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6"/>
  </p:notesMasterIdLst>
  <p:sldIdLst>
    <p:sldId id="655" r:id="rId2"/>
    <p:sldId id="656" r:id="rId3"/>
    <p:sldId id="288" r:id="rId4"/>
    <p:sldId id="429"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443" r:id="rId19"/>
    <p:sldId id="604" r:id="rId20"/>
    <p:sldId id="569" r:id="rId21"/>
    <p:sldId id="570" r:id="rId22"/>
    <p:sldId id="571" r:id="rId23"/>
    <p:sldId id="572" r:id="rId24"/>
    <p:sldId id="573" r:id="rId25"/>
    <p:sldId id="657" r:id="rId26"/>
    <p:sldId id="658" r:id="rId27"/>
    <p:sldId id="659" r:id="rId28"/>
    <p:sldId id="660" r:id="rId29"/>
    <p:sldId id="580" r:id="rId30"/>
    <p:sldId id="581" r:id="rId31"/>
    <p:sldId id="595" r:id="rId32"/>
    <p:sldId id="596" r:id="rId33"/>
    <p:sldId id="597" r:id="rId34"/>
    <p:sldId id="605" r:id="rId35"/>
    <p:sldId id="448" r:id="rId36"/>
    <p:sldId id="449" r:id="rId37"/>
    <p:sldId id="450" r:id="rId38"/>
    <p:sldId id="451" r:id="rId39"/>
    <p:sldId id="452" r:id="rId40"/>
    <p:sldId id="453" r:id="rId41"/>
    <p:sldId id="454" r:id="rId42"/>
    <p:sldId id="455" r:id="rId43"/>
    <p:sldId id="456" r:id="rId44"/>
    <p:sldId id="457" r:id="rId45"/>
    <p:sldId id="458" r:id="rId46"/>
    <p:sldId id="459" r:id="rId47"/>
    <p:sldId id="460" r:id="rId48"/>
    <p:sldId id="461" r:id="rId49"/>
    <p:sldId id="462" r:id="rId50"/>
    <p:sldId id="463" r:id="rId51"/>
    <p:sldId id="620" r:id="rId52"/>
    <p:sldId id="621" r:id="rId53"/>
    <p:sldId id="622" r:id="rId54"/>
    <p:sldId id="623" r:id="rId55"/>
    <p:sldId id="624" r:id="rId56"/>
    <p:sldId id="464" r:id="rId57"/>
    <p:sldId id="465" r:id="rId58"/>
    <p:sldId id="466" r:id="rId59"/>
    <p:sldId id="468" r:id="rId60"/>
    <p:sldId id="626" r:id="rId61"/>
    <p:sldId id="627" r:id="rId62"/>
    <p:sldId id="469" r:id="rId63"/>
    <p:sldId id="470" r:id="rId64"/>
    <p:sldId id="471" r:id="rId65"/>
    <p:sldId id="472" r:id="rId66"/>
    <p:sldId id="473" r:id="rId67"/>
    <p:sldId id="474" r:id="rId68"/>
    <p:sldId id="475" r:id="rId69"/>
    <p:sldId id="476" r:id="rId70"/>
    <p:sldId id="477" r:id="rId71"/>
    <p:sldId id="478" r:id="rId72"/>
    <p:sldId id="479" r:id="rId73"/>
    <p:sldId id="480" r:id="rId74"/>
    <p:sldId id="481" r:id="rId75"/>
    <p:sldId id="482" r:id="rId76"/>
    <p:sldId id="483" r:id="rId77"/>
    <p:sldId id="484" r:id="rId78"/>
    <p:sldId id="485" r:id="rId79"/>
    <p:sldId id="486" r:id="rId80"/>
    <p:sldId id="487" r:id="rId81"/>
    <p:sldId id="488" r:id="rId82"/>
    <p:sldId id="489" r:id="rId83"/>
    <p:sldId id="490" r:id="rId84"/>
    <p:sldId id="491" r:id="rId85"/>
    <p:sldId id="492" r:id="rId86"/>
    <p:sldId id="504" r:id="rId87"/>
    <p:sldId id="506" r:id="rId88"/>
    <p:sldId id="507" r:id="rId89"/>
    <p:sldId id="508" r:id="rId90"/>
    <p:sldId id="509" r:id="rId91"/>
    <p:sldId id="511" r:id="rId92"/>
    <p:sldId id="628" r:id="rId93"/>
    <p:sldId id="510" r:id="rId94"/>
    <p:sldId id="512" r:id="rId95"/>
    <p:sldId id="513" r:id="rId96"/>
    <p:sldId id="514" r:id="rId97"/>
    <p:sldId id="515" r:id="rId98"/>
    <p:sldId id="516" r:id="rId99"/>
    <p:sldId id="517" r:id="rId100"/>
    <p:sldId id="518" r:id="rId101"/>
    <p:sldId id="519" r:id="rId102"/>
    <p:sldId id="520" r:id="rId103"/>
    <p:sldId id="521" r:id="rId104"/>
    <p:sldId id="522" r:id="rId105"/>
    <p:sldId id="523" r:id="rId106"/>
    <p:sldId id="524" r:id="rId107"/>
    <p:sldId id="525" r:id="rId108"/>
    <p:sldId id="526" r:id="rId109"/>
    <p:sldId id="528" r:id="rId110"/>
    <p:sldId id="630" r:id="rId111"/>
    <p:sldId id="629" r:id="rId112"/>
    <p:sldId id="631" r:id="rId113"/>
    <p:sldId id="606" r:id="rId114"/>
    <p:sldId id="607" r:id="rId115"/>
    <p:sldId id="608" r:id="rId116"/>
    <p:sldId id="609" r:id="rId117"/>
    <p:sldId id="610" r:id="rId118"/>
    <p:sldId id="612" r:id="rId119"/>
    <p:sldId id="611" r:id="rId120"/>
    <p:sldId id="613" r:id="rId121"/>
    <p:sldId id="614" r:id="rId122"/>
    <p:sldId id="632" r:id="rId123"/>
    <p:sldId id="616" r:id="rId124"/>
    <p:sldId id="617" r:id="rId125"/>
    <p:sldId id="619" r:id="rId126"/>
    <p:sldId id="633" r:id="rId127"/>
    <p:sldId id="634" r:id="rId128"/>
    <p:sldId id="618" r:id="rId129"/>
    <p:sldId id="651" r:id="rId130"/>
    <p:sldId id="652" r:id="rId131"/>
    <p:sldId id="653" r:id="rId132"/>
    <p:sldId id="635" r:id="rId133"/>
    <p:sldId id="638" r:id="rId134"/>
    <p:sldId id="643" r:id="rId135"/>
    <p:sldId id="644" r:id="rId136"/>
    <p:sldId id="645" r:id="rId137"/>
    <p:sldId id="646" r:id="rId138"/>
    <p:sldId id="647" r:id="rId139"/>
    <p:sldId id="648" r:id="rId140"/>
    <p:sldId id="649" r:id="rId141"/>
    <p:sldId id="650" r:id="rId142"/>
    <p:sldId id="637" r:id="rId143"/>
    <p:sldId id="636" r:id="rId144"/>
    <p:sldId id="654" r:id="rId1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900FF"/>
    <a:srgbClr val="6666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719" autoAdjust="0"/>
  </p:normalViewPr>
  <p:slideViewPr>
    <p:cSldViewPr>
      <p:cViewPr varScale="1">
        <p:scale>
          <a:sx n="122" d="100"/>
          <a:sy n="122" d="100"/>
        </p:scale>
        <p:origin x="760" y="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_rels/viewProps.xml.rels><?xml version="1.0" encoding="UTF-8" standalone="yes"?>
<Relationships xmlns="http://schemas.openxmlformats.org/package/2006/relationships"><Relationship Id="rId8" Type="http://schemas.openxmlformats.org/officeDocument/2006/relationships/slide" Target="slides/slide15.xml"/><Relationship Id="rId13" Type="http://schemas.openxmlformats.org/officeDocument/2006/relationships/slide" Target="slides/slide51.xml"/><Relationship Id="rId18" Type="http://schemas.openxmlformats.org/officeDocument/2006/relationships/slide" Target="slides/slide56.xml"/><Relationship Id="rId26" Type="http://schemas.openxmlformats.org/officeDocument/2006/relationships/slide" Target="slides/slide82.xml"/><Relationship Id="rId3" Type="http://schemas.openxmlformats.org/officeDocument/2006/relationships/slide" Target="slides/slide6.xml"/><Relationship Id="rId21" Type="http://schemas.openxmlformats.org/officeDocument/2006/relationships/slide" Target="slides/slide73.xml"/><Relationship Id="rId34" Type="http://schemas.openxmlformats.org/officeDocument/2006/relationships/slide" Target="slides/slide101.xml"/><Relationship Id="rId7" Type="http://schemas.openxmlformats.org/officeDocument/2006/relationships/slide" Target="slides/slide14.xml"/><Relationship Id="rId12" Type="http://schemas.openxmlformats.org/officeDocument/2006/relationships/slide" Target="slides/slide45.xml"/><Relationship Id="rId17" Type="http://schemas.openxmlformats.org/officeDocument/2006/relationships/slide" Target="slides/slide55.xml"/><Relationship Id="rId25" Type="http://schemas.openxmlformats.org/officeDocument/2006/relationships/slide" Target="slides/slide81.xml"/><Relationship Id="rId33" Type="http://schemas.openxmlformats.org/officeDocument/2006/relationships/slide" Target="slides/slide100.xml"/><Relationship Id="rId2" Type="http://schemas.openxmlformats.org/officeDocument/2006/relationships/slide" Target="slides/slide5.xml"/><Relationship Id="rId16" Type="http://schemas.openxmlformats.org/officeDocument/2006/relationships/slide" Target="slides/slide54.xml"/><Relationship Id="rId20" Type="http://schemas.openxmlformats.org/officeDocument/2006/relationships/slide" Target="slides/slide71.xml"/><Relationship Id="rId29" Type="http://schemas.openxmlformats.org/officeDocument/2006/relationships/slide" Target="slides/slide88.xml"/><Relationship Id="rId1" Type="http://schemas.openxmlformats.org/officeDocument/2006/relationships/slide" Target="slides/slide4.xml"/><Relationship Id="rId6" Type="http://schemas.openxmlformats.org/officeDocument/2006/relationships/slide" Target="slides/slide11.xml"/><Relationship Id="rId11" Type="http://schemas.openxmlformats.org/officeDocument/2006/relationships/slide" Target="slides/slide37.xml"/><Relationship Id="rId24" Type="http://schemas.openxmlformats.org/officeDocument/2006/relationships/slide" Target="slides/slide77.xml"/><Relationship Id="rId32" Type="http://schemas.openxmlformats.org/officeDocument/2006/relationships/slide" Target="slides/slide94.xml"/><Relationship Id="rId5" Type="http://schemas.openxmlformats.org/officeDocument/2006/relationships/slide" Target="slides/slide9.xml"/><Relationship Id="rId15" Type="http://schemas.openxmlformats.org/officeDocument/2006/relationships/slide" Target="slides/slide53.xml"/><Relationship Id="rId23" Type="http://schemas.openxmlformats.org/officeDocument/2006/relationships/slide" Target="slides/slide76.xml"/><Relationship Id="rId28" Type="http://schemas.openxmlformats.org/officeDocument/2006/relationships/slide" Target="slides/slide87.xml"/><Relationship Id="rId10" Type="http://schemas.openxmlformats.org/officeDocument/2006/relationships/slide" Target="slides/slide35.xml"/><Relationship Id="rId19" Type="http://schemas.openxmlformats.org/officeDocument/2006/relationships/slide" Target="slides/slide67.xml"/><Relationship Id="rId31" Type="http://schemas.openxmlformats.org/officeDocument/2006/relationships/slide" Target="slides/slide93.xml"/><Relationship Id="rId4" Type="http://schemas.openxmlformats.org/officeDocument/2006/relationships/slide" Target="slides/slide8.xml"/><Relationship Id="rId9" Type="http://schemas.openxmlformats.org/officeDocument/2006/relationships/slide" Target="slides/slide18.xml"/><Relationship Id="rId14" Type="http://schemas.openxmlformats.org/officeDocument/2006/relationships/slide" Target="slides/slide52.xml"/><Relationship Id="rId22" Type="http://schemas.openxmlformats.org/officeDocument/2006/relationships/slide" Target="slides/slide75.xml"/><Relationship Id="rId27" Type="http://schemas.openxmlformats.org/officeDocument/2006/relationships/slide" Target="slides/slide86.xml"/><Relationship Id="rId30" Type="http://schemas.openxmlformats.org/officeDocument/2006/relationships/slide" Target="slides/slide92.xml"/><Relationship Id="rId35" Type="http://schemas.openxmlformats.org/officeDocument/2006/relationships/slide" Target="slides/slide10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5" Type="http://schemas.openxmlformats.org/officeDocument/2006/relationships/image" Target="../media/image52.wmf"/><Relationship Id="rId4"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12" Type="http://schemas.openxmlformats.org/officeDocument/2006/relationships/image" Target="../media/image65.wmf"/><Relationship Id="rId2" Type="http://schemas.openxmlformats.org/officeDocument/2006/relationships/image" Target="../media/image55.emf"/><Relationship Id="rId1" Type="http://schemas.openxmlformats.org/officeDocument/2006/relationships/image" Target="../media/image54.emf"/><Relationship Id="rId6" Type="http://schemas.openxmlformats.org/officeDocument/2006/relationships/image" Target="../media/image59.wmf"/><Relationship Id="rId11" Type="http://schemas.openxmlformats.org/officeDocument/2006/relationships/image" Target="../media/image64.wmf"/><Relationship Id="rId5" Type="http://schemas.openxmlformats.org/officeDocument/2006/relationships/image" Target="../media/image58.wmf"/><Relationship Id="rId10" Type="http://schemas.openxmlformats.org/officeDocument/2006/relationships/image" Target="../media/image63.wmf"/><Relationship Id="rId4" Type="http://schemas.openxmlformats.org/officeDocument/2006/relationships/image" Target="../media/image57.wmf"/><Relationship Id="rId9"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60.wmf"/><Relationship Id="rId1" Type="http://schemas.openxmlformats.org/officeDocument/2006/relationships/image" Target="../media/image66.emf"/><Relationship Id="rId4"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67.wmf"/><Relationship Id="rId4" Type="http://schemas.openxmlformats.org/officeDocument/2006/relationships/image" Target="../media/image78.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80.wmf"/><Relationship Id="rId7" Type="http://schemas.openxmlformats.org/officeDocument/2006/relationships/image" Target="../media/image83.emf"/><Relationship Id="rId2" Type="http://schemas.openxmlformats.org/officeDocument/2006/relationships/image" Target="../media/image79.wmf"/><Relationship Id="rId1" Type="http://schemas.openxmlformats.org/officeDocument/2006/relationships/image" Target="../media/image68.wmf"/><Relationship Id="rId6" Type="http://schemas.openxmlformats.org/officeDocument/2006/relationships/image" Target="../media/image82.emf"/><Relationship Id="rId5" Type="http://schemas.openxmlformats.org/officeDocument/2006/relationships/image" Target="../media/image73.wmf"/><Relationship Id="rId4"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90.wmf"/><Relationship Id="rId2" Type="http://schemas.openxmlformats.org/officeDocument/2006/relationships/image" Target="../media/image85.wmf"/><Relationship Id="rId1" Type="http://schemas.openxmlformats.org/officeDocument/2006/relationships/image" Target="../media/image84.e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image" Target="../media/image58.wmf"/><Relationship Id="rId7" Type="http://schemas.openxmlformats.org/officeDocument/2006/relationships/image" Target="../media/image64.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3.wmf"/><Relationship Id="rId5" Type="http://schemas.openxmlformats.org/officeDocument/2006/relationships/image" Target="../media/image62.wmf"/><Relationship Id="rId10" Type="http://schemas.openxmlformats.org/officeDocument/2006/relationships/image" Target="../media/image96.wmf"/><Relationship Id="rId4" Type="http://schemas.openxmlformats.org/officeDocument/2006/relationships/image" Target="../media/image94.wmf"/><Relationship Id="rId9" Type="http://schemas.openxmlformats.org/officeDocument/2006/relationships/image" Target="../media/image9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 Id="rId5" Type="http://schemas.openxmlformats.org/officeDocument/2006/relationships/image" Target="../media/image103.wmf"/><Relationship Id="rId4" Type="http://schemas.openxmlformats.org/officeDocument/2006/relationships/image" Target="../media/image10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25.v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image" Target="../media/image109.wmf"/><Relationship Id="rId7" Type="http://schemas.openxmlformats.org/officeDocument/2006/relationships/image" Target="../media/image113.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5" Type="http://schemas.openxmlformats.org/officeDocument/2006/relationships/image" Target="../media/image111.wmf"/><Relationship Id="rId4" Type="http://schemas.openxmlformats.org/officeDocument/2006/relationships/image" Target="../media/image110.wmf"/><Relationship Id="rId9" Type="http://schemas.openxmlformats.org/officeDocument/2006/relationships/image" Target="../media/image115.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image" Target="../media/image117.wmf"/><Relationship Id="rId7" Type="http://schemas.openxmlformats.org/officeDocument/2006/relationships/image" Target="../media/image121.wmf"/><Relationship Id="rId2" Type="http://schemas.openxmlformats.org/officeDocument/2006/relationships/image" Target="../media/image116.wmf"/><Relationship Id="rId1" Type="http://schemas.openxmlformats.org/officeDocument/2006/relationships/image" Target="../media/image114.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image" Target="../media/image139.wmf"/><Relationship Id="rId7" Type="http://schemas.openxmlformats.org/officeDocument/2006/relationships/image" Target="../media/image143.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 Id="rId9"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 Id="rId9" Type="http://schemas.openxmlformats.org/officeDocument/2006/relationships/image" Target="../media/image22.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4" Type="http://schemas.openxmlformats.org/officeDocument/2006/relationships/image" Target="../media/image15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5" Type="http://schemas.openxmlformats.org/officeDocument/2006/relationships/image" Target="../media/image157.wmf"/><Relationship Id="rId4" Type="http://schemas.openxmlformats.org/officeDocument/2006/relationships/image" Target="../media/image156.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image" Target="../media/image158.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image" Target="../media/image162.wmf"/><Relationship Id="rId7" Type="http://schemas.openxmlformats.org/officeDocument/2006/relationships/image" Target="../media/image166.wmf"/><Relationship Id="rId2" Type="http://schemas.openxmlformats.org/officeDocument/2006/relationships/image" Target="../media/image161.wmf"/><Relationship Id="rId1" Type="http://schemas.openxmlformats.org/officeDocument/2006/relationships/image" Target="../media/image160.wmf"/><Relationship Id="rId6" Type="http://schemas.openxmlformats.org/officeDocument/2006/relationships/image" Target="../media/image165.wmf"/><Relationship Id="rId5" Type="http://schemas.openxmlformats.org/officeDocument/2006/relationships/image" Target="../media/image164.wmf"/><Relationship Id="rId10" Type="http://schemas.openxmlformats.org/officeDocument/2006/relationships/image" Target="../media/image169.wmf"/><Relationship Id="rId4" Type="http://schemas.openxmlformats.org/officeDocument/2006/relationships/image" Target="../media/image163.wmf"/><Relationship Id="rId9" Type="http://schemas.openxmlformats.org/officeDocument/2006/relationships/image" Target="../media/image16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4" Type="http://schemas.openxmlformats.org/officeDocument/2006/relationships/image" Target="../media/image17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8.png"/></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image" Target="../media/image114.wmf"/><Relationship Id="rId7" Type="http://schemas.openxmlformats.org/officeDocument/2006/relationships/image" Target="../media/image201.wmf"/><Relationship Id="rId2" Type="http://schemas.openxmlformats.org/officeDocument/2006/relationships/image" Target="../media/image197.wmf"/><Relationship Id="rId1" Type="http://schemas.openxmlformats.org/officeDocument/2006/relationships/image" Target="../media/image196.wmf"/><Relationship Id="rId6" Type="http://schemas.openxmlformats.org/officeDocument/2006/relationships/image" Target="../media/image200.wmf"/><Relationship Id="rId5" Type="http://schemas.openxmlformats.org/officeDocument/2006/relationships/image" Target="../media/image199.wmf"/><Relationship Id="rId10" Type="http://schemas.openxmlformats.org/officeDocument/2006/relationships/image" Target="../media/image204.wmf"/><Relationship Id="rId4" Type="http://schemas.openxmlformats.org/officeDocument/2006/relationships/image" Target="../media/image198.wmf"/><Relationship Id="rId9" Type="http://schemas.openxmlformats.org/officeDocument/2006/relationships/image" Target="../media/image20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207.wmf"/><Relationship Id="rId4" Type="http://schemas.openxmlformats.org/officeDocument/2006/relationships/image" Target="../media/image210.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13.wmf"/><Relationship Id="rId1" Type="http://schemas.openxmlformats.org/officeDocument/2006/relationships/image" Target="../media/image212.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21.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31.wmf"/><Relationship Id="rId3" Type="http://schemas.openxmlformats.org/officeDocument/2006/relationships/image" Target="../media/image226.wmf"/><Relationship Id="rId7" Type="http://schemas.openxmlformats.org/officeDocument/2006/relationships/image" Target="../media/image230.wmf"/><Relationship Id="rId2" Type="http://schemas.openxmlformats.org/officeDocument/2006/relationships/image" Target="../media/image225.wmf"/><Relationship Id="rId1" Type="http://schemas.openxmlformats.org/officeDocument/2006/relationships/image" Target="../media/image224.wmf"/><Relationship Id="rId6" Type="http://schemas.openxmlformats.org/officeDocument/2006/relationships/image" Target="../media/image229.wmf"/><Relationship Id="rId5" Type="http://schemas.openxmlformats.org/officeDocument/2006/relationships/image" Target="../media/image228.wmf"/><Relationship Id="rId4" Type="http://schemas.openxmlformats.org/officeDocument/2006/relationships/image" Target="../media/image22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4" Type="http://schemas.openxmlformats.org/officeDocument/2006/relationships/image" Target="../media/image238.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35.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3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6" Type="http://schemas.openxmlformats.org/officeDocument/2006/relationships/image" Target="../media/image253.wmf"/><Relationship Id="rId5" Type="http://schemas.openxmlformats.org/officeDocument/2006/relationships/image" Target="../media/image252.wmf"/><Relationship Id="rId4" Type="http://schemas.openxmlformats.org/officeDocument/2006/relationships/image" Target="../media/image251.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255.wmf"/><Relationship Id="rId1" Type="http://schemas.openxmlformats.org/officeDocument/2006/relationships/image" Target="../media/image254.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56.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57.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60.wmf"/><Relationship Id="rId2" Type="http://schemas.openxmlformats.org/officeDocument/2006/relationships/image" Target="../media/image259.wmf"/><Relationship Id="rId1" Type="http://schemas.openxmlformats.org/officeDocument/2006/relationships/image" Target="../media/image258.wmf"/><Relationship Id="rId4" Type="http://schemas.openxmlformats.org/officeDocument/2006/relationships/image" Target="../media/image261.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 Id="rId5" Type="http://schemas.openxmlformats.org/officeDocument/2006/relationships/image" Target="../media/image267.wmf"/><Relationship Id="rId4" Type="http://schemas.openxmlformats.org/officeDocument/2006/relationships/image" Target="../media/image266.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 Id="rId4" Type="http://schemas.openxmlformats.org/officeDocument/2006/relationships/image" Target="../media/image27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image" Target="../media/image278.wmf"/><Relationship Id="rId7" Type="http://schemas.openxmlformats.org/officeDocument/2006/relationships/image" Target="../media/image282.wmf"/><Relationship Id="rId2" Type="http://schemas.openxmlformats.org/officeDocument/2006/relationships/image" Target="../media/image277.wmf"/><Relationship Id="rId1" Type="http://schemas.openxmlformats.org/officeDocument/2006/relationships/image" Target="../media/image276.wmf"/><Relationship Id="rId6" Type="http://schemas.openxmlformats.org/officeDocument/2006/relationships/image" Target="../media/image281.wmf"/><Relationship Id="rId5" Type="http://schemas.openxmlformats.org/officeDocument/2006/relationships/image" Target="../media/image280.wmf"/><Relationship Id="rId4" Type="http://schemas.openxmlformats.org/officeDocument/2006/relationships/image" Target="../media/image279.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285.wmf"/><Relationship Id="rId1" Type="http://schemas.openxmlformats.org/officeDocument/2006/relationships/image" Target="../media/image284.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8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87.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8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89.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93.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95.wmf"/><Relationship Id="rId1" Type="http://schemas.openxmlformats.org/officeDocument/2006/relationships/image" Target="../media/image29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297.wmf"/><Relationship Id="rId1" Type="http://schemas.openxmlformats.org/officeDocument/2006/relationships/image" Target="../media/image296.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 Id="rId4" Type="http://schemas.openxmlformats.org/officeDocument/2006/relationships/image" Target="../media/image301.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05.wmf"/></Relationships>
</file>

<file path=ppt/drawings/_rels/vmlDrawing74.v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image" Target="../media/image306.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313.wmf"/><Relationship Id="rId2" Type="http://schemas.openxmlformats.org/officeDocument/2006/relationships/image" Target="../media/image312.wmf"/><Relationship Id="rId1" Type="http://schemas.openxmlformats.org/officeDocument/2006/relationships/image" Target="../media/image311.wmf"/><Relationship Id="rId4" Type="http://schemas.openxmlformats.org/officeDocument/2006/relationships/image" Target="../media/image314.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17.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23.w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26.w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346.wmf"/><Relationship Id="rId1" Type="http://schemas.openxmlformats.org/officeDocument/2006/relationships/image" Target="../media/image345.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35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kumimoji="1" sz="1200">
                <a:latin typeface="Arial" charset="0"/>
              </a:defRPr>
            </a:lvl1pPr>
          </a:lstStyle>
          <a:p>
            <a:pPr>
              <a:defRPr/>
            </a:pPr>
            <a:endParaRPr lang="zh-CN" altLang="en-US"/>
          </a:p>
        </p:txBody>
      </p:sp>
      <p:sp>
        <p:nvSpPr>
          <p:cNvPr id="768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kumimoji="1" sz="120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68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1" sz="1200">
                <a:latin typeface="Arial" charset="0"/>
              </a:defRPr>
            </a:lvl1pPr>
          </a:lstStyle>
          <a:p>
            <a:pPr>
              <a:defRPr/>
            </a:pPr>
            <a:endParaRPr lang="en-US" altLang="zh-CN"/>
          </a:p>
        </p:txBody>
      </p:sp>
      <p:sp>
        <p:nvSpPr>
          <p:cNvPr id="768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1" sz="1200"/>
            </a:lvl1pPr>
          </a:lstStyle>
          <a:p>
            <a:pPr>
              <a:defRPr/>
            </a:pPr>
            <a:fld id="{92E6FB4C-D5FE-450E-BFA0-B6E965F4F5AE}" type="slidenum">
              <a:rPr lang="zh-CN" altLang="en-US"/>
              <a:pPr>
                <a:defRPr/>
              </a:pPr>
              <a:t>‹#›</a:t>
            </a:fld>
            <a:endParaRPr lang="en-US" altLang="zh-CN"/>
          </a:p>
        </p:txBody>
      </p:sp>
    </p:spTree>
    <p:extLst>
      <p:ext uri="{BB962C8B-B14F-4D97-AF65-F5344CB8AC3E}">
        <p14:creationId xmlns:p14="http://schemas.microsoft.com/office/powerpoint/2010/main" val="3331890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B2F84D0-9DE3-4D06-945E-BC2A0487E88C}" type="slidenum">
              <a:rPr lang="zh-CN" altLang="en-US" smtClean="0">
                <a:latin typeface="Times New Roman" panose="02020603050405020304" pitchFamily="18" charset="0"/>
              </a:rPr>
              <a:pPr>
                <a:spcBef>
                  <a:spcPct val="0"/>
                </a:spcBef>
              </a:pPr>
              <a:t>1</a:t>
            </a:fld>
            <a:endParaRPr lang="en-US" altLang="zh-CN" smtClean="0">
              <a:latin typeface="Times New Roman" panose="02020603050405020304" pitchFamily="18" charset="0"/>
            </a:endParaRPr>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829365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F2C036E-2432-45AE-BDB5-35D328F0BB9C}" type="slidenum">
              <a:rPr lang="zh-CN" altLang="en-US" smtClean="0"/>
              <a:pPr>
                <a:spcBef>
                  <a:spcPct val="0"/>
                </a:spcBef>
              </a:pPr>
              <a:t>11</a:t>
            </a:fld>
            <a:endParaRPr lang="en-US" altLang="zh-CN"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9606794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a:ln/>
        </p:spPr>
      </p:sp>
      <p:sp>
        <p:nvSpPr>
          <p:cNvPr id="241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1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CBED522-0BC5-48EC-BBDD-2BF477BCF410}" type="slidenum">
              <a:rPr lang="zh-CN" altLang="en-US" smtClean="0"/>
              <a:pPr>
                <a:spcBef>
                  <a:spcPct val="0"/>
                </a:spcBef>
              </a:pPr>
              <a:t>126</a:t>
            </a:fld>
            <a:endParaRPr lang="en-US" altLang="zh-CN" smtClean="0"/>
          </a:p>
        </p:txBody>
      </p:sp>
    </p:spTree>
    <p:extLst>
      <p:ext uri="{BB962C8B-B14F-4D97-AF65-F5344CB8AC3E}">
        <p14:creationId xmlns:p14="http://schemas.microsoft.com/office/powerpoint/2010/main" val="13527930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37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E73B727-7CFE-44D7-AEBC-2EFE97509446}" type="slidenum">
              <a:rPr lang="zh-CN" altLang="en-US" smtClean="0"/>
              <a:pPr>
                <a:spcBef>
                  <a:spcPct val="0"/>
                </a:spcBef>
              </a:pPr>
              <a:t>127</a:t>
            </a:fld>
            <a:endParaRPr lang="en-US" altLang="zh-CN" smtClean="0"/>
          </a:p>
        </p:txBody>
      </p:sp>
    </p:spTree>
    <p:extLst>
      <p:ext uri="{BB962C8B-B14F-4D97-AF65-F5344CB8AC3E}">
        <p14:creationId xmlns:p14="http://schemas.microsoft.com/office/powerpoint/2010/main" val="26156985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57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883A78E-7133-40F9-9185-14F2A3440FD3}" type="slidenum">
              <a:rPr lang="zh-CN" altLang="en-US" smtClean="0"/>
              <a:pPr>
                <a:spcBef>
                  <a:spcPct val="0"/>
                </a:spcBef>
              </a:pPr>
              <a:t>128</a:t>
            </a:fld>
            <a:endParaRPr lang="en-US" altLang="zh-CN" smtClean="0"/>
          </a:p>
        </p:txBody>
      </p:sp>
    </p:spTree>
    <p:extLst>
      <p:ext uri="{BB962C8B-B14F-4D97-AF65-F5344CB8AC3E}">
        <p14:creationId xmlns:p14="http://schemas.microsoft.com/office/powerpoint/2010/main" val="16151610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78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FA99DC-E670-4D69-835B-3B40A2BA8226}" type="slidenum">
              <a:rPr lang="zh-CN" altLang="en-US" smtClean="0"/>
              <a:pPr>
                <a:spcBef>
                  <a:spcPct val="0"/>
                </a:spcBef>
              </a:pPr>
              <a:t>129</a:t>
            </a:fld>
            <a:endParaRPr lang="en-US" altLang="zh-CN" smtClean="0"/>
          </a:p>
        </p:txBody>
      </p:sp>
    </p:spTree>
    <p:extLst>
      <p:ext uri="{BB962C8B-B14F-4D97-AF65-F5344CB8AC3E}">
        <p14:creationId xmlns:p14="http://schemas.microsoft.com/office/powerpoint/2010/main" val="20198658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49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3A7430F-C121-462D-81E9-F3EB887B741C}" type="slidenum">
              <a:rPr lang="zh-CN" altLang="en-US" smtClean="0"/>
              <a:pPr>
                <a:spcBef>
                  <a:spcPct val="0"/>
                </a:spcBef>
              </a:pPr>
              <a:t>130</a:t>
            </a:fld>
            <a:endParaRPr lang="en-US" altLang="zh-CN" smtClean="0"/>
          </a:p>
        </p:txBody>
      </p:sp>
    </p:spTree>
    <p:extLst>
      <p:ext uri="{BB962C8B-B14F-4D97-AF65-F5344CB8AC3E}">
        <p14:creationId xmlns:p14="http://schemas.microsoft.com/office/powerpoint/2010/main" val="36548098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519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pPr>
                <a:spcBef>
                  <a:spcPct val="0"/>
                </a:spcBef>
              </a:pPr>
              <a:t>131</a:t>
            </a:fld>
            <a:endParaRPr lang="en-US" altLang="zh-CN" smtClean="0"/>
          </a:p>
        </p:txBody>
      </p:sp>
    </p:spTree>
    <p:extLst>
      <p:ext uri="{BB962C8B-B14F-4D97-AF65-F5344CB8AC3E}">
        <p14:creationId xmlns:p14="http://schemas.microsoft.com/office/powerpoint/2010/main" val="19137848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539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68B7D8C-863C-49B4-B845-4EFB4D49DD62}" type="slidenum">
              <a:rPr lang="zh-CN" altLang="en-US" smtClean="0"/>
              <a:pPr>
                <a:spcBef>
                  <a:spcPct val="0"/>
                </a:spcBef>
              </a:pPr>
              <a:t>132</a:t>
            </a:fld>
            <a:endParaRPr lang="en-US" altLang="zh-CN" smtClean="0"/>
          </a:p>
        </p:txBody>
      </p:sp>
    </p:spTree>
    <p:extLst>
      <p:ext uri="{BB962C8B-B14F-4D97-AF65-F5344CB8AC3E}">
        <p14:creationId xmlns:p14="http://schemas.microsoft.com/office/powerpoint/2010/main" val="4698428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p:spPr>
      </p:sp>
      <p:sp>
        <p:nvSpPr>
          <p:cNvPr id="2560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560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DB9727A-023C-40BB-BE9C-BD651874151E}" type="slidenum">
              <a:rPr lang="zh-CN" altLang="en-US" smtClean="0"/>
              <a:pPr>
                <a:spcBef>
                  <a:spcPct val="0"/>
                </a:spcBef>
              </a:pPr>
              <a:t>133</a:t>
            </a:fld>
            <a:endParaRPr lang="en-US" altLang="zh-CN" smtClean="0"/>
          </a:p>
        </p:txBody>
      </p:sp>
    </p:spTree>
    <p:extLst>
      <p:ext uri="{BB962C8B-B14F-4D97-AF65-F5344CB8AC3E}">
        <p14:creationId xmlns:p14="http://schemas.microsoft.com/office/powerpoint/2010/main" val="24027337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580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EC37D9D-CBC1-4069-BB3D-FC14A19F1613}" type="slidenum">
              <a:rPr lang="zh-CN" altLang="en-US" smtClean="0"/>
              <a:pPr>
                <a:spcBef>
                  <a:spcPct val="0"/>
                </a:spcBef>
              </a:pPr>
              <a:t>134</a:t>
            </a:fld>
            <a:endParaRPr lang="en-US" altLang="zh-CN" smtClean="0"/>
          </a:p>
        </p:txBody>
      </p:sp>
    </p:spTree>
    <p:extLst>
      <p:ext uri="{BB962C8B-B14F-4D97-AF65-F5344CB8AC3E}">
        <p14:creationId xmlns:p14="http://schemas.microsoft.com/office/powerpoint/2010/main" val="40737672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0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AD89B71-3F66-472D-A228-C5AE64EEA788}" type="slidenum">
              <a:rPr lang="zh-CN" altLang="en-US" smtClean="0"/>
              <a:pPr>
                <a:spcBef>
                  <a:spcPct val="0"/>
                </a:spcBef>
              </a:pPr>
              <a:t>135</a:t>
            </a:fld>
            <a:endParaRPr lang="en-US" altLang="zh-CN" smtClean="0"/>
          </a:p>
        </p:txBody>
      </p:sp>
    </p:spTree>
    <p:extLst>
      <p:ext uri="{BB962C8B-B14F-4D97-AF65-F5344CB8AC3E}">
        <p14:creationId xmlns:p14="http://schemas.microsoft.com/office/powerpoint/2010/main" val="295168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A4FC232-8910-4CDA-8D44-62BB430872CE}" type="slidenum">
              <a:rPr lang="zh-CN" altLang="en-US" smtClean="0"/>
              <a:pPr>
                <a:spcBef>
                  <a:spcPct val="0"/>
                </a:spcBef>
              </a:pPr>
              <a:t>12</a:t>
            </a:fld>
            <a:endParaRPr lang="en-US" altLang="zh-CN" smtClean="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611078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21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DAE583D-59F9-4C61-91E5-1C8EFA00E7F7}" type="slidenum">
              <a:rPr lang="zh-CN" altLang="en-US" smtClean="0"/>
              <a:pPr>
                <a:spcBef>
                  <a:spcPct val="0"/>
                </a:spcBef>
              </a:pPr>
              <a:t>136</a:t>
            </a:fld>
            <a:endParaRPr lang="en-US" altLang="zh-CN" smtClean="0"/>
          </a:p>
        </p:txBody>
      </p:sp>
    </p:spTree>
    <p:extLst>
      <p:ext uri="{BB962C8B-B14F-4D97-AF65-F5344CB8AC3E}">
        <p14:creationId xmlns:p14="http://schemas.microsoft.com/office/powerpoint/2010/main" val="13607542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41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30A14DC-1207-474F-AFBE-495D61321C55}" type="slidenum">
              <a:rPr lang="zh-CN" altLang="en-US" smtClean="0"/>
              <a:pPr>
                <a:spcBef>
                  <a:spcPct val="0"/>
                </a:spcBef>
              </a:pPr>
              <a:t>137</a:t>
            </a:fld>
            <a:endParaRPr lang="en-US" altLang="zh-CN" smtClean="0"/>
          </a:p>
        </p:txBody>
      </p:sp>
    </p:spTree>
    <p:extLst>
      <p:ext uri="{BB962C8B-B14F-4D97-AF65-F5344CB8AC3E}">
        <p14:creationId xmlns:p14="http://schemas.microsoft.com/office/powerpoint/2010/main" val="199355338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6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9C34607-0601-4022-8D27-5CF431B1534D}" type="slidenum">
              <a:rPr lang="zh-CN" altLang="en-US" smtClean="0"/>
              <a:pPr>
                <a:spcBef>
                  <a:spcPct val="0"/>
                </a:spcBef>
              </a:pPr>
              <a:t>138</a:t>
            </a:fld>
            <a:endParaRPr lang="en-US" altLang="zh-CN" smtClean="0"/>
          </a:p>
        </p:txBody>
      </p:sp>
    </p:spTree>
    <p:extLst>
      <p:ext uri="{BB962C8B-B14F-4D97-AF65-F5344CB8AC3E}">
        <p14:creationId xmlns:p14="http://schemas.microsoft.com/office/powerpoint/2010/main" val="33336382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a:ln/>
        </p:spPr>
      </p:sp>
      <p:sp>
        <p:nvSpPr>
          <p:cNvPr id="2682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682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C55D10-CFD7-4603-8D28-A05880DB2672}" type="slidenum">
              <a:rPr lang="zh-CN" altLang="en-US" smtClean="0"/>
              <a:pPr>
                <a:spcBef>
                  <a:spcPct val="0"/>
                </a:spcBef>
              </a:pPr>
              <a:t>139</a:t>
            </a:fld>
            <a:endParaRPr lang="en-US" altLang="zh-CN" smtClean="0"/>
          </a:p>
        </p:txBody>
      </p:sp>
    </p:spTree>
    <p:extLst>
      <p:ext uri="{BB962C8B-B14F-4D97-AF65-F5344CB8AC3E}">
        <p14:creationId xmlns:p14="http://schemas.microsoft.com/office/powerpoint/2010/main" val="30074284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a:ln/>
        </p:spPr>
      </p:sp>
      <p:sp>
        <p:nvSpPr>
          <p:cNvPr id="2703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703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164B7F9-37EE-4271-82FF-2C9D5B2E6AC0}" type="slidenum">
              <a:rPr lang="zh-CN" altLang="en-US" smtClean="0"/>
              <a:pPr>
                <a:spcBef>
                  <a:spcPct val="0"/>
                </a:spcBef>
              </a:pPr>
              <a:t>140</a:t>
            </a:fld>
            <a:endParaRPr lang="en-US" altLang="zh-CN" smtClean="0"/>
          </a:p>
        </p:txBody>
      </p:sp>
    </p:spTree>
    <p:extLst>
      <p:ext uri="{BB962C8B-B14F-4D97-AF65-F5344CB8AC3E}">
        <p14:creationId xmlns:p14="http://schemas.microsoft.com/office/powerpoint/2010/main" val="21512476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a:ln/>
        </p:spPr>
      </p:sp>
      <p:sp>
        <p:nvSpPr>
          <p:cNvPr id="272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72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3F369DE-E81A-47A7-AC34-C7FAEFBE7F58}" type="slidenum">
              <a:rPr lang="zh-CN" altLang="en-US" smtClean="0"/>
              <a:pPr>
                <a:spcBef>
                  <a:spcPct val="0"/>
                </a:spcBef>
              </a:pPr>
              <a:t>141</a:t>
            </a:fld>
            <a:endParaRPr lang="en-US" altLang="zh-CN" smtClean="0"/>
          </a:p>
        </p:txBody>
      </p:sp>
    </p:spTree>
    <p:extLst>
      <p:ext uri="{BB962C8B-B14F-4D97-AF65-F5344CB8AC3E}">
        <p14:creationId xmlns:p14="http://schemas.microsoft.com/office/powerpoint/2010/main" val="6397174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a:ln/>
        </p:spPr>
      </p:sp>
      <p:sp>
        <p:nvSpPr>
          <p:cNvPr id="274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74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A7A0A66-DBFB-497E-B7DB-931933553B49}" type="slidenum">
              <a:rPr lang="zh-CN" altLang="en-US" smtClean="0"/>
              <a:pPr>
                <a:spcBef>
                  <a:spcPct val="0"/>
                </a:spcBef>
              </a:pPr>
              <a:t>142</a:t>
            </a:fld>
            <a:endParaRPr lang="en-US" altLang="zh-CN" smtClean="0"/>
          </a:p>
        </p:txBody>
      </p:sp>
    </p:spTree>
    <p:extLst>
      <p:ext uri="{BB962C8B-B14F-4D97-AF65-F5344CB8AC3E}">
        <p14:creationId xmlns:p14="http://schemas.microsoft.com/office/powerpoint/2010/main" val="21824723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a:ln/>
        </p:spPr>
      </p:sp>
      <p:sp>
        <p:nvSpPr>
          <p:cNvPr id="276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76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E43A2D6-86F4-4D67-9037-12F4B332C930}" type="slidenum">
              <a:rPr lang="zh-CN" altLang="en-US" smtClean="0"/>
              <a:pPr>
                <a:spcBef>
                  <a:spcPct val="0"/>
                </a:spcBef>
              </a:pPr>
              <a:t>143</a:t>
            </a:fld>
            <a:endParaRPr lang="en-US" altLang="zh-CN" smtClean="0"/>
          </a:p>
        </p:txBody>
      </p:sp>
    </p:spTree>
    <p:extLst>
      <p:ext uri="{BB962C8B-B14F-4D97-AF65-F5344CB8AC3E}">
        <p14:creationId xmlns:p14="http://schemas.microsoft.com/office/powerpoint/2010/main" val="129803325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a:ln/>
        </p:spPr>
      </p:sp>
      <p:sp>
        <p:nvSpPr>
          <p:cNvPr id="278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785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8B63005-E20B-46F4-B179-138363E861B0}" type="slidenum">
              <a:rPr lang="zh-CN" altLang="en-US" smtClean="0"/>
              <a:pPr>
                <a:spcBef>
                  <a:spcPct val="0"/>
                </a:spcBef>
              </a:pPr>
              <a:t>144</a:t>
            </a:fld>
            <a:endParaRPr lang="en-US" altLang="zh-CN" smtClean="0"/>
          </a:p>
        </p:txBody>
      </p:sp>
    </p:spTree>
    <p:extLst>
      <p:ext uri="{BB962C8B-B14F-4D97-AF65-F5344CB8AC3E}">
        <p14:creationId xmlns:p14="http://schemas.microsoft.com/office/powerpoint/2010/main" val="474443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5CCFA76-647C-4C99-971D-AB12C0B38292}" type="slidenum">
              <a:rPr lang="zh-CN" altLang="en-US" smtClean="0"/>
              <a:pPr>
                <a:spcBef>
                  <a:spcPct val="0"/>
                </a:spcBef>
              </a:pPr>
              <a:t>13</a:t>
            </a:fld>
            <a:endParaRPr lang="en-US" altLang="zh-CN" smtClean="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570319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2AFC923-0C78-4D9C-84A3-4EF0B17E093C}" type="slidenum">
              <a:rPr lang="zh-CN" altLang="en-US" smtClean="0"/>
              <a:pPr>
                <a:spcBef>
                  <a:spcPct val="0"/>
                </a:spcBef>
              </a:pPr>
              <a:t>14</a:t>
            </a:fld>
            <a:endParaRPr lang="en-US" altLang="zh-CN" smtClean="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4239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F899A64-B3CC-47EC-8B15-F7911F81D471}" type="slidenum">
              <a:rPr lang="zh-CN" altLang="en-US" smtClean="0"/>
              <a:pPr>
                <a:spcBef>
                  <a:spcPct val="0"/>
                </a:spcBef>
              </a:pPr>
              <a:t>15</a:t>
            </a:fld>
            <a:endParaRPr lang="en-US" altLang="zh-CN"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0984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59CFBEE-2E22-411E-A0B5-10BF7759B6FB}" type="slidenum">
              <a:rPr lang="zh-CN" altLang="en-US" smtClean="0"/>
              <a:pPr>
                <a:spcBef>
                  <a:spcPct val="0"/>
                </a:spcBef>
              </a:pPr>
              <a:t>16</a:t>
            </a:fld>
            <a:endParaRPr lang="en-US" altLang="zh-CN"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381605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690F6F5-27DC-4087-8BAC-12291AF087C7}" type="slidenum">
              <a:rPr lang="zh-CN" altLang="en-US" smtClean="0"/>
              <a:pPr>
                <a:spcBef>
                  <a:spcPct val="0"/>
                </a:spcBef>
              </a:pPr>
              <a:t>17</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155359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AF51029-13FC-453C-909A-35F5C7CFB50C}" type="slidenum">
              <a:rPr lang="zh-CN" altLang="en-US" smtClean="0"/>
              <a:pPr>
                <a:spcBef>
                  <a:spcPct val="0"/>
                </a:spcBef>
              </a:pPr>
              <a:t>18</a:t>
            </a:fld>
            <a:endParaRPr lang="en-US" altLang="zh-CN"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258971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187847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690F6F5-27DC-4087-8BAC-12291AF087C7}" type="slidenum">
              <a:rPr lang="zh-CN" altLang="en-US" smtClean="0"/>
              <a:pPr>
                <a:spcBef>
                  <a:spcPct val="0"/>
                </a:spcBef>
              </a:pPr>
              <a:t>25</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66743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996702E-1EB7-4FBF-B99F-3830290C356E}" type="slidenum">
              <a:rPr lang="zh-CN" altLang="en-US" smtClean="0">
                <a:latin typeface="Times New Roman" panose="02020603050405020304" pitchFamily="18" charset="0"/>
              </a:rPr>
              <a:pPr>
                <a:spcBef>
                  <a:spcPct val="0"/>
                </a:spcBef>
              </a:pPr>
              <a:t>2</a:t>
            </a:fld>
            <a:endParaRPr lang="en-US" altLang="zh-CN" smtClean="0">
              <a:latin typeface="Times New Roman" panose="02020603050405020304" pitchFamily="18"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184147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690F6F5-27DC-4087-8BAC-12291AF087C7}" type="slidenum">
              <a:rPr lang="zh-CN" altLang="en-US" smtClean="0"/>
              <a:pPr>
                <a:spcBef>
                  <a:spcPct val="0"/>
                </a:spcBef>
              </a:pPr>
              <a:t>26</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30081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690F6F5-27DC-4087-8BAC-12291AF087C7}" type="slidenum">
              <a:rPr lang="zh-CN" altLang="en-US" smtClean="0"/>
              <a:pPr>
                <a:spcBef>
                  <a:spcPct val="0"/>
                </a:spcBef>
              </a:pPr>
              <a:t>27</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565133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690F6F5-27DC-4087-8BAC-12291AF087C7}" type="slidenum">
              <a:rPr lang="zh-CN" altLang="en-US" smtClean="0"/>
              <a:pPr>
                <a:spcBef>
                  <a:spcPct val="0"/>
                </a:spcBef>
              </a:pPr>
              <a:t>28</a:t>
            </a:fld>
            <a:endParaRPr lang="en-US" altLang="zh-CN"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344863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3E5A3D4-0532-442E-BCA8-7F8F8029C877}" type="slidenum">
              <a:rPr lang="zh-CN" altLang="en-US" smtClean="0"/>
              <a:pPr>
                <a:spcBef>
                  <a:spcPct val="0"/>
                </a:spcBef>
              </a:pPr>
              <a:t>35</a:t>
            </a:fld>
            <a:endParaRPr lang="en-US" altLang="zh-CN"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243786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E369AEC-AE12-45FB-B42D-20FC9C5A5C92}" type="slidenum">
              <a:rPr lang="zh-CN" altLang="en-US" smtClean="0"/>
              <a:pPr>
                <a:spcBef>
                  <a:spcPct val="0"/>
                </a:spcBef>
              </a:pPr>
              <a:t>36</a:t>
            </a:fld>
            <a:endParaRPr lang="en-US" altLang="zh-CN"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90161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9BDFA96-4991-4877-9F29-6BC1572FBEF6}" type="slidenum">
              <a:rPr lang="zh-CN" altLang="en-US" smtClean="0"/>
              <a:pPr>
                <a:spcBef>
                  <a:spcPct val="0"/>
                </a:spcBef>
              </a:pPr>
              <a:t>37</a:t>
            </a:fld>
            <a:endParaRPr lang="en-US" altLang="zh-CN"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577933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EF2D85A-9F91-4AAC-AD70-F8A32BDDE1E3}" type="slidenum">
              <a:rPr lang="zh-CN" altLang="en-US" smtClean="0"/>
              <a:pPr>
                <a:spcBef>
                  <a:spcPct val="0"/>
                </a:spcBef>
              </a:pPr>
              <a:t>38</a:t>
            </a:fld>
            <a:endParaRPr lang="en-US" altLang="zh-CN"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959362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8CAE7DA-63A7-4D6E-9C6F-48B7BF6A07FD}" type="slidenum">
              <a:rPr lang="zh-CN" altLang="en-US" smtClean="0"/>
              <a:pPr>
                <a:spcBef>
                  <a:spcPct val="0"/>
                </a:spcBef>
              </a:pPr>
              <a:t>39</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854590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01FBBB1-2D81-4E6A-9CD4-E40F697F8DE1}" type="slidenum">
              <a:rPr lang="zh-CN" altLang="en-US" smtClean="0"/>
              <a:pPr>
                <a:spcBef>
                  <a:spcPct val="0"/>
                </a:spcBef>
              </a:pPr>
              <a:t>40</a:t>
            </a:fld>
            <a:endParaRPr lang="en-US" altLang="zh-CN"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979490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08C3940-E624-46A6-852C-2B095D76B6C8}" type="slidenum">
              <a:rPr lang="zh-CN" altLang="en-US" smtClean="0"/>
              <a:pPr>
                <a:spcBef>
                  <a:spcPct val="0"/>
                </a:spcBef>
              </a:pPr>
              <a:t>41</a:t>
            </a:fld>
            <a:endParaRPr lang="en-US" altLang="zh-CN"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97643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pPr>
                <a:spcBef>
                  <a:spcPct val="0"/>
                </a:spcBef>
              </a:pPr>
              <a:t>4</a:t>
            </a:fld>
            <a:endParaRPr lang="en-US" altLang="zh-CN" smtClean="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370184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E1BA99D-B688-488E-B253-1DBB60353084}" type="slidenum">
              <a:rPr lang="zh-CN" altLang="en-US" smtClean="0"/>
              <a:pPr>
                <a:spcBef>
                  <a:spcPct val="0"/>
                </a:spcBef>
              </a:pPr>
              <a:t>42</a:t>
            </a:fld>
            <a:endParaRPr lang="en-US" altLang="zh-CN"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004111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8147B56-B073-4EAA-886E-51FAA940AA78}" type="slidenum">
              <a:rPr lang="zh-CN" altLang="en-US" smtClean="0"/>
              <a:pPr>
                <a:spcBef>
                  <a:spcPct val="0"/>
                </a:spcBef>
              </a:pPr>
              <a:t>43</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555731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9FBDA47-9E49-4CEC-BFF3-B807D43AA58B}" type="slidenum">
              <a:rPr lang="zh-CN" altLang="en-US" smtClean="0"/>
              <a:pPr>
                <a:spcBef>
                  <a:spcPct val="0"/>
                </a:spcBef>
              </a:pPr>
              <a:t>44</a:t>
            </a:fld>
            <a:endParaRPr lang="en-US" altLang="zh-CN"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86605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669B0C8-2063-4967-A58D-37B292F952DA}" type="slidenum">
              <a:rPr lang="zh-CN" altLang="en-US" smtClean="0"/>
              <a:pPr>
                <a:spcBef>
                  <a:spcPct val="0"/>
                </a:spcBef>
              </a:pPr>
              <a:t>45</a:t>
            </a:fld>
            <a:endParaRPr lang="en-US" altLang="zh-CN"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145535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5A88330-08C2-491C-B993-DAC3B28DD347}" type="slidenum">
              <a:rPr lang="zh-CN" altLang="en-US" smtClean="0"/>
              <a:pPr>
                <a:spcBef>
                  <a:spcPct val="0"/>
                </a:spcBef>
              </a:pPr>
              <a:t>47</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18182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12897BCE-03A7-4462-B82E-11FB7E465BA8}" type="slidenum">
              <a:rPr lang="zh-CN" altLang="en-US" smtClean="0"/>
              <a:pPr>
                <a:spcBef>
                  <a:spcPct val="0"/>
                </a:spcBef>
              </a:pPr>
              <a:t>48</a:t>
            </a:fld>
            <a:endParaRPr lang="en-US" altLang="zh-CN"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018768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1A68166-B475-4D44-A51F-19828B35941B}" type="slidenum">
              <a:rPr lang="zh-CN" altLang="en-US" smtClean="0"/>
              <a:pPr>
                <a:spcBef>
                  <a:spcPct val="0"/>
                </a:spcBef>
              </a:pPr>
              <a:t>49</a:t>
            </a:fld>
            <a:endParaRPr lang="en-US" altLang="zh-CN"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888172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21389E1-50DC-4504-8D31-62A57BFFE6E3}" type="slidenum">
              <a:rPr lang="zh-CN" altLang="en-US" smtClean="0"/>
              <a:pPr>
                <a:spcBef>
                  <a:spcPct val="0"/>
                </a:spcBef>
              </a:pPr>
              <a:t>50</a:t>
            </a:fld>
            <a:endParaRPr lang="en-US" altLang="zh-CN"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938258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0D7B1A9-F694-4E36-BF8B-2A4780F50A55}" type="slidenum">
              <a:rPr lang="zh-CN" altLang="en-US" smtClean="0"/>
              <a:pPr>
                <a:spcBef>
                  <a:spcPct val="0"/>
                </a:spcBef>
              </a:pPr>
              <a:t>51</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864139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2380792-069E-40BB-A5AC-4FF253120B5B}" type="slidenum">
              <a:rPr lang="zh-CN" altLang="en-US" smtClean="0"/>
              <a:pPr>
                <a:spcBef>
                  <a:spcPct val="0"/>
                </a:spcBef>
              </a:pPr>
              <a:t>52</a:t>
            </a:fld>
            <a:endParaRPr lang="en-US" altLang="zh-CN"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747449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5F3D7CD-0C28-41C6-87F3-9E050C5811B6}" type="slidenum">
              <a:rPr lang="zh-CN" altLang="en-US" smtClean="0"/>
              <a:pPr>
                <a:spcBef>
                  <a:spcPct val="0"/>
                </a:spcBef>
              </a:pPr>
              <a:t>5</a:t>
            </a:fld>
            <a:endParaRPr lang="en-US" altLang="zh-CN" smtClean="0"/>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111551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864BA10-2A12-4910-81B6-8C0908C72A04}" type="slidenum">
              <a:rPr lang="zh-CN" altLang="en-US" smtClean="0"/>
              <a:pPr>
                <a:spcBef>
                  <a:spcPct val="0"/>
                </a:spcBef>
              </a:pPr>
              <a:t>53</a:t>
            </a:fld>
            <a:endParaRPr lang="en-US" altLang="zh-CN" smtClean="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57706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42E0806-4E9E-4F6F-9ADB-FF9E6B84F4BD}" type="slidenum">
              <a:rPr lang="zh-CN" altLang="en-US" smtClean="0"/>
              <a:pPr>
                <a:spcBef>
                  <a:spcPct val="0"/>
                </a:spcBef>
              </a:pPr>
              <a:t>54</a:t>
            </a:fld>
            <a:endParaRPr lang="en-US" altLang="zh-CN"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52716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56D5DCD-A8CB-417E-9D8B-760989DB7C75}" type="slidenum">
              <a:rPr lang="zh-CN" altLang="en-US" smtClean="0"/>
              <a:pPr>
                <a:spcBef>
                  <a:spcPct val="0"/>
                </a:spcBef>
              </a:pPr>
              <a:t>55</a:t>
            </a:fld>
            <a:endParaRPr lang="en-US" altLang="zh-CN"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946773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7D7357B-B556-4147-8A68-EB214D1D3088}" type="slidenum">
              <a:rPr lang="zh-CN" altLang="en-US" smtClean="0"/>
              <a:pPr>
                <a:spcBef>
                  <a:spcPct val="0"/>
                </a:spcBef>
              </a:pPr>
              <a:t>56</a:t>
            </a:fld>
            <a:endParaRPr lang="en-US" altLang="zh-CN"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735642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C9EE38F-8FBA-44B5-8064-C7D58E70C6C8}" type="slidenum">
              <a:rPr lang="zh-CN" altLang="en-US" smtClean="0"/>
              <a:pPr>
                <a:spcBef>
                  <a:spcPct val="0"/>
                </a:spcBef>
              </a:pPr>
              <a:t>57</a:t>
            </a:fld>
            <a:endParaRPr lang="en-US" altLang="zh-CN"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060211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6FDD2A3-8B4B-465D-B964-8354B5A30F40}" type="slidenum">
              <a:rPr lang="zh-CN" altLang="en-US" smtClean="0"/>
              <a:pPr>
                <a:spcBef>
                  <a:spcPct val="0"/>
                </a:spcBef>
              </a:pPr>
              <a:t>58</a:t>
            </a:fld>
            <a:endParaRPr lang="en-US" altLang="zh-CN"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9772852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3DA679B-7B8F-4121-92D1-B0738C84C380}" type="slidenum">
              <a:rPr lang="zh-CN" altLang="en-US" smtClean="0"/>
              <a:pPr>
                <a:spcBef>
                  <a:spcPct val="0"/>
                </a:spcBef>
              </a:pPr>
              <a:t>59</a:t>
            </a:fld>
            <a:endParaRPr lang="en-US" altLang="zh-CN" smtClean="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132443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1F0186B-DE90-480F-A2DC-10F88EB9829B}" type="slidenum">
              <a:rPr lang="zh-CN" altLang="en-US" smtClean="0"/>
              <a:pPr>
                <a:spcBef>
                  <a:spcPct val="0"/>
                </a:spcBef>
              </a:pPr>
              <a:t>60</a:t>
            </a:fld>
            <a:endParaRPr lang="en-US" altLang="zh-CN" smtClean="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074548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0286998-A8A0-4134-98D6-9BDB27E0EBE9}" type="slidenum">
              <a:rPr lang="zh-CN" altLang="en-US" smtClean="0"/>
              <a:pPr>
                <a:spcBef>
                  <a:spcPct val="0"/>
                </a:spcBef>
              </a:pPr>
              <a:t>61</a:t>
            </a:fld>
            <a:endParaRPr lang="en-US" altLang="zh-CN"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4147874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2F1052E-1293-4227-943A-31299DC01D43}" type="slidenum">
              <a:rPr lang="zh-CN" altLang="en-US" smtClean="0"/>
              <a:pPr>
                <a:spcBef>
                  <a:spcPct val="0"/>
                </a:spcBef>
              </a:pPr>
              <a:t>62</a:t>
            </a:fld>
            <a:endParaRPr lang="en-US" altLang="zh-CN"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832454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8B232C3-6BD1-4EE8-8942-08F41A263BF0}" type="slidenum">
              <a:rPr lang="zh-CN" altLang="en-US" smtClean="0"/>
              <a:pPr>
                <a:spcBef>
                  <a:spcPct val="0"/>
                </a:spcBef>
              </a:pPr>
              <a:t>6</a:t>
            </a:fld>
            <a:endParaRPr lang="en-US" altLang="zh-CN" smtClean="0"/>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121271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BD82BFD-7D6E-457E-83BF-087F070263D8}" type="slidenum">
              <a:rPr lang="zh-CN" altLang="en-US" smtClean="0"/>
              <a:pPr>
                <a:spcBef>
                  <a:spcPct val="0"/>
                </a:spcBef>
              </a:pPr>
              <a:t>63</a:t>
            </a:fld>
            <a:endParaRPr lang="en-US" altLang="zh-CN" smtClean="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88839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DDB7D5C-4F93-4641-AAFA-5B73BEDDDCA0}" type="slidenum">
              <a:rPr lang="zh-CN" altLang="en-US" smtClean="0"/>
              <a:pPr>
                <a:spcBef>
                  <a:spcPct val="0"/>
                </a:spcBef>
              </a:pPr>
              <a:t>64</a:t>
            </a:fld>
            <a:endParaRPr lang="en-US" altLang="zh-CN"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698713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D62764D-A3B6-429B-851D-4E5CD22A6641}" type="slidenum">
              <a:rPr lang="zh-CN" altLang="en-US" smtClean="0"/>
              <a:pPr>
                <a:spcBef>
                  <a:spcPct val="0"/>
                </a:spcBef>
              </a:pPr>
              <a:t>65</a:t>
            </a:fld>
            <a:endParaRPr lang="en-US" altLang="zh-CN"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797335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86E4537-C255-4D98-B24B-D2A745B6DB53}" type="slidenum">
              <a:rPr lang="zh-CN" altLang="en-US" smtClean="0"/>
              <a:pPr>
                <a:spcBef>
                  <a:spcPct val="0"/>
                </a:spcBef>
              </a:pPr>
              <a:t>66</a:t>
            </a:fld>
            <a:endParaRPr lang="en-US" altLang="zh-CN"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332272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64D2F4A-FB9E-427F-8594-7941144E813F}" type="slidenum">
              <a:rPr lang="zh-CN" altLang="en-US" smtClean="0"/>
              <a:pPr>
                <a:spcBef>
                  <a:spcPct val="0"/>
                </a:spcBef>
              </a:pPr>
              <a:t>67</a:t>
            </a:fld>
            <a:endParaRPr lang="en-US" altLang="zh-CN" smtClean="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610652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47C6D93-3E2C-49EF-AC42-5A36E6CC7BC9}" type="slidenum">
              <a:rPr lang="zh-CN" altLang="en-US" smtClean="0"/>
              <a:pPr>
                <a:spcBef>
                  <a:spcPct val="0"/>
                </a:spcBef>
              </a:pPr>
              <a:t>68</a:t>
            </a:fld>
            <a:endParaRPr lang="en-US" altLang="zh-CN" smtClean="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9108272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FD588D0-CA29-43C7-8D40-0FAFFDE09CCB}" type="slidenum">
              <a:rPr lang="zh-CN" altLang="en-US" smtClean="0"/>
              <a:pPr>
                <a:spcBef>
                  <a:spcPct val="0"/>
                </a:spcBef>
              </a:pPr>
              <a:t>71</a:t>
            </a:fld>
            <a:endParaRPr lang="en-US" altLang="zh-CN"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748314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2B0EE87-5762-412D-B007-90B7BD3468E5}" type="slidenum">
              <a:rPr lang="zh-CN" altLang="en-US" smtClean="0"/>
              <a:pPr>
                <a:spcBef>
                  <a:spcPct val="0"/>
                </a:spcBef>
              </a:pPr>
              <a:t>72</a:t>
            </a:fld>
            <a:endParaRPr lang="en-US" altLang="zh-CN"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912126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234EFA7-7124-4324-8343-A364DC7CF67D}" type="slidenum">
              <a:rPr lang="zh-CN" altLang="en-US" smtClean="0"/>
              <a:pPr>
                <a:spcBef>
                  <a:spcPct val="0"/>
                </a:spcBef>
              </a:pPr>
              <a:t>73</a:t>
            </a:fld>
            <a:endParaRPr lang="en-US" altLang="zh-CN"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024297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59EA82C-8EE3-468E-A28C-8A0674AB8BBE}" type="slidenum">
              <a:rPr lang="zh-CN" altLang="en-US" smtClean="0"/>
              <a:pPr>
                <a:spcBef>
                  <a:spcPct val="0"/>
                </a:spcBef>
              </a:pPr>
              <a:t>74</a:t>
            </a:fld>
            <a:endParaRPr lang="en-US" altLang="zh-CN" smtClean="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34956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DEF66C8-4F00-492A-A0C7-AEEEDD0F16E3}" type="slidenum">
              <a:rPr lang="zh-CN" altLang="en-US" smtClean="0"/>
              <a:pPr>
                <a:spcBef>
                  <a:spcPct val="0"/>
                </a:spcBef>
              </a:pPr>
              <a:t>7</a:t>
            </a:fld>
            <a:endParaRPr lang="en-US" altLang="zh-CN" smtClean="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58440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915E182-835A-464D-97DF-A890201ED056}" type="slidenum">
              <a:rPr lang="zh-CN" altLang="en-US" smtClean="0"/>
              <a:pPr>
                <a:spcBef>
                  <a:spcPct val="0"/>
                </a:spcBef>
              </a:pPr>
              <a:t>75</a:t>
            </a:fld>
            <a:endParaRPr lang="en-US" altLang="zh-CN" smtClean="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9860118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7BA149F-2B96-4C32-8654-E06519FDF474}" type="slidenum">
              <a:rPr lang="zh-CN" altLang="en-US" smtClean="0"/>
              <a:pPr>
                <a:spcBef>
                  <a:spcPct val="0"/>
                </a:spcBef>
              </a:pPr>
              <a:t>76</a:t>
            </a:fld>
            <a:endParaRPr lang="en-US" altLang="zh-CN" smtClean="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529686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DDA2C8D-DD06-4228-BC86-0B4E66431C02}" type="slidenum">
              <a:rPr lang="zh-CN" altLang="en-US" smtClean="0"/>
              <a:pPr>
                <a:spcBef>
                  <a:spcPct val="0"/>
                </a:spcBef>
              </a:pPr>
              <a:t>77</a:t>
            </a:fld>
            <a:endParaRPr lang="en-US" altLang="zh-CN"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4841155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9D1D924-DB78-4167-8BAA-ACD3F5AFE9B9}" type="slidenum">
              <a:rPr lang="zh-CN" altLang="en-US" smtClean="0"/>
              <a:pPr>
                <a:spcBef>
                  <a:spcPct val="0"/>
                </a:spcBef>
              </a:pPr>
              <a:t>78</a:t>
            </a:fld>
            <a:endParaRPr lang="en-US" altLang="zh-CN" smtClean="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4262023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30457EF-E513-41A7-AFD4-73EC52880A25}" type="slidenum">
              <a:rPr lang="zh-CN" altLang="en-US" smtClean="0"/>
              <a:pPr>
                <a:spcBef>
                  <a:spcPct val="0"/>
                </a:spcBef>
              </a:pPr>
              <a:t>79</a:t>
            </a:fld>
            <a:endParaRPr lang="en-US" altLang="zh-CN" smtClean="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1882040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5E1C177-61AA-40CE-AC3F-7F920D1425C9}" type="slidenum">
              <a:rPr lang="zh-CN" altLang="en-US" smtClean="0"/>
              <a:pPr>
                <a:spcBef>
                  <a:spcPct val="0"/>
                </a:spcBef>
              </a:pPr>
              <a:t>80</a:t>
            </a:fld>
            <a:endParaRPr lang="en-US" altLang="zh-CN" smtClean="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667014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523789C-78E6-4EBB-AC4B-A18E7BD7B9B8}" type="slidenum">
              <a:rPr lang="zh-CN" altLang="en-US" smtClean="0"/>
              <a:pPr>
                <a:spcBef>
                  <a:spcPct val="0"/>
                </a:spcBef>
              </a:pPr>
              <a:t>81</a:t>
            </a:fld>
            <a:endParaRPr lang="en-US" altLang="zh-CN" smtClean="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57343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F72C001-B14E-43A6-ABE6-8909D8D1D968}" type="slidenum">
              <a:rPr lang="zh-CN" altLang="en-US" smtClean="0"/>
              <a:pPr>
                <a:spcBef>
                  <a:spcPct val="0"/>
                </a:spcBef>
              </a:pPr>
              <a:t>82</a:t>
            </a:fld>
            <a:endParaRPr lang="en-US" altLang="zh-CN" smtClean="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6611189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DC5A58A-9304-41E8-B1C6-7009B80559E4}" type="slidenum">
              <a:rPr lang="zh-CN" altLang="en-US" smtClean="0"/>
              <a:pPr>
                <a:spcBef>
                  <a:spcPct val="0"/>
                </a:spcBef>
              </a:pPr>
              <a:t>83</a:t>
            </a:fld>
            <a:endParaRPr lang="en-US" altLang="zh-CN" smtClean="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1267821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893A3A3-77F5-4A20-BA1B-D6E3E287D30B}" type="slidenum">
              <a:rPr lang="zh-CN" altLang="en-US" smtClean="0"/>
              <a:pPr>
                <a:spcBef>
                  <a:spcPct val="0"/>
                </a:spcBef>
              </a:pPr>
              <a:t>84</a:t>
            </a:fld>
            <a:endParaRPr lang="en-US" altLang="zh-CN" smtClean="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047749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55F7DBA-E17F-4C20-9526-14D38C1BF002}" type="slidenum">
              <a:rPr lang="zh-CN" altLang="en-US" smtClean="0"/>
              <a:pPr>
                <a:spcBef>
                  <a:spcPct val="0"/>
                </a:spcBef>
              </a:pPr>
              <a:t>8</a:t>
            </a:fld>
            <a:endParaRPr lang="en-US" altLang="zh-CN"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6021282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7ECEED7-80F3-4A05-8B5E-3A63B55FCE33}" type="slidenum">
              <a:rPr lang="zh-CN" altLang="en-US" smtClean="0"/>
              <a:pPr>
                <a:spcBef>
                  <a:spcPct val="0"/>
                </a:spcBef>
              </a:pPr>
              <a:t>85</a:t>
            </a:fld>
            <a:endParaRPr lang="en-US" altLang="zh-CN" smtClean="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1461711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713B347-5BA9-4DB2-A61D-0E06B47A7139}" type="slidenum">
              <a:rPr lang="zh-CN" altLang="en-US" smtClean="0"/>
              <a:pPr>
                <a:spcBef>
                  <a:spcPct val="0"/>
                </a:spcBef>
              </a:pPr>
              <a:t>86</a:t>
            </a:fld>
            <a:endParaRPr lang="en-US" altLang="zh-CN"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110397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AB255B2-FCEE-4CCA-AF6D-A3E95F4F765D}" type="slidenum">
              <a:rPr lang="zh-CN" altLang="en-US" smtClean="0"/>
              <a:pPr>
                <a:spcBef>
                  <a:spcPct val="0"/>
                </a:spcBef>
              </a:pPr>
              <a:t>87</a:t>
            </a:fld>
            <a:endParaRPr lang="en-US" altLang="zh-CN" smtClean="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9086555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FA996D32-B12F-457E-A40C-A7A2B4C6F3E0}" type="slidenum">
              <a:rPr lang="zh-CN" altLang="en-US" smtClean="0"/>
              <a:pPr>
                <a:spcBef>
                  <a:spcPct val="0"/>
                </a:spcBef>
              </a:pPr>
              <a:t>88</a:t>
            </a:fld>
            <a:endParaRPr lang="en-US" altLang="zh-CN" smtClean="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7397096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45BF18F-AE0E-4257-9206-2916F73DFB7B}" type="slidenum">
              <a:rPr lang="zh-CN" altLang="en-US" smtClean="0"/>
              <a:pPr>
                <a:spcBef>
                  <a:spcPct val="0"/>
                </a:spcBef>
              </a:pPr>
              <a:t>89</a:t>
            </a:fld>
            <a:endParaRPr lang="en-US" altLang="zh-CN" smtClean="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606650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320C685-3DF2-4714-9E04-43042AD7CC04}" type="slidenum">
              <a:rPr lang="zh-CN" altLang="en-US" smtClean="0"/>
              <a:pPr>
                <a:spcBef>
                  <a:spcPct val="0"/>
                </a:spcBef>
              </a:pPr>
              <a:t>90</a:t>
            </a:fld>
            <a:endParaRPr lang="en-US" altLang="zh-CN" smtClean="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8772904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81154AE2-2372-43E9-8255-2B776C174FE6}" type="slidenum">
              <a:rPr lang="zh-CN" altLang="en-US" smtClean="0"/>
              <a:pPr>
                <a:spcBef>
                  <a:spcPct val="0"/>
                </a:spcBef>
              </a:pPr>
              <a:t>91</a:t>
            </a:fld>
            <a:endParaRPr lang="en-US" altLang="zh-CN" smtClean="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669393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F2947B2-A0BA-4DC6-BE7C-63EF1C336B54}" type="slidenum">
              <a:rPr lang="zh-CN" altLang="en-US" smtClean="0"/>
              <a:pPr>
                <a:spcBef>
                  <a:spcPct val="0"/>
                </a:spcBef>
              </a:pPr>
              <a:t>92</a:t>
            </a:fld>
            <a:endParaRPr lang="en-US" altLang="zh-CN" smtClean="0"/>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3848020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7E27270-EA4E-4866-9A80-01C8815F061A}" type="slidenum">
              <a:rPr lang="zh-CN" altLang="en-US" smtClean="0"/>
              <a:pPr>
                <a:spcBef>
                  <a:spcPct val="0"/>
                </a:spcBef>
              </a:pPr>
              <a:t>93</a:t>
            </a:fld>
            <a:endParaRPr lang="en-US" altLang="zh-CN" smtClean="0"/>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7950449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9E58749-0E2F-46FD-962F-5D22F76F9F39}" type="slidenum">
              <a:rPr lang="zh-CN" altLang="en-US" smtClean="0"/>
              <a:pPr>
                <a:spcBef>
                  <a:spcPct val="0"/>
                </a:spcBef>
              </a:pPr>
              <a:t>94</a:t>
            </a:fld>
            <a:endParaRPr lang="en-US" altLang="zh-CN" smtClean="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520215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93408F68-AB05-43CB-BB72-948960EFEF7D}" type="slidenum">
              <a:rPr lang="zh-CN" altLang="en-US" smtClean="0"/>
              <a:pPr>
                <a:spcBef>
                  <a:spcPct val="0"/>
                </a:spcBef>
              </a:pPr>
              <a:t>9</a:t>
            </a:fld>
            <a:endParaRPr lang="en-US" altLang="zh-CN" smtClean="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40401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BFB79C0-7EA3-4A65-AB67-63B2F9D52B9F}" type="slidenum">
              <a:rPr lang="zh-CN" altLang="en-US" smtClean="0"/>
              <a:pPr>
                <a:spcBef>
                  <a:spcPct val="0"/>
                </a:spcBef>
              </a:pPr>
              <a:t>95</a:t>
            </a:fld>
            <a:endParaRPr lang="en-US" altLang="zh-CN" smtClean="0"/>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8993500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479BF80-BDB8-4699-955A-BCB9DD95D431}" type="slidenum">
              <a:rPr lang="zh-CN" altLang="en-US" smtClean="0"/>
              <a:pPr>
                <a:spcBef>
                  <a:spcPct val="0"/>
                </a:spcBef>
              </a:pPr>
              <a:t>96</a:t>
            </a:fld>
            <a:endParaRPr lang="en-US" altLang="zh-CN" smtClean="0"/>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950797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BD3376A9-1E2C-4985-99CD-2B9DF6B3AA57}" type="slidenum">
              <a:rPr lang="zh-CN" altLang="en-US" smtClean="0"/>
              <a:pPr>
                <a:spcBef>
                  <a:spcPct val="0"/>
                </a:spcBef>
              </a:pPr>
              <a:t>97</a:t>
            </a:fld>
            <a:endParaRPr lang="en-US" altLang="zh-CN" smtClean="0"/>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714634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BACCCB9-3D93-454C-93D3-58E7124CCD15}" type="slidenum">
              <a:rPr lang="zh-CN" altLang="en-US" smtClean="0"/>
              <a:pPr>
                <a:spcBef>
                  <a:spcPct val="0"/>
                </a:spcBef>
              </a:pPr>
              <a:t>98</a:t>
            </a:fld>
            <a:endParaRPr lang="en-US" altLang="zh-CN" smtClean="0"/>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2600418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63B0C31-D41D-472B-9B98-434442D5B577}" type="slidenum">
              <a:rPr lang="zh-CN" altLang="en-US" smtClean="0"/>
              <a:pPr>
                <a:spcBef>
                  <a:spcPct val="0"/>
                </a:spcBef>
              </a:pPr>
              <a:t>99</a:t>
            </a:fld>
            <a:endParaRPr lang="en-US" altLang="zh-CN" smtClean="0"/>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0358722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4C70FB2-FB01-4C91-A7FE-34065FD9E608}" type="slidenum">
              <a:rPr lang="zh-CN" altLang="en-US" smtClean="0"/>
              <a:pPr>
                <a:spcBef>
                  <a:spcPct val="0"/>
                </a:spcBef>
              </a:pPr>
              <a:t>100</a:t>
            </a:fld>
            <a:endParaRPr lang="en-US" altLang="zh-CN" smtClean="0"/>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446617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AD8AC749-3F48-4BA3-82DC-2925589E8182}" type="slidenum">
              <a:rPr lang="zh-CN" altLang="en-US" smtClean="0"/>
              <a:pPr>
                <a:spcBef>
                  <a:spcPct val="0"/>
                </a:spcBef>
              </a:pPr>
              <a:t>101</a:t>
            </a:fld>
            <a:endParaRPr lang="en-US" altLang="zh-CN" smtClean="0"/>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7940694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39F03DC-04C8-40A6-98AE-96BC4FDC73D1}" type="slidenum">
              <a:rPr lang="zh-CN" altLang="en-US" smtClean="0"/>
              <a:pPr>
                <a:spcBef>
                  <a:spcPct val="0"/>
                </a:spcBef>
              </a:pPr>
              <a:t>102</a:t>
            </a:fld>
            <a:endParaRPr lang="en-US" altLang="zh-CN" smtClean="0"/>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41540875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5E09A40E-9374-45D7-BBB3-0BEF1DEAFBF9}" type="slidenum">
              <a:rPr lang="zh-CN" altLang="en-US" smtClean="0"/>
              <a:pPr>
                <a:spcBef>
                  <a:spcPct val="0"/>
                </a:spcBef>
              </a:pPr>
              <a:t>103</a:t>
            </a:fld>
            <a:endParaRPr lang="en-US" altLang="zh-CN" smtClean="0"/>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667127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363536A-F5C2-4BD9-8D56-161F593D340D}" type="slidenum">
              <a:rPr lang="zh-CN" altLang="en-US" smtClean="0"/>
              <a:pPr>
                <a:spcBef>
                  <a:spcPct val="0"/>
                </a:spcBef>
              </a:pPr>
              <a:t>104</a:t>
            </a:fld>
            <a:endParaRPr lang="en-US" altLang="zh-CN" smtClean="0"/>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4184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E74E1AA-4569-4EAA-BFCE-362F02DF37C2}" type="slidenum">
              <a:rPr lang="zh-CN" altLang="en-US" smtClean="0"/>
              <a:pPr>
                <a:spcBef>
                  <a:spcPct val="0"/>
                </a:spcBef>
              </a:pPr>
              <a:t>10</a:t>
            </a:fld>
            <a:endParaRPr lang="en-US" altLang="zh-CN"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2488671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E53B709-1E36-4224-9A98-E56FAD620690}" type="slidenum">
              <a:rPr lang="zh-CN" altLang="en-US" smtClean="0"/>
              <a:pPr>
                <a:spcBef>
                  <a:spcPct val="0"/>
                </a:spcBef>
              </a:pPr>
              <a:t>105</a:t>
            </a:fld>
            <a:endParaRPr lang="en-US" altLang="zh-CN" smtClean="0"/>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0296568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7CAFDC45-9D6D-4473-99BA-B30DD8B211A2}" type="slidenum">
              <a:rPr lang="zh-CN" altLang="en-US" smtClean="0"/>
              <a:pPr>
                <a:spcBef>
                  <a:spcPct val="0"/>
                </a:spcBef>
              </a:pPr>
              <a:t>106</a:t>
            </a:fld>
            <a:endParaRPr lang="en-US" altLang="zh-CN" smtClean="0"/>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31003681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E569282-39D8-452F-B170-4A203345B745}" type="slidenum">
              <a:rPr lang="zh-CN" altLang="en-US" smtClean="0"/>
              <a:pPr>
                <a:spcBef>
                  <a:spcPct val="0"/>
                </a:spcBef>
              </a:pPr>
              <a:t>107</a:t>
            </a:fld>
            <a:endParaRPr lang="en-US" altLang="zh-CN" smtClean="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2187088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D0566717-3307-4771-BF89-35E70F93D9D9}" type="slidenum">
              <a:rPr lang="zh-CN" altLang="en-US" smtClean="0"/>
              <a:pPr>
                <a:spcBef>
                  <a:spcPct val="0"/>
                </a:spcBef>
              </a:pPr>
              <a:t>108</a:t>
            </a:fld>
            <a:endParaRPr lang="en-US" altLang="zh-CN" smtClean="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latin typeface="Arial" panose="020B0604020202020204" pitchFamily="34" charset="0"/>
            </a:endParaRPr>
          </a:p>
        </p:txBody>
      </p:sp>
    </p:spTree>
    <p:extLst>
      <p:ext uri="{BB962C8B-B14F-4D97-AF65-F5344CB8AC3E}">
        <p14:creationId xmlns:p14="http://schemas.microsoft.com/office/powerpoint/2010/main" val="18624349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211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37903A-1B45-495A-9408-0C1626B5B9F3}" type="slidenum">
              <a:rPr lang="zh-CN" altLang="en-US" smtClean="0"/>
              <a:pPr/>
              <a:t>112</a:t>
            </a:fld>
            <a:endParaRPr lang="en-US" altLang="zh-CN" smtClean="0"/>
          </a:p>
        </p:txBody>
      </p:sp>
    </p:spTree>
    <p:extLst>
      <p:ext uri="{BB962C8B-B14F-4D97-AF65-F5344CB8AC3E}">
        <p14:creationId xmlns:p14="http://schemas.microsoft.com/office/powerpoint/2010/main" val="6556851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a:ln/>
        </p:spPr>
      </p:sp>
      <p:sp>
        <p:nvSpPr>
          <p:cNvPr id="2314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314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C9CB9EEF-1638-41B0-8A40-0FECAD2C8059}" type="slidenum">
              <a:rPr lang="zh-CN" altLang="en-US" smtClean="0"/>
              <a:pPr>
                <a:spcBef>
                  <a:spcPct val="0"/>
                </a:spcBef>
              </a:pPr>
              <a:t>121</a:t>
            </a:fld>
            <a:endParaRPr lang="en-US" altLang="zh-CN" smtClean="0"/>
          </a:p>
        </p:txBody>
      </p:sp>
    </p:spTree>
    <p:extLst>
      <p:ext uri="{BB962C8B-B14F-4D97-AF65-F5344CB8AC3E}">
        <p14:creationId xmlns:p14="http://schemas.microsoft.com/office/powerpoint/2010/main" val="41574624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334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088FD82D-6B19-4AEC-8F10-AFE9E98F629A}" type="slidenum">
              <a:rPr lang="zh-CN" altLang="en-US" smtClean="0"/>
              <a:pPr>
                <a:spcBef>
                  <a:spcPct val="0"/>
                </a:spcBef>
              </a:pPr>
              <a:t>122</a:t>
            </a:fld>
            <a:endParaRPr lang="en-US" altLang="zh-CN" smtClean="0"/>
          </a:p>
        </p:txBody>
      </p:sp>
    </p:spTree>
    <p:extLst>
      <p:ext uri="{BB962C8B-B14F-4D97-AF65-F5344CB8AC3E}">
        <p14:creationId xmlns:p14="http://schemas.microsoft.com/office/powerpoint/2010/main" val="40195457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a:ln/>
        </p:spPr>
      </p:sp>
      <p:sp>
        <p:nvSpPr>
          <p:cNvPr id="235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35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6FF9CFAA-F489-48E2-B4AC-0C7AD54A2B51}" type="slidenum">
              <a:rPr lang="zh-CN" altLang="en-US" smtClean="0"/>
              <a:pPr>
                <a:spcBef>
                  <a:spcPct val="0"/>
                </a:spcBef>
              </a:pPr>
              <a:t>123</a:t>
            </a:fld>
            <a:endParaRPr lang="en-US" altLang="zh-CN" smtClean="0"/>
          </a:p>
        </p:txBody>
      </p:sp>
    </p:spTree>
    <p:extLst>
      <p:ext uri="{BB962C8B-B14F-4D97-AF65-F5344CB8AC3E}">
        <p14:creationId xmlns:p14="http://schemas.microsoft.com/office/powerpoint/2010/main" val="29979282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375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2E457E36-BBB1-45ED-8A48-FA31D3BF962C}" type="slidenum">
              <a:rPr lang="zh-CN" altLang="en-US" smtClean="0"/>
              <a:pPr>
                <a:spcBef>
                  <a:spcPct val="0"/>
                </a:spcBef>
              </a:pPr>
              <a:t>124</a:t>
            </a:fld>
            <a:endParaRPr lang="en-US" altLang="zh-CN" smtClean="0"/>
          </a:p>
        </p:txBody>
      </p:sp>
    </p:spTree>
    <p:extLst>
      <p:ext uri="{BB962C8B-B14F-4D97-AF65-F5344CB8AC3E}">
        <p14:creationId xmlns:p14="http://schemas.microsoft.com/office/powerpoint/2010/main" val="3802421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96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2396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85A9BC6-954E-4115-8D32-2DA5CDB19558}" type="slidenum">
              <a:rPr lang="zh-CN" altLang="en-US" smtClean="0"/>
              <a:pPr>
                <a:spcBef>
                  <a:spcPct val="0"/>
                </a:spcBef>
              </a:pPr>
              <a:t>125</a:t>
            </a:fld>
            <a:endParaRPr lang="en-US" altLang="zh-CN" smtClean="0"/>
          </a:p>
        </p:txBody>
      </p:sp>
    </p:spTree>
    <p:extLst>
      <p:ext uri="{BB962C8B-B14F-4D97-AF65-F5344CB8AC3E}">
        <p14:creationId xmlns:p14="http://schemas.microsoft.com/office/powerpoint/2010/main" val="126635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5773466-C036-475F-BE7B-4BF9C8D402BD}" type="slidenum">
              <a:rPr lang="zh-CN" altLang="en-US"/>
              <a:pPr>
                <a:defRPr/>
              </a:pPr>
              <a:t>‹#›</a:t>
            </a:fld>
            <a:endParaRPr lang="en-US" altLang="zh-CN"/>
          </a:p>
        </p:txBody>
      </p:sp>
    </p:spTree>
    <p:extLst>
      <p:ext uri="{BB962C8B-B14F-4D97-AF65-F5344CB8AC3E}">
        <p14:creationId xmlns:p14="http://schemas.microsoft.com/office/powerpoint/2010/main" val="366830585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05B8258-446E-4C36-8C55-7B13B16CAB13}" type="slidenum">
              <a:rPr lang="zh-CN" altLang="en-US"/>
              <a:pPr>
                <a:defRPr/>
              </a:pPr>
              <a:t>‹#›</a:t>
            </a:fld>
            <a:endParaRPr lang="en-US" altLang="zh-CN"/>
          </a:p>
        </p:txBody>
      </p:sp>
    </p:spTree>
    <p:extLst>
      <p:ext uri="{BB962C8B-B14F-4D97-AF65-F5344CB8AC3E}">
        <p14:creationId xmlns:p14="http://schemas.microsoft.com/office/powerpoint/2010/main" val="40561457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E69CCD6-355F-4E62-969B-CCCF8B1B5726}" type="slidenum">
              <a:rPr lang="zh-CN" altLang="en-US"/>
              <a:pPr>
                <a:defRPr/>
              </a:pPr>
              <a:t>‹#›</a:t>
            </a:fld>
            <a:endParaRPr lang="en-US" altLang="zh-CN"/>
          </a:p>
        </p:txBody>
      </p:sp>
    </p:spTree>
    <p:extLst>
      <p:ext uri="{BB962C8B-B14F-4D97-AF65-F5344CB8AC3E}">
        <p14:creationId xmlns:p14="http://schemas.microsoft.com/office/powerpoint/2010/main" val="276981880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076CBFF-9A49-498A-A830-1449BCA27E58}" type="slidenum">
              <a:rPr lang="zh-CN" altLang="en-US"/>
              <a:pPr>
                <a:defRPr/>
              </a:pPr>
              <a:t>‹#›</a:t>
            </a:fld>
            <a:endParaRPr lang="en-US" altLang="zh-CN"/>
          </a:p>
        </p:txBody>
      </p:sp>
    </p:spTree>
    <p:extLst>
      <p:ext uri="{BB962C8B-B14F-4D97-AF65-F5344CB8AC3E}">
        <p14:creationId xmlns:p14="http://schemas.microsoft.com/office/powerpoint/2010/main" val="329159696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8C56914-0B3A-4F4E-A3B4-2A6E2E9714E9}" type="slidenum">
              <a:rPr lang="zh-CN" altLang="en-US"/>
              <a:pPr>
                <a:defRPr/>
              </a:pPr>
              <a:t>‹#›</a:t>
            </a:fld>
            <a:endParaRPr lang="en-US" altLang="zh-CN"/>
          </a:p>
        </p:txBody>
      </p:sp>
    </p:spTree>
    <p:extLst>
      <p:ext uri="{BB962C8B-B14F-4D97-AF65-F5344CB8AC3E}">
        <p14:creationId xmlns:p14="http://schemas.microsoft.com/office/powerpoint/2010/main" val="349426352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ADE681F-4C0D-4606-A92B-73B658A58E30}" type="slidenum">
              <a:rPr lang="zh-CN" altLang="en-US"/>
              <a:pPr>
                <a:defRPr/>
              </a:pPr>
              <a:t>‹#›</a:t>
            </a:fld>
            <a:endParaRPr lang="en-US" altLang="zh-CN"/>
          </a:p>
        </p:txBody>
      </p:sp>
    </p:spTree>
    <p:extLst>
      <p:ext uri="{BB962C8B-B14F-4D97-AF65-F5344CB8AC3E}">
        <p14:creationId xmlns:p14="http://schemas.microsoft.com/office/powerpoint/2010/main" val="37747532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7915F06-4475-46EA-85B8-A1E9A69710C9}" type="slidenum">
              <a:rPr lang="zh-CN" altLang="en-US"/>
              <a:pPr>
                <a:defRPr/>
              </a:pPr>
              <a:t>‹#›</a:t>
            </a:fld>
            <a:endParaRPr lang="en-US" altLang="zh-CN"/>
          </a:p>
        </p:txBody>
      </p:sp>
    </p:spTree>
    <p:extLst>
      <p:ext uri="{BB962C8B-B14F-4D97-AF65-F5344CB8AC3E}">
        <p14:creationId xmlns:p14="http://schemas.microsoft.com/office/powerpoint/2010/main" val="408470265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C993F92-9716-48CD-9446-E4F63158F5DF}" type="slidenum">
              <a:rPr lang="zh-CN" altLang="en-US"/>
              <a:pPr>
                <a:defRPr/>
              </a:pPr>
              <a:t>‹#›</a:t>
            </a:fld>
            <a:endParaRPr lang="en-US" altLang="zh-CN"/>
          </a:p>
        </p:txBody>
      </p:sp>
    </p:spTree>
    <p:extLst>
      <p:ext uri="{BB962C8B-B14F-4D97-AF65-F5344CB8AC3E}">
        <p14:creationId xmlns:p14="http://schemas.microsoft.com/office/powerpoint/2010/main" val="20569501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C8CBE67-D8BA-4537-B64A-FB1593FBEBAB}" type="slidenum">
              <a:rPr lang="zh-CN" altLang="en-US"/>
              <a:pPr>
                <a:defRPr/>
              </a:pPr>
              <a:t>‹#›</a:t>
            </a:fld>
            <a:endParaRPr lang="en-US" altLang="zh-CN"/>
          </a:p>
        </p:txBody>
      </p:sp>
    </p:spTree>
    <p:extLst>
      <p:ext uri="{BB962C8B-B14F-4D97-AF65-F5344CB8AC3E}">
        <p14:creationId xmlns:p14="http://schemas.microsoft.com/office/powerpoint/2010/main" val="423440457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AE6A502-8C85-4690-9D5F-F1CA96A87F0D}" type="slidenum">
              <a:rPr lang="zh-CN" altLang="en-US"/>
              <a:pPr>
                <a:defRPr/>
              </a:pPr>
              <a:t>‹#›</a:t>
            </a:fld>
            <a:endParaRPr lang="en-US" altLang="zh-CN"/>
          </a:p>
        </p:txBody>
      </p:sp>
    </p:spTree>
    <p:extLst>
      <p:ext uri="{BB962C8B-B14F-4D97-AF65-F5344CB8AC3E}">
        <p14:creationId xmlns:p14="http://schemas.microsoft.com/office/powerpoint/2010/main" val="372213091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E9727DF2-039D-4471-B3A6-24998E176C78}" type="slidenum">
              <a:rPr lang="zh-CN" altLang="en-US"/>
              <a:pPr>
                <a:defRPr/>
              </a:pPr>
              <a:t>‹#›</a:t>
            </a:fld>
            <a:endParaRPr lang="en-US" altLang="zh-CN"/>
          </a:p>
        </p:txBody>
      </p:sp>
    </p:spTree>
    <p:extLst>
      <p:ext uri="{BB962C8B-B14F-4D97-AF65-F5344CB8AC3E}">
        <p14:creationId xmlns:p14="http://schemas.microsoft.com/office/powerpoint/2010/main" val="277528455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F3D2D5B-6A6B-4027-896F-51CF27112B5C}" type="slidenum">
              <a:rPr lang="zh-CN" altLang="en-US"/>
              <a:pPr>
                <a:defRPr/>
              </a:pPr>
              <a:t>‹#›</a:t>
            </a:fld>
            <a:endParaRPr lang="en-US" altLang="zh-CN"/>
          </a:p>
        </p:txBody>
      </p:sp>
    </p:spTree>
    <p:extLst>
      <p:ext uri="{BB962C8B-B14F-4D97-AF65-F5344CB8AC3E}">
        <p14:creationId xmlns:p14="http://schemas.microsoft.com/office/powerpoint/2010/main" val="8098544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E09C306-1B1F-4115-92E4-6ED6996EEF64}" type="slidenum">
              <a:rPr lang="zh-CN" altLang="en-US"/>
              <a:pPr>
                <a:defRPr/>
              </a:pPr>
              <a:t>‹#›</a:t>
            </a:fld>
            <a:endParaRPr lang="en-US" altLang="zh-CN"/>
          </a:p>
        </p:txBody>
      </p:sp>
    </p:spTree>
    <p:extLst>
      <p:ext uri="{BB962C8B-B14F-4D97-AF65-F5344CB8AC3E}">
        <p14:creationId xmlns:p14="http://schemas.microsoft.com/office/powerpoint/2010/main" val="210024662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BB3A1B9-6EE0-4219-B164-9D5E4E5249C4}" type="slidenum">
              <a:rPr lang="zh-CN" altLang="en-US"/>
              <a:pPr>
                <a:defRPr/>
              </a:pPr>
              <a:t>‹#›</a:t>
            </a:fld>
            <a:endParaRPr lang="en-US" altLang="zh-CN"/>
          </a:p>
        </p:txBody>
      </p:sp>
    </p:spTree>
    <p:extLst>
      <p:ext uri="{BB962C8B-B14F-4D97-AF65-F5344CB8AC3E}">
        <p14:creationId xmlns:p14="http://schemas.microsoft.com/office/powerpoint/2010/main" val="298059887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861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6861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68614"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79A0B795-4EC9-4AF3-B3AF-7420CA603A6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9.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0.wmf"/></Relationships>
</file>

<file path=ppt/slides/_rels/slide100.xml.rels><?xml version="1.0" encoding="UTF-8" standalone="yes"?>
<Relationships xmlns="http://schemas.openxmlformats.org/package/2006/relationships"><Relationship Id="rId8" Type="http://schemas.openxmlformats.org/officeDocument/2006/relationships/image" Target="../media/image295.wmf"/><Relationship Id="rId3" Type="http://schemas.openxmlformats.org/officeDocument/2006/relationships/notesSlide" Target="../notesSlides/notesSlide85.xml"/><Relationship Id="rId7" Type="http://schemas.openxmlformats.org/officeDocument/2006/relationships/oleObject" Target="../embeddings/oleObject287.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294.wmf"/><Relationship Id="rId5" Type="http://schemas.openxmlformats.org/officeDocument/2006/relationships/oleObject" Target="../embeddings/oleObject286.bin"/><Relationship Id="rId4" Type="http://schemas.openxmlformats.org/officeDocument/2006/relationships/image" Target="../media/image11.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297.w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oleObject" Target="../embeddings/oleObject289.bin"/><Relationship Id="rId5" Type="http://schemas.openxmlformats.org/officeDocument/2006/relationships/image" Target="../media/image296.wmf"/><Relationship Id="rId4" Type="http://schemas.openxmlformats.org/officeDocument/2006/relationships/oleObject" Target="../embeddings/oleObject288.bin"/></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292.bin"/><Relationship Id="rId3" Type="http://schemas.openxmlformats.org/officeDocument/2006/relationships/notesSlide" Target="../notesSlides/notesSlide87.xml"/><Relationship Id="rId7" Type="http://schemas.openxmlformats.org/officeDocument/2006/relationships/image" Target="../media/image299.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291.bin"/><Relationship Id="rId11" Type="http://schemas.openxmlformats.org/officeDocument/2006/relationships/image" Target="../media/image301.wmf"/><Relationship Id="rId5" Type="http://schemas.openxmlformats.org/officeDocument/2006/relationships/image" Target="../media/image298.wmf"/><Relationship Id="rId10" Type="http://schemas.openxmlformats.org/officeDocument/2006/relationships/oleObject" Target="../embeddings/oleObject293.bin"/><Relationship Id="rId4" Type="http://schemas.openxmlformats.org/officeDocument/2006/relationships/oleObject" Target="../embeddings/oleObject290.bin"/><Relationship Id="rId9" Type="http://schemas.openxmlformats.org/officeDocument/2006/relationships/image" Target="../media/image300.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96.bin"/><Relationship Id="rId3" Type="http://schemas.openxmlformats.org/officeDocument/2006/relationships/notesSlide" Target="../notesSlides/notesSlide88.xml"/><Relationship Id="rId7" Type="http://schemas.openxmlformats.org/officeDocument/2006/relationships/image" Target="../media/image303.wmf"/><Relationship Id="rId2" Type="http://schemas.openxmlformats.org/officeDocument/2006/relationships/slideLayout" Target="../slideLayouts/slideLayout2.xml"/><Relationship Id="rId1" Type="http://schemas.openxmlformats.org/officeDocument/2006/relationships/vmlDrawing" Target="../drawings/vmlDrawing72.vml"/><Relationship Id="rId6" Type="http://schemas.openxmlformats.org/officeDocument/2006/relationships/oleObject" Target="../embeddings/oleObject295.bin"/><Relationship Id="rId5" Type="http://schemas.openxmlformats.org/officeDocument/2006/relationships/image" Target="../media/image302.wmf"/><Relationship Id="rId4" Type="http://schemas.openxmlformats.org/officeDocument/2006/relationships/oleObject" Target="../embeddings/oleObject294.bin"/><Relationship Id="rId9" Type="http://schemas.openxmlformats.org/officeDocument/2006/relationships/image" Target="../media/image304.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73.vml"/><Relationship Id="rId5" Type="http://schemas.openxmlformats.org/officeDocument/2006/relationships/image" Target="../media/image305.wmf"/><Relationship Id="rId4" Type="http://schemas.openxmlformats.org/officeDocument/2006/relationships/oleObject" Target="../embeddings/oleObject297.bin"/></Relationships>
</file>

<file path=ppt/slides/_rels/slide109.xml.rels><?xml version="1.0" encoding="UTF-8" standalone="yes"?>
<Relationships xmlns="http://schemas.openxmlformats.org/package/2006/relationships"><Relationship Id="rId3" Type="http://schemas.openxmlformats.org/officeDocument/2006/relationships/hyperlink" Target="file:///C:\Users\think\Desktop\speech&#35838;&#20214;\htkbook.pdf" TargetMode="External"/><Relationship Id="rId2" Type="http://schemas.openxmlformats.org/officeDocument/2006/relationships/hyperlink" Target="../../../../&#40614;&#20811;&#39118;&#38453;&#21015;&#31532;&#19968;&#27425;&#24405;&#21046;/&#40614;&#20811;&#39118;&#38453;&#21015;&#31532;&#19968;&#27425;&#24405;&#21046;/README.docx" TargetMode="External"/><Relationship Id="rId1" Type="http://schemas.openxmlformats.org/officeDocument/2006/relationships/slideLayout" Target="../slideLayouts/slideLayout2.xml"/><Relationship Id="rId6" Type="http://schemas.openxmlformats.org/officeDocument/2006/relationships/hyperlink" Target="file:///C:\Users\think\Desktop\speech&#35838;&#20214;\demo3.txt" TargetMode="External"/><Relationship Id="rId5" Type="http://schemas.openxmlformats.org/officeDocument/2006/relationships/hyperlink" Target="file:///C:\Users\think\Desktop\speech&#35838;&#20214;\demo2.txt" TargetMode="External"/><Relationship Id="rId4" Type="http://schemas.openxmlformats.org/officeDocument/2006/relationships/hyperlink" Target="file:///C:\Users\think\Desktop\speech&#35838;&#20214;\demo1.tx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10.xml"/><Relationship Id="rId7" Type="http://schemas.openxmlformats.org/officeDocument/2006/relationships/oleObject" Target="../embeddings/oleObject29.bin"/><Relationship Id="rId12"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1.png"/><Relationship Id="rId11" Type="http://schemas.openxmlformats.org/officeDocument/2006/relationships/oleObject" Target="../embeddings/oleObject31.bin"/><Relationship Id="rId5" Type="http://schemas.openxmlformats.org/officeDocument/2006/relationships/image" Target="../media/image32.wmf"/><Relationship Id="rId10" Type="http://schemas.openxmlformats.org/officeDocument/2006/relationships/image" Target="../media/image34.wmf"/><Relationship Id="rId4" Type="http://schemas.openxmlformats.org/officeDocument/2006/relationships/oleObject" Target="../embeddings/oleObject28.bin"/><Relationship Id="rId9" Type="http://schemas.openxmlformats.org/officeDocument/2006/relationships/oleObject" Target="../embeddings/oleObject30.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299.bin"/><Relationship Id="rId3" Type="http://schemas.openxmlformats.org/officeDocument/2006/relationships/image" Target="../media/image308.png"/><Relationship Id="rId7" Type="http://schemas.openxmlformats.org/officeDocument/2006/relationships/image" Target="../media/image306.wmf"/><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oleObject" Target="../embeddings/oleObject298.bin"/><Relationship Id="rId5" Type="http://schemas.openxmlformats.org/officeDocument/2006/relationships/image" Target="../media/image310.png"/><Relationship Id="rId4" Type="http://schemas.openxmlformats.org/officeDocument/2006/relationships/image" Target="../media/image309.png"/><Relationship Id="rId9" Type="http://schemas.openxmlformats.org/officeDocument/2006/relationships/image" Target="../media/image307.wmf"/></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302.bin"/><Relationship Id="rId3" Type="http://schemas.openxmlformats.org/officeDocument/2006/relationships/notesSlide" Target="../notesSlides/notesSlide94.xml"/><Relationship Id="rId7" Type="http://schemas.openxmlformats.org/officeDocument/2006/relationships/image" Target="../media/image312.wmf"/><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301.bin"/><Relationship Id="rId11" Type="http://schemas.openxmlformats.org/officeDocument/2006/relationships/image" Target="../media/image314.wmf"/><Relationship Id="rId5" Type="http://schemas.openxmlformats.org/officeDocument/2006/relationships/image" Target="../media/image311.wmf"/><Relationship Id="rId10" Type="http://schemas.openxmlformats.org/officeDocument/2006/relationships/oleObject" Target="../embeddings/oleObject303.bin"/><Relationship Id="rId4" Type="http://schemas.openxmlformats.org/officeDocument/2006/relationships/oleObject" Target="../embeddings/oleObject300.bin"/><Relationship Id="rId9" Type="http://schemas.openxmlformats.org/officeDocument/2006/relationships/image" Target="../media/image313.wmf"/></Relationships>
</file>

<file path=ppt/slides/_rels/slide113.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304.bin"/><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slideLayout" Target="../slideLayouts/slideLayout6.xml"/><Relationship Id="rId1" Type="http://schemas.openxmlformats.org/officeDocument/2006/relationships/vmlDrawing" Target="../drawings/vmlDrawing76.v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9" Type="http://schemas.openxmlformats.org/officeDocument/2006/relationships/image" Target="../media/image317.w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3.bin"/><Relationship Id="rId5" Type="http://schemas.openxmlformats.org/officeDocument/2006/relationships/image" Target="../media/image36.wmf"/><Relationship Id="rId4" Type="http://schemas.openxmlformats.org/officeDocument/2006/relationships/oleObject" Target="../embeddings/oleObject32.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05.bin"/><Relationship Id="rId2" Type="http://schemas.openxmlformats.org/officeDocument/2006/relationships/slideLayout" Target="../slideLayouts/slideLayout6.xml"/><Relationship Id="rId1" Type="http://schemas.openxmlformats.org/officeDocument/2006/relationships/vmlDrawing" Target="../drawings/vmlDrawing77.v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wmf"/></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328.png"/><Relationship Id="rId2" Type="http://schemas.openxmlformats.org/officeDocument/2006/relationships/slideLayout" Target="../slideLayouts/slideLayout6.xml"/><Relationship Id="rId1" Type="http://schemas.openxmlformats.org/officeDocument/2006/relationships/vmlDrawing" Target="../drawings/vmlDrawing78.vml"/><Relationship Id="rId6" Type="http://schemas.openxmlformats.org/officeDocument/2006/relationships/image" Target="../media/image327.png"/><Relationship Id="rId5" Type="http://schemas.openxmlformats.org/officeDocument/2006/relationships/image" Target="../media/image326.wmf"/><Relationship Id="rId4" Type="http://schemas.openxmlformats.org/officeDocument/2006/relationships/oleObject" Target="../embeddings/oleObject306.bin"/></Relationships>
</file>

<file path=ppt/slides/_rels/slide12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notesSlide" Target="../notesSlides/notesSlide97.xml"/><Relationship Id="rId7" Type="http://schemas.openxmlformats.org/officeDocument/2006/relationships/image" Target="../media/image332.png"/><Relationship Id="rId2" Type="http://schemas.openxmlformats.org/officeDocument/2006/relationships/slideLayout" Target="../slideLayouts/slideLayout6.xml"/><Relationship Id="rId1" Type="http://schemas.openxmlformats.org/officeDocument/2006/relationships/vmlDrawing" Target="../drawings/vmlDrawing79.vml"/><Relationship Id="rId6" Type="http://schemas.openxmlformats.org/officeDocument/2006/relationships/image" Target="../media/image331.png"/><Relationship Id="rId5" Type="http://schemas.openxmlformats.org/officeDocument/2006/relationships/image" Target="../media/image330.wmf"/><Relationship Id="rId4" Type="http://schemas.openxmlformats.org/officeDocument/2006/relationships/oleObject" Target="../embeddings/oleObject307.bin"/><Relationship Id="rId9" Type="http://schemas.openxmlformats.org/officeDocument/2006/relationships/image" Target="../media/image334.png"/></Relationships>
</file>

<file path=ppt/slides/_rels/slide124.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35.png"/><Relationship Id="rId7" Type="http://schemas.openxmlformats.org/officeDocument/2006/relationships/image" Target="../media/image339.png"/><Relationship Id="rId12" Type="http://schemas.openxmlformats.org/officeDocument/2006/relationships/image" Target="../media/image344.png"/><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image" Target="../media/image338.png"/><Relationship Id="rId11" Type="http://schemas.openxmlformats.org/officeDocument/2006/relationships/image" Target="../media/image343.png"/><Relationship Id="rId5" Type="http://schemas.openxmlformats.org/officeDocument/2006/relationships/image" Target="../media/image337.png"/><Relationship Id="rId10" Type="http://schemas.openxmlformats.org/officeDocument/2006/relationships/image" Target="../media/image342.png"/><Relationship Id="rId4" Type="http://schemas.openxmlformats.org/officeDocument/2006/relationships/image" Target="../media/image336.png"/><Relationship Id="rId9" Type="http://schemas.openxmlformats.org/officeDocument/2006/relationships/image" Target="../media/image341.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image" Target="../media/image345.wmf"/><Relationship Id="rId3" Type="http://schemas.openxmlformats.org/officeDocument/2006/relationships/notesSlide" Target="../notesSlides/notesSlide100.xml"/><Relationship Id="rId7" Type="http://schemas.openxmlformats.org/officeDocument/2006/relationships/oleObject" Target="../embeddings/oleObject308.bin"/><Relationship Id="rId12" Type="http://schemas.openxmlformats.org/officeDocument/2006/relationships/image" Target="../media/image351.png"/><Relationship Id="rId2" Type="http://schemas.openxmlformats.org/officeDocument/2006/relationships/slideLayout" Target="../slideLayouts/slideLayout6.xml"/><Relationship Id="rId1" Type="http://schemas.openxmlformats.org/officeDocument/2006/relationships/vmlDrawing" Target="../drawings/vmlDrawing80.vml"/><Relationship Id="rId6" Type="http://schemas.openxmlformats.org/officeDocument/2006/relationships/image" Target="../media/image349.png"/><Relationship Id="rId11" Type="http://schemas.openxmlformats.org/officeDocument/2006/relationships/image" Target="../media/image350.png"/><Relationship Id="rId5" Type="http://schemas.openxmlformats.org/officeDocument/2006/relationships/image" Target="../media/image348.png"/><Relationship Id="rId10" Type="http://schemas.openxmlformats.org/officeDocument/2006/relationships/image" Target="../media/image346.wmf"/><Relationship Id="rId4" Type="http://schemas.openxmlformats.org/officeDocument/2006/relationships/image" Target="../media/image347.png"/><Relationship Id="rId9" Type="http://schemas.openxmlformats.org/officeDocument/2006/relationships/oleObject" Target="../embeddings/oleObject309.bin"/></Relationships>
</file>

<file path=ppt/slides/_rels/slide12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35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6.bin"/><Relationship Id="rId13" Type="http://schemas.openxmlformats.org/officeDocument/2006/relationships/image" Target="../media/image42.wmf"/><Relationship Id="rId3" Type="http://schemas.openxmlformats.org/officeDocument/2006/relationships/notesSlide" Target="../notesSlides/notesSlide12.xml"/><Relationship Id="rId7" Type="http://schemas.openxmlformats.org/officeDocument/2006/relationships/image" Target="../media/image39.wmf"/><Relationship Id="rId12"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5.bin"/><Relationship Id="rId11" Type="http://schemas.openxmlformats.org/officeDocument/2006/relationships/image" Target="../media/image41.wmf"/><Relationship Id="rId5" Type="http://schemas.openxmlformats.org/officeDocument/2006/relationships/image" Target="../media/image38.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40.wm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357.wmf"/><Relationship Id="rId2" Type="http://schemas.openxmlformats.org/officeDocument/2006/relationships/slideLayout" Target="../slideLayouts/slideLayout6.xml"/><Relationship Id="rId1" Type="http://schemas.openxmlformats.org/officeDocument/2006/relationships/vmlDrawing" Target="../drawings/vmlDrawing81.vml"/><Relationship Id="rId6" Type="http://schemas.openxmlformats.org/officeDocument/2006/relationships/oleObject" Target="../embeddings/oleObject310.bin"/><Relationship Id="rId5" Type="http://schemas.openxmlformats.org/officeDocument/2006/relationships/image" Target="../media/image359.png"/><Relationship Id="rId4" Type="http://schemas.openxmlformats.org/officeDocument/2006/relationships/image" Target="../media/image358.png"/></Relationships>
</file>

<file path=ppt/slides/_rels/slide1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0.bin"/><Relationship Id="rId5" Type="http://schemas.openxmlformats.org/officeDocument/2006/relationships/image" Target="../media/image43.wmf"/><Relationship Id="rId4" Type="http://schemas.openxmlformats.org/officeDocument/2006/relationships/oleObject" Target="../embeddings/oleObject39.bin"/></Relationships>
</file>

<file path=ppt/slides/_rels/slide140.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15.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2.bin"/><Relationship Id="rId5" Type="http://schemas.openxmlformats.org/officeDocument/2006/relationships/image" Target="../media/image45.wmf"/><Relationship Id="rId4" Type="http://schemas.openxmlformats.org/officeDocument/2006/relationships/oleObject" Target="../embeddings/oleObject41.bin"/><Relationship Id="rId9" Type="http://schemas.openxmlformats.org/officeDocument/2006/relationships/image" Target="../media/image47.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52.wmf"/><Relationship Id="rId3" Type="http://schemas.openxmlformats.org/officeDocument/2006/relationships/notesSlide" Target="../notesSlides/notesSlide16.xml"/><Relationship Id="rId7" Type="http://schemas.openxmlformats.org/officeDocument/2006/relationships/image" Target="../media/image49.w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5.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hyperlink" Target="file:///I:\&#26032;&#24314;&#25991;&#20214;&#22841;\MKM&#32858;&#31867;&#31639;&#27861;.doc" TargetMode="External"/><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50.wmf"/><Relationship Id="rId14" Type="http://schemas.openxmlformats.org/officeDocument/2006/relationships/hyperlink" Target="file:///I:\MKM&#32858;&#31867;&#31639;&#27861;.do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53.wmf"/><Relationship Id="rId4" Type="http://schemas.openxmlformats.org/officeDocument/2006/relationships/oleObject" Target="../embeddings/oleObject49.bin"/></Relationships>
</file>

<file path=ppt/slides/_rels/slide21.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55.bin"/><Relationship Id="rId18" Type="http://schemas.openxmlformats.org/officeDocument/2006/relationships/image" Target="../media/image61.wmf"/><Relationship Id="rId26" Type="http://schemas.openxmlformats.org/officeDocument/2006/relationships/oleObject" Target="../embeddings/oleObject62.bin"/><Relationship Id="rId3" Type="http://schemas.openxmlformats.org/officeDocument/2006/relationships/oleObject" Target="../embeddings/oleObject50.bin"/><Relationship Id="rId21" Type="http://schemas.openxmlformats.org/officeDocument/2006/relationships/oleObject" Target="../embeddings/oleObject59.bin"/><Relationship Id="rId7" Type="http://schemas.openxmlformats.org/officeDocument/2006/relationships/oleObject" Target="../embeddings/oleObject52.bin"/><Relationship Id="rId12" Type="http://schemas.openxmlformats.org/officeDocument/2006/relationships/image" Target="../media/image58.wmf"/><Relationship Id="rId17" Type="http://schemas.openxmlformats.org/officeDocument/2006/relationships/oleObject" Target="../embeddings/oleObject57.bin"/><Relationship Id="rId25" Type="http://schemas.openxmlformats.org/officeDocument/2006/relationships/oleObject" Target="../embeddings/oleObject61.bin"/><Relationship Id="rId2" Type="http://schemas.openxmlformats.org/officeDocument/2006/relationships/slideLayout" Target="../slideLayouts/slideLayout7.xml"/><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vmlDrawing" Target="../drawings/vmlDrawing13.vml"/><Relationship Id="rId6" Type="http://schemas.openxmlformats.org/officeDocument/2006/relationships/image" Target="../media/image55.emf"/><Relationship Id="rId11" Type="http://schemas.openxmlformats.org/officeDocument/2006/relationships/oleObject" Target="../embeddings/oleObject54.bin"/><Relationship Id="rId24" Type="http://schemas.openxmlformats.org/officeDocument/2006/relationships/image" Target="../media/image64.w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10" Type="http://schemas.openxmlformats.org/officeDocument/2006/relationships/image" Target="../media/image57.wmf"/><Relationship Id="rId19" Type="http://schemas.openxmlformats.org/officeDocument/2006/relationships/oleObject" Target="../embeddings/oleObject58.bin"/><Relationship Id="rId4" Type="http://schemas.openxmlformats.org/officeDocument/2006/relationships/image" Target="../media/image54.emf"/><Relationship Id="rId9" Type="http://schemas.openxmlformats.org/officeDocument/2006/relationships/oleObject" Target="../embeddings/oleObject53.bin"/><Relationship Id="rId14" Type="http://schemas.openxmlformats.org/officeDocument/2006/relationships/image" Target="../media/image59.wmf"/><Relationship Id="rId22" Type="http://schemas.openxmlformats.org/officeDocument/2006/relationships/image" Target="../media/image63.wmf"/><Relationship Id="rId27" Type="http://schemas.openxmlformats.org/officeDocument/2006/relationships/image" Target="../media/image65.wmf"/></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0.wmf"/><Relationship Id="rId5" Type="http://schemas.openxmlformats.org/officeDocument/2006/relationships/oleObject" Target="../embeddings/oleObject64.bin"/><Relationship Id="rId10" Type="http://schemas.openxmlformats.org/officeDocument/2006/relationships/image" Target="../media/image65.wmf"/><Relationship Id="rId4" Type="http://schemas.openxmlformats.org/officeDocument/2006/relationships/image" Target="../media/image66.emf"/><Relationship Id="rId9" Type="http://schemas.openxmlformats.org/officeDocument/2006/relationships/oleObject" Target="../embeddings/oleObject66.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72.bin"/><Relationship Id="rId18" Type="http://schemas.openxmlformats.org/officeDocument/2006/relationships/image" Target="../media/image74.wmf"/><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71.wmf"/><Relationship Id="rId17" Type="http://schemas.openxmlformats.org/officeDocument/2006/relationships/oleObject" Target="../embeddings/oleObject74.bin"/><Relationship Id="rId2" Type="http://schemas.openxmlformats.org/officeDocument/2006/relationships/slideLayout" Target="../slideLayouts/slideLayout7.xml"/><Relationship Id="rId16" Type="http://schemas.openxmlformats.org/officeDocument/2006/relationships/image" Target="../media/image73.wmf"/><Relationship Id="rId1" Type="http://schemas.openxmlformats.org/officeDocument/2006/relationships/vmlDrawing" Target="../drawings/vmlDrawing15.vml"/><Relationship Id="rId6" Type="http://schemas.openxmlformats.org/officeDocument/2006/relationships/image" Target="../media/image68.wmf"/><Relationship Id="rId11" Type="http://schemas.openxmlformats.org/officeDocument/2006/relationships/oleObject" Target="../embeddings/oleObject71.bin"/><Relationship Id="rId5" Type="http://schemas.openxmlformats.org/officeDocument/2006/relationships/oleObject" Target="../embeddings/oleObject68.bin"/><Relationship Id="rId15" Type="http://schemas.openxmlformats.org/officeDocument/2006/relationships/oleObject" Target="../embeddings/oleObject73.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70.bin"/><Relationship Id="rId14" Type="http://schemas.openxmlformats.org/officeDocument/2006/relationships/image" Target="../media/image72.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67.wmf"/><Relationship Id="rId3" Type="http://schemas.openxmlformats.org/officeDocument/2006/relationships/notesSlide" Target="../notesSlides/notesSlide19.xml"/><Relationship Id="rId7" Type="http://schemas.openxmlformats.org/officeDocument/2006/relationships/image" Target="../media/image76.emf"/><Relationship Id="rId12"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76.bin"/><Relationship Id="rId11" Type="http://schemas.openxmlformats.org/officeDocument/2006/relationships/image" Target="../media/image78.wmf"/><Relationship Id="rId5" Type="http://schemas.openxmlformats.org/officeDocument/2006/relationships/image" Target="../media/image75.emf"/><Relationship Id="rId10" Type="http://schemas.openxmlformats.org/officeDocument/2006/relationships/oleObject" Target="../embeddings/oleObject78.bin"/><Relationship Id="rId4" Type="http://schemas.openxmlformats.org/officeDocument/2006/relationships/oleObject" Target="../embeddings/oleObject75.bin"/><Relationship Id="rId9" Type="http://schemas.openxmlformats.org/officeDocument/2006/relationships/image" Target="../media/image77.emf"/><Relationship Id="rId14" Type="http://schemas.openxmlformats.org/officeDocument/2006/relationships/oleObject" Target="../embeddings/oleObject80.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73.wmf"/><Relationship Id="rId18" Type="http://schemas.openxmlformats.org/officeDocument/2006/relationships/oleObject" Target="../embeddings/oleObject88.bin"/><Relationship Id="rId3" Type="http://schemas.openxmlformats.org/officeDocument/2006/relationships/notesSlide" Target="../notesSlides/notesSlide20.xml"/><Relationship Id="rId7" Type="http://schemas.openxmlformats.org/officeDocument/2006/relationships/image" Target="../media/image79.wmf"/><Relationship Id="rId12" Type="http://schemas.openxmlformats.org/officeDocument/2006/relationships/oleObject" Target="../embeddings/oleObject85.bin"/><Relationship Id="rId17" Type="http://schemas.openxmlformats.org/officeDocument/2006/relationships/image" Target="../media/image83.emf"/><Relationship Id="rId2" Type="http://schemas.openxmlformats.org/officeDocument/2006/relationships/slideLayout" Target="../slideLayouts/slideLayout2.xml"/><Relationship Id="rId16" Type="http://schemas.openxmlformats.org/officeDocument/2006/relationships/oleObject" Target="../embeddings/oleObject87.bin"/><Relationship Id="rId1" Type="http://schemas.openxmlformats.org/officeDocument/2006/relationships/vmlDrawing" Target="../drawings/vmlDrawing17.vml"/><Relationship Id="rId6" Type="http://schemas.openxmlformats.org/officeDocument/2006/relationships/oleObject" Target="../embeddings/oleObject82.bin"/><Relationship Id="rId11" Type="http://schemas.openxmlformats.org/officeDocument/2006/relationships/image" Target="../media/image81.wmf"/><Relationship Id="rId5" Type="http://schemas.openxmlformats.org/officeDocument/2006/relationships/image" Target="../media/image68.wmf"/><Relationship Id="rId15" Type="http://schemas.openxmlformats.org/officeDocument/2006/relationships/image" Target="../media/image82.emf"/><Relationship Id="rId10" Type="http://schemas.openxmlformats.org/officeDocument/2006/relationships/oleObject" Target="../embeddings/oleObject84.bin"/><Relationship Id="rId19" Type="http://schemas.openxmlformats.org/officeDocument/2006/relationships/image" Target="../media/image67.wmf"/><Relationship Id="rId4" Type="http://schemas.openxmlformats.org/officeDocument/2006/relationships/oleObject" Target="../embeddings/oleObject81.bin"/><Relationship Id="rId9" Type="http://schemas.openxmlformats.org/officeDocument/2006/relationships/image" Target="../media/image80.wmf"/><Relationship Id="rId14" Type="http://schemas.openxmlformats.org/officeDocument/2006/relationships/oleObject" Target="../embeddings/oleObject86.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91.bin"/><Relationship Id="rId13" Type="http://schemas.openxmlformats.org/officeDocument/2006/relationships/image" Target="../media/image88.wmf"/><Relationship Id="rId18" Type="http://schemas.openxmlformats.org/officeDocument/2006/relationships/oleObject" Target="../embeddings/oleObject97.bin"/><Relationship Id="rId3" Type="http://schemas.openxmlformats.org/officeDocument/2006/relationships/notesSlide" Target="../notesSlides/notesSlide21.xml"/><Relationship Id="rId7" Type="http://schemas.openxmlformats.org/officeDocument/2006/relationships/image" Target="../media/image85.wmf"/><Relationship Id="rId12" Type="http://schemas.openxmlformats.org/officeDocument/2006/relationships/oleObject" Target="../embeddings/oleObject93.bin"/><Relationship Id="rId17" Type="http://schemas.openxmlformats.org/officeDocument/2006/relationships/oleObject" Target="../embeddings/oleObject96.bin"/><Relationship Id="rId2" Type="http://schemas.openxmlformats.org/officeDocument/2006/relationships/slideLayout" Target="../slideLayouts/slideLayout2.xml"/><Relationship Id="rId16" Type="http://schemas.openxmlformats.org/officeDocument/2006/relationships/oleObject" Target="../embeddings/oleObject95.bin"/><Relationship Id="rId20" Type="http://schemas.openxmlformats.org/officeDocument/2006/relationships/oleObject" Target="../embeddings/oleObject98.bin"/><Relationship Id="rId1" Type="http://schemas.openxmlformats.org/officeDocument/2006/relationships/vmlDrawing" Target="../drawings/vmlDrawing18.vml"/><Relationship Id="rId6" Type="http://schemas.openxmlformats.org/officeDocument/2006/relationships/oleObject" Target="../embeddings/oleObject90.bin"/><Relationship Id="rId11" Type="http://schemas.openxmlformats.org/officeDocument/2006/relationships/image" Target="../media/image87.wmf"/><Relationship Id="rId5" Type="http://schemas.openxmlformats.org/officeDocument/2006/relationships/image" Target="../media/image84.emf"/><Relationship Id="rId15" Type="http://schemas.openxmlformats.org/officeDocument/2006/relationships/image" Target="../media/image89.wmf"/><Relationship Id="rId10" Type="http://schemas.openxmlformats.org/officeDocument/2006/relationships/oleObject" Target="../embeddings/oleObject92.bin"/><Relationship Id="rId19" Type="http://schemas.openxmlformats.org/officeDocument/2006/relationships/image" Target="../media/image90.wmf"/><Relationship Id="rId4" Type="http://schemas.openxmlformats.org/officeDocument/2006/relationships/oleObject" Target="../embeddings/oleObject89.bin"/><Relationship Id="rId9" Type="http://schemas.openxmlformats.org/officeDocument/2006/relationships/image" Target="../media/image86.emf"/><Relationship Id="rId14" Type="http://schemas.openxmlformats.org/officeDocument/2006/relationships/oleObject" Target="../embeddings/oleObject94.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01.bin"/><Relationship Id="rId3" Type="http://schemas.openxmlformats.org/officeDocument/2006/relationships/notesSlide" Target="../notesSlides/notesSlide22.xml"/><Relationship Id="rId7" Type="http://schemas.openxmlformats.org/officeDocument/2006/relationships/image" Target="../media/image92.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00.bin"/><Relationship Id="rId5" Type="http://schemas.openxmlformats.org/officeDocument/2006/relationships/image" Target="../media/image91.wmf"/><Relationship Id="rId4" Type="http://schemas.openxmlformats.org/officeDocument/2006/relationships/oleObject" Target="../embeddings/oleObject99.bin"/><Relationship Id="rId9" Type="http://schemas.openxmlformats.org/officeDocument/2006/relationships/image" Target="../media/image93.emf"/></Relationships>
</file>

<file path=ppt/slides/_rels/slide29.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107.bin"/><Relationship Id="rId18" Type="http://schemas.openxmlformats.org/officeDocument/2006/relationships/image" Target="../media/image60.wmf"/><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62.wmf"/><Relationship Id="rId17" Type="http://schemas.openxmlformats.org/officeDocument/2006/relationships/oleObject" Target="../embeddings/oleObject109.bin"/><Relationship Id="rId2" Type="http://schemas.openxmlformats.org/officeDocument/2006/relationships/slideLayout" Target="../slideLayouts/slideLayout7.xml"/><Relationship Id="rId16" Type="http://schemas.openxmlformats.org/officeDocument/2006/relationships/image" Target="../media/image64.wmf"/><Relationship Id="rId20" Type="http://schemas.openxmlformats.org/officeDocument/2006/relationships/image" Target="../media/image95.wmf"/><Relationship Id="rId1" Type="http://schemas.openxmlformats.org/officeDocument/2006/relationships/vmlDrawing" Target="../drawings/vmlDrawing20.vml"/><Relationship Id="rId6" Type="http://schemas.openxmlformats.org/officeDocument/2006/relationships/image" Target="../media/image57.wmf"/><Relationship Id="rId11" Type="http://schemas.openxmlformats.org/officeDocument/2006/relationships/oleObject" Target="../embeddings/oleObject106.bin"/><Relationship Id="rId5" Type="http://schemas.openxmlformats.org/officeDocument/2006/relationships/oleObject" Target="../embeddings/oleObject103.bin"/><Relationship Id="rId15" Type="http://schemas.openxmlformats.org/officeDocument/2006/relationships/oleObject" Target="../embeddings/oleObject108.bin"/><Relationship Id="rId10" Type="http://schemas.openxmlformats.org/officeDocument/2006/relationships/image" Target="../media/image94.wmf"/><Relationship Id="rId19" Type="http://schemas.openxmlformats.org/officeDocument/2006/relationships/oleObject" Target="../embeddings/oleObject110.bin"/><Relationship Id="rId4" Type="http://schemas.openxmlformats.org/officeDocument/2006/relationships/image" Target="../media/image56.wmf"/><Relationship Id="rId9" Type="http://schemas.openxmlformats.org/officeDocument/2006/relationships/oleObject" Target="../embeddings/oleObject105.bin"/><Relationship Id="rId14" Type="http://schemas.openxmlformats.org/officeDocument/2006/relationships/image" Target="../media/image63.wmf"/><Relationship Id="rId22" Type="http://schemas.openxmlformats.org/officeDocument/2006/relationships/image" Target="../media/image96.w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98.wmf"/><Relationship Id="rId5" Type="http://schemas.openxmlformats.org/officeDocument/2006/relationships/oleObject" Target="../embeddings/oleObject113.bin"/><Relationship Id="rId4" Type="http://schemas.openxmlformats.org/officeDocument/2006/relationships/image" Target="../media/image97.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03.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00.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102.wmf"/><Relationship Id="rId4" Type="http://schemas.openxmlformats.org/officeDocument/2006/relationships/image" Target="../media/image99.wmf"/><Relationship Id="rId9" Type="http://schemas.openxmlformats.org/officeDocument/2006/relationships/oleObject" Target="../embeddings/oleObject117.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05.wmf"/><Relationship Id="rId5" Type="http://schemas.openxmlformats.org/officeDocument/2006/relationships/oleObject" Target="../embeddings/oleObject120.bin"/><Relationship Id="rId4" Type="http://schemas.openxmlformats.org/officeDocument/2006/relationships/image" Target="../media/image104.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06.wmf"/><Relationship Id="rId4" Type="http://schemas.openxmlformats.org/officeDocument/2006/relationships/oleObject" Target="../embeddings/oleObject121.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11.wmf"/><Relationship Id="rId18" Type="http://schemas.openxmlformats.org/officeDocument/2006/relationships/oleObject" Target="../embeddings/oleObject129.bin"/><Relationship Id="rId3" Type="http://schemas.openxmlformats.org/officeDocument/2006/relationships/notesSlide" Target="../notesSlides/notesSlide25.xml"/><Relationship Id="rId21" Type="http://schemas.openxmlformats.org/officeDocument/2006/relationships/image" Target="../media/image115.wmf"/><Relationship Id="rId7" Type="http://schemas.openxmlformats.org/officeDocument/2006/relationships/image" Target="../media/image108.wmf"/><Relationship Id="rId12" Type="http://schemas.openxmlformats.org/officeDocument/2006/relationships/oleObject" Target="../embeddings/oleObject126.bin"/><Relationship Id="rId17" Type="http://schemas.openxmlformats.org/officeDocument/2006/relationships/image" Target="../media/image113.wmf"/><Relationship Id="rId2" Type="http://schemas.openxmlformats.org/officeDocument/2006/relationships/slideLayout" Target="../slideLayouts/slideLayout2.xml"/><Relationship Id="rId16" Type="http://schemas.openxmlformats.org/officeDocument/2006/relationships/oleObject" Target="../embeddings/oleObject128.bin"/><Relationship Id="rId20" Type="http://schemas.openxmlformats.org/officeDocument/2006/relationships/oleObject" Target="../embeddings/oleObject130.bin"/><Relationship Id="rId1" Type="http://schemas.openxmlformats.org/officeDocument/2006/relationships/vmlDrawing" Target="../drawings/vmlDrawing25.vml"/><Relationship Id="rId6" Type="http://schemas.openxmlformats.org/officeDocument/2006/relationships/oleObject" Target="../embeddings/oleObject123.bin"/><Relationship Id="rId11" Type="http://schemas.openxmlformats.org/officeDocument/2006/relationships/image" Target="../media/image110.wmf"/><Relationship Id="rId5" Type="http://schemas.openxmlformats.org/officeDocument/2006/relationships/image" Target="../media/image107.wmf"/><Relationship Id="rId15" Type="http://schemas.openxmlformats.org/officeDocument/2006/relationships/image" Target="../media/image112.wmf"/><Relationship Id="rId10" Type="http://schemas.openxmlformats.org/officeDocument/2006/relationships/oleObject" Target="../embeddings/oleObject125.bin"/><Relationship Id="rId19" Type="http://schemas.openxmlformats.org/officeDocument/2006/relationships/image" Target="../media/image114.wmf"/><Relationship Id="rId4" Type="http://schemas.openxmlformats.org/officeDocument/2006/relationships/oleObject" Target="../embeddings/oleObject122.bin"/><Relationship Id="rId9" Type="http://schemas.openxmlformats.org/officeDocument/2006/relationships/image" Target="../media/image109.wmf"/><Relationship Id="rId14" Type="http://schemas.openxmlformats.org/officeDocument/2006/relationships/oleObject" Target="../embeddings/oleObject127.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image" Target="../media/image119.wmf"/><Relationship Id="rId18" Type="http://schemas.openxmlformats.org/officeDocument/2006/relationships/oleObject" Target="../embeddings/oleObject138.bin"/><Relationship Id="rId3" Type="http://schemas.openxmlformats.org/officeDocument/2006/relationships/notesSlide" Target="../notesSlides/notesSlide26.xml"/><Relationship Id="rId7" Type="http://schemas.openxmlformats.org/officeDocument/2006/relationships/image" Target="../media/image116.wmf"/><Relationship Id="rId12" Type="http://schemas.openxmlformats.org/officeDocument/2006/relationships/oleObject" Target="../embeddings/oleObject135.bin"/><Relationship Id="rId17" Type="http://schemas.openxmlformats.org/officeDocument/2006/relationships/image" Target="../media/image121.wmf"/><Relationship Id="rId2" Type="http://schemas.openxmlformats.org/officeDocument/2006/relationships/slideLayout" Target="../slideLayouts/slideLayout2.xml"/><Relationship Id="rId16" Type="http://schemas.openxmlformats.org/officeDocument/2006/relationships/oleObject" Target="../embeddings/oleObject137.bin"/><Relationship Id="rId1" Type="http://schemas.openxmlformats.org/officeDocument/2006/relationships/vmlDrawing" Target="../drawings/vmlDrawing26.vml"/><Relationship Id="rId6" Type="http://schemas.openxmlformats.org/officeDocument/2006/relationships/oleObject" Target="../embeddings/oleObject132.bin"/><Relationship Id="rId11" Type="http://schemas.openxmlformats.org/officeDocument/2006/relationships/image" Target="../media/image118.wmf"/><Relationship Id="rId5" Type="http://schemas.openxmlformats.org/officeDocument/2006/relationships/image" Target="../media/image114.wmf"/><Relationship Id="rId15" Type="http://schemas.openxmlformats.org/officeDocument/2006/relationships/image" Target="../media/image120.wmf"/><Relationship Id="rId10" Type="http://schemas.openxmlformats.org/officeDocument/2006/relationships/oleObject" Target="../embeddings/oleObject134.bin"/><Relationship Id="rId19" Type="http://schemas.openxmlformats.org/officeDocument/2006/relationships/image" Target="../media/image122.wmf"/><Relationship Id="rId4" Type="http://schemas.openxmlformats.org/officeDocument/2006/relationships/oleObject" Target="../embeddings/oleObject131.bin"/><Relationship Id="rId9" Type="http://schemas.openxmlformats.org/officeDocument/2006/relationships/image" Target="../media/image117.wmf"/><Relationship Id="rId14" Type="http://schemas.openxmlformats.org/officeDocument/2006/relationships/oleObject" Target="../embeddings/oleObject136.bin"/></Relationships>
</file>

<file path=ppt/slides/_rels/slide39.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43.bin"/><Relationship Id="rId18" Type="http://schemas.openxmlformats.org/officeDocument/2006/relationships/image" Target="../media/image129.wmf"/><Relationship Id="rId3" Type="http://schemas.openxmlformats.org/officeDocument/2006/relationships/notesSlide" Target="../notesSlides/notesSlide27.xml"/><Relationship Id="rId7" Type="http://schemas.openxmlformats.org/officeDocument/2006/relationships/oleObject" Target="../embeddings/oleObject140.bin"/><Relationship Id="rId12" Type="http://schemas.openxmlformats.org/officeDocument/2006/relationships/image" Target="../media/image126.wmf"/><Relationship Id="rId17" Type="http://schemas.openxmlformats.org/officeDocument/2006/relationships/oleObject" Target="../embeddings/oleObject145.bin"/><Relationship Id="rId2" Type="http://schemas.openxmlformats.org/officeDocument/2006/relationships/slideLayout" Target="../slideLayouts/slideLayout2.xml"/><Relationship Id="rId16" Type="http://schemas.openxmlformats.org/officeDocument/2006/relationships/image" Target="../media/image128.wmf"/><Relationship Id="rId1" Type="http://schemas.openxmlformats.org/officeDocument/2006/relationships/vmlDrawing" Target="../drawings/vmlDrawing27.vml"/><Relationship Id="rId6" Type="http://schemas.openxmlformats.org/officeDocument/2006/relationships/image" Target="../media/image11.png"/><Relationship Id="rId11" Type="http://schemas.openxmlformats.org/officeDocument/2006/relationships/oleObject" Target="../embeddings/oleObject142.bin"/><Relationship Id="rId5" Type="http://schemas.openxmlformats.org/officeDocument/2006/relationships/image" Target="../media/image123.wmf"/><Relationship Id="rId15" Type="http://schemas.openxmlformats.org/officeDocument/2006/relationships/oleObject" Target="../embeddings/oleObject144.bin"/><Relationship Id="rId10" Type="http://schemas.openxmlformats.org/officeDocument/2006/relationships/image" Target="../media/image125.wmf"/><Relationship Id="rId4" Type="http://schemas.openxmlformats.org/officeDocument/2006/relationships/oleObject" Target="../embeddings/oleObject139.bin"/><Relationship Id="rId9" Type="http://schemas.openxmlformats.org/officeDocument/2006/relationships/oleObject" Target="../embeddings/oleObject141.bin"/><Relationship Id="rId14" Type="http://schemas.openxmlformats.org/officeDocument/2006/relationships/image" Target="../media/image127.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48.bin"/><Relationship Id="rId13" Type="http://schemas.openxmlformats.org/officeDocument/2006/relationships/image" Target="../media/image134.wmf"/><Relationship Id="rId3" Type="http://schemas.openxmlformats.org/officeDocument/2006/relationships/notesSlide" Target="../notesSlides/notesSlide28.xml"/><Relationship Id="rId7" Type="http://schemas.openxmlformats.org/officeDocument/2006/relationships/image" Target="../media/image131.wmf"/><Relationship Id="rId12" Type="http://schemas.openxmlformats.org/officeDocument/2006/relationships/oleObject" Target="../embeddings/oleObject150.bin"/><Relationship Id="rId2" Type="http://schemas.openxmlformats.org/officeDocument/2006/relationships/slideLayout" Target="../slideLayouts/slideLayout2.xml"/><Relationship Id="rId16" Type="http://schemas.openxmlformats.org/officeDocument/2006/relationships/image" Target="../media/image136.png"/><Relationship Id="rId1" Type="http://schemas.openxmlformats.org/officeDocument/2006/relationships/vmlDrawing" Target="../drawings/vmlDrawing28.vml"/><Relationship Id="rId6" Type="http://schemas.openxmlformats.org/officeDocument/2006/relationships/oleObject" Target="../embeddings/oleObject147.bin"/><Relationship Id="rId11" Type="http://schemas.openxmlformats.org/officeDocument/2006/relationships/image" Target="../media/image133.wmf"/><Relationship Id="rId5" Type="http://schemas.openxmlformats.org/officeDocument/2006/relationships/image" Target="../media/image130.wmf"/><Relationship Id="rId15" Type="http://schemas.openxmlformats.org/officeDocument/2006/relationships/image" Target="../media/image135.wmf"/><Relationship Id="rId10" Type="http://schemas.openxmlformats.org/officeDocument/2006/relationships/oleObject" Target="../embeddings/oleObject149.bin"/><Relationship Id="rId4" Type="http://schemas.openxmlformats.org/officeDocument/2006/relationships/oleObject" Target="../embeddings/oleObject146.bin"/><Relationship Id="rId9" Type="http://schemas.openxmlformats.org/officeDocument/2006/relationships/image" Target="../media/image132.wmf"/><Relationship Id="rId14" Type="http://schemas.openxmlformats.org/officeDocument/2006/relationships/oleObject" Target="../embeddings/oleObject151.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41.wmf"/><Relationship Id="rId18" Type="http://schemas.openxmlformats.org/officeDocument/2006/relationships/oleObject" Target="../embeddings/oleObject159.bin"/><Relationship Id="rId3" Type="http://schemas.openxmlformats.org/officeDocument/2006/relationships/notesSlide" Target="../notesSlides/notesSlide29.xml"/><Relationship Id="rId21" Type="http://schemas.openxmlformats.org/officeDocument/2006/relationships/image" Target="../media/image145.wmf"/><Relationship Id="rId7" Type="http://schemas.openxmlformats.org/officeDocument/2006/relationships/image" Target="../media/image138.wmf"/><Relationship Id="rId12" Type="http://schemas.openxmlformats.org/officeDocument/2006/relationships/oleObject" Target="../embeddings/oleObject156.bin"/><Relationship Id="rId17" Type="http://schemas.openxmlformats.org/officeDocument/2006/relationships/image" Target="../media/image143.wmf"/><Relationship Id="rId2" Type="http://schemas.openxmlformats.org/officeDocument/2006/relationships/slideLayout" Target="../slideLayouts/slideLayout2.xml"/><Relationship Id="rId16" Type="http://schemas.openxmlformats.org/officeDocument/2006/relationships/oleObject" Target="../embeddings/oleObject158.bin"/><Relationship Id="rId20" Type="http://schemas.openxmlformats.org/officeDocument/2006/relationships/oleObject" Target="../embeddings/oleObject160.bin"/><Relationship Id="rId1" Type="http://schemas.openxmlformats.org/officeDocument/2006/relationships/vmlDrawing" Target="../drawings/vmlDrawing29.vml"/><Relationship Id="rId6" Type="http://schemas.openxmlformats.org/officeDocument/2006/relationships/oleObject" Target="../embeddings/oleObject153.bin"/><Relationship Id="rId11" Type="http://schemas.openxmlformats.org/officeDocument/2006/relationships/image" Target="../media/image140.wmf"/><Relationship Id="rId5" Type="http://schemas.openxmlformats.org/officeDocument/2006/relationships/image" Target="../media/image137.wmf"/><Relationship Id="rId15" Type="http://schemas.openxmlformats.org/officeDocument/2006/relationships/image" Target="../media/image142.wmf"/><Relationship Id="rId10" Type="http://schemas.openxmlformats.org/officeDocument/2006/relationships/oleObject" Target="../embeddings/oleObject155.bin"/><Relationship Id="rId19" Type="http://schemas.openxmlformats.org/officeDocument/2006/relationships/image" Target="../media/image144.wmf"/><Relationship Id="rId4" Type="http://schemas.openxmlformats.org/officeDocument/2006/relationships/oleObject" Target="../embeddings/oleObject152.bin"/><Relationship Id="rId9" Type="http://schemas.openxmlformats.org/officeDocument/2006/relationships/image" Target="../media/image139.wmf"/><Relationship Id="rId14" Type="http://schemas.openxmlformats.org/officeDocument/2006/relationships/oleObject" Target="../embeddings/oleObject15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47.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62.bin"/><Relationship Id="rId5" Type="http://schemas.openxmlformats.org/officeDocument/2006/relationships/image" Target="../media/image146.wmf"/><Relationship Id="rId4" Type="http://schemas.openxmlformats.org/officeDocument/2006/relationships/oleObject" Target="../embeddings/oleObject161.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148.wmf"/><Relationship Id="rId4" Type="http://schemas.openxmlformats.org/officeDocument/2006/relationships/oleObject" Target="../embeddings/oleObject163.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66.bin"/><Relationship Id="rId3" Type="http://schemas.openxmlformats.org/officeDocument/2006/relationships/notesSlide" Target="../notesSlides/notesSlide32.xml"/><Relationship Id="rId7" Type="http://schemas.openxmlformats.org/officeDocument/2006/relationships/image" Target="../media/image150.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165.bin"/><Relationship Id="rId11" Type="http://schemas.openxmlformats.org/officeDocument/2006/relationships/image" Target="../media/image152.wmf"/><Relationship Id="rId5" Type="http://schemas.openxmlformats.org/officeDocument/2006/relationships/image" Target="../media/image149.wmf"/><Relationship Id="rId10" Type="http://schemas.openxmlformats.org/officeDocument/2006/relationships/oleObject" Target="../embeddings/oleObject167.bin"/><Relationship Id="rId4" Type="http://schemas.openxmlformats.org/officeDocument/2006/relationships/oleObject" Target="../embeddings/oleObject164.bin"/><Relationship Id="rId9" Type="http://schemas.openxmlformats.org/officeDocument/2006/relationships/image" Target="../media/image151.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70.bin"/><Relationship Id="rId13" Type="http://schemas.openxmlformats.org/officeDocument/2006/relationships/image" Target="../media/image157.wmf"/><Relationship Id="rId3" Type="http://schemas.openxmlformats.org/officeDocument/2006/relationships/notesSlide" Target="../notesSlides/notesSlide33.xml"/><Relationship Id="rId7" Type="http://schemas.openxmlformats.org/officeDocument/2006/relationships/image" Target="../media/image154.wmf"/><Relationship Id="rId12" Type="http://schemas.openxmlformats.org/officeDocument/2006/relationships/oleObject" Target="../embeddings/oleObject172.bin"/><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oleObject" Target="../embeddings/oleObject169.bin"/><Relationship Id="rId11" Type="http://schemas.openxmlformats.org/officeDocument/2006/relationships/image" Target="../media/image156.wmf"/><Relationship Id="rId5" Type="http://schemas.openxmlformats.org/officeDocument/2006/relationships/image" Target="../media/image153.wmf"/><Relationship Id="rId10" Type="http://schemas.openxmlformats.org/officeDocument/2006/relationships/oleObject" Target="../embeddings/oleObject171.bin"/><Relationship Id="rId4" Type="http://schemas.openxmlformats.org/officeDocument/2006/relationships/oleObject" Target="../embeddings/oleObject168.bin"/><Relationship Id="rId9" Type="http://schemas.openxmlformats.org/officeDocument/2006/relationships/image" Target="../media/image15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73.bin"/><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media/image159.wmf"/><Relationship Id="rId5" Type="http://schemas.openxmlformats.org/officeDocument/2006/relationships/oleObject" Target="../embeddings/oleObject174.bin"/><Relationship Id="rId4" Type="http://schemas.openxmlformats.org/officeDocument/2006/relationships/image" Target="../media/image158.w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image" Target="../media/image164.wmf"/><Relationship Id="rId18" Type="http://schemas.openxmlformats.org/officeDocument/2006/relationships/oleObject" Target="../embeddings/oleObject182.bin"/><Relationship Id="rId3" Type="http://schemas.openxmlformats.org/officeDocument/2006/relationships/notesSlide" Target="../notesSlides/notesSlide34.xml"/><Relationship Id="rId21" Type="http://schemas.openxmlformats.org/officeDocument/2006/relationships/image" Target="../media/image168.wmf"/><Relationship Id="rId7" Type="http://schemas.openxmlformats.org/officeDocument/2006/relationships/image" Target="../media/image161.wmf"/><Relationship Id="rId12" Type="http://schemas.openxmlformats.org/officeDocument/2006/relationships/oleObject" Target="../embeddings/oleObject179.bin"/><Relationship Id="rId17" Type="http://schemas.openxmlformats.org/officeDocument/2006/relationships/image" Target="../media/image166.wmf"/><Relationship Id="rId2" Type="http://schemas.openxmlformats.org/officeDocument/2006/relationships/slideLayout" Target="../slideLayouts/slideLayout2.xml"/><Relationship Id="rId16" Type="http://schemas.openxmlformats.org/officeDocument/2006/relationships/oleObject" Target="../embeddings/oleObject181.bin"/><Relationship Id="rId20" Type="http://schemas.openxmlformats.org/officeDocument/2006/relationships/oleObject" Target="../embeddings/oleObject183.bin"/><Relationship Id="rId1" Type="http://schemas.openxmlformats.org/officeDocument/2006/relationships/vmlDrawing" Target="../drawings/vmlDrawing35.vml"/><Relationship Id="rId6" Type="http://schemas.openxmlformats.org/officeDocument/2006/relationships/oleObject" Target="../embeddings/oleObject176.bin"/><Relationship Id="rId11" Type="http://schemas.openxmlformats.org/officeDocument/2006/relationships/image" Target="../media/image163.wmf"/><Relationship Id="rId5" Type="http://schemas.openxmlformats.org/officeDocument/2006/relationships/image" Target="../media/image160.wmf"/><Relationship Id="rId15" Type="http://schemas.openxmlformats.org/officeDocument/2006/relationships/image" Target="../media/image165.wmf"/><Relationship Id="rId23" Type="http://schemas.openxmlformats.org/officeDocument/2006/relationships/image" Target="../media/image169.wmf"/><Relationship Id="rId10" Type="http://schemas.openxmlformats.org/officeDocument/2006/relationships/oleObject" Target="../embeddings/oleObject178.bin"/><Relationship Id="rId19" Type="http://schemas.openxmlformats.org/officeDocument/2006/relationships/image" Target="../media/image167.wmf"/><Relationship Id="rId4" Type="http://schemas.openxmlformats.org/officeDocument/2006/relationships/oleObject" Target="../embeddings/oleObject175.bin"/><Relationship Id="rId9" Type="http://schemas.openxmlformats.org/officeDocument/2006/relationships/image" Target="../media/image162.wmf"/><Relationship Id="rId14" Type="http://schemas.openxmlformats.org/officeDocument/2006/relationships/oleObject" Target="../embeddings/oleObject180.bin"/><Relationship Id="rId22" Type="http://schemas.openxmlformats.org/officeDocument/2006/relationships/oleObject" Target="../embeddings/oleObject184.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70.wmf"/><Relationship Id="rId4" Type="http://schemas.openxmlformats.org/officeDocument/2006/relationships/oleObject" Target="../embeddings/oleObject185.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88.bin"/><Relationship Id="rId3" Type="http://schemas.openxmlformats.org/officeDocument/2006/relationships/notesSlide" Target="../notesSlides/notesSlide37.xml"/><Relationship Id="rId7" Type="http://schemas.openxmlformats.org/officeDocument/2006/relationships/image" Target="../media/image172.wmf"/><Relationship Id="rId12" Type="http://schemas.openxmlformats.org/officeDocument/2006/relationships/oleObject" Target="../embeddings/oleObject190.bin"/><Relationship Id="rId2" Type="http://schemas.openxmlformats.org/officeDocument/2006/relationships/slideLayout" Target="../slideLayouts/slideLayout14.xml"/><Relationship Id="rId1" Type="http://schemas.openxmlformats.org/officeDocument/2006/relationships/vmlDrawing" Target="../drawings/vmlDrawing37.vml"/><Relationship Id="rId6" Type="http://schemas.openxmlformats.org/officeDocument/2006/relationships/oleObject" Target="../embeddings/oleObject187.bin"/><Relationship Id="rId11" Type="http://schemas.openxmlformats.org/officeDocument/2006/relationships/image" Target="../media/image174.wmf"/><Relationship Id="rId5" Type="http://schemas.openxmlformats.org/officeDocument/2006/relationships/image" Target="../media/image171.wmf"/><Relationship Id="rId10" Type="http://schemas.openxmlformats.org/officeDocument/2006/relationships/oleObject" Target="../embeddings/oleObject189.bin"/><Relationship Id="rId4" Type="http://schemas.openxmlformats.org/officeDocument/2006/relationships/oleObject" Target="../embeddings/oleObject186.bin"/><Relationship Id="rId9" Type="http://schemas.openxmlformats.org/officeDocument/2006/relationships/image" Target="../media/image173.wmf"/></Relationships>
</file>

<file path=ppt/slides/_rels/slide5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52.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notesSlide" Target="../notesSlides/notesSlide39.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91.bin"/><Relationship Id="rId5" Type="http://schemas.openxmlformats.org/officeDocument/2006/relationships/image" Target="../media/image180.png"/><Relationship Id="rId10" Type="http://schemas.openxmlformats.org/officeDocument/2006/relationships/image" Target="../media/image183.png"/><Relationship Id="rId4" Type="http://schemas.openxmlformats.org/officeDocument/2006/relationships/image" Target="../media/image179.png"/><Relationship Id="rId9" Type="http://schemas.openxmlformats.org/officeDocument/2006/relationships/image" Target="../media/image182.png"/></Relationships>
</file>

<file path=ppt/slides/_rels/slide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5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 Id="rId9" Type="http://schemas.openxmlformats.org/officeDocument/2006/relationships/image" Target="../media/image193.png"/></Relationships>
</file>

<file path=ppt/slides/_rels/slide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199.wmf"/><Relationship Id="rId18" Type="http://schemas.openxmlformats.org/officeDocument/2006/relationships/image" Target="../media/image201.wmf"/><Relationship Id="rId3" Type="http://schemas.openxmlformats.org/officeDocument/2006/relationships/notesSlide" Target="../notesSlides/notesSlide43.xml"/><Relationship Id="rId21" Type="http://schemas.openxmlformats.org/officeDocument/2006/relationships/oleObject" Target="../embeddings/oleObject201.bin"/><Relationship Id="rId7" Type="http://schemas.openxmlformats.org/officeDocument/2006/relationships/image" Target="../media/image197.wmf"/><Relationship Id="rId12" Type="http://schemas.openxmlformats.org/officeDocument/2006/relationships/oleObject" Target="../embeddings/oleObject196.bin"/><Relationship Id="rId17" Type="http://schemas.openxmlformats.org/officeDocument/2006/relationships/oleObject" Target="../embeddings/oleObject199.bin"/><Relationship Id="rId2" Type="http://schemas.openxmlformats.org/officeDocument/2006/relationships/slideLayout" Target="../slideLayouts/slideLayout2.xml"/><Relationship Id="rId16" Type="http://schemas.openxmlformats.org/officeDocument/2006/relationships/image" Target="../media/image200.wmf"/><Relationship Id="rId20" Type="http://schemas.openxmlformats.org/officeDocument/2006/relationships/image" Target="../media/image202.wmf"/><Relationship Id="rId1" Type="http://schemas.openxmlformats.org/officeDocument/2006/relationships/vmlDrawing" Target="../drawings/vmlDrawing39.vml"/><Relationship Id="rId6" Type="http://schemas.openxmlformats.org/officeDocument/2006/relationships/oleObject" Target="../embeddings/oleObject193.bin"/><Relationship Id="rId11" Type="http://schemas.openxmlformats.org/officeDocument/2006/relationships/image" Target="../media/image198.wmf"/><Relationship Id="rId24" Type="http://schemas.openxmlformats.org/officeDocument/2006/relationships/image" Target="../media/image204.wmf"/><Relationship Id="rId5" Type="http://schemas.openxmlformats.org/officeDocument/2006/relationships/image" Target="../media/image196.wmf"/><Relationship Id="rId15" Type="http://schemas.openxmlformats.org/officeDocument/2006/relationships/oleObject" Target="../embeddings/oleObject198.bin"/><Relationship Id="rId23" Type="http://schemas.openxmlformats.org/officeDocument/2006/relationships/oleObject" Target="../embeddings/oleObject202.bin"/><Relationship Id="rId10" Type="http://schemas.openxmlformats.org/officeDocument/2006/relationships/oleObject" Target="../embeddings/oleObject195.bin"/><Relationship Id="rId19" Type="http://schemas.openxmlformats.org/officeDocument/2006/relationships/oleObject" Target="../embeddings/oleObject200.bin"/><Relationship Id="rId4" Type="http://schemas.openxmlformats.org/officeDocument/2006/relationships/oleObject" Target="../embeddings/oleObject192.bin"/><Relationship Id="rId9" Type="http://schemas.openxmlformats.org/officeDocument/2006/relationships/image" Target="../media/image114.wmf"/><Relationship Id="rId14" Type="http://schemas.openxmlformats.org/officeDocument/2006/relationships/oleObject" Target="../embeddings/oleObject197.bin"/><Relationship Id="rId22" Type="http://schemas.openxmlformats.org/officeDocument/2006/relationships/image" Target="../media/image203.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05.wmf"/><Relationship Id="rId5" Type="http://schemas.openxmlformats.org/officeDocument/2006/relationships/oleObject" Target="../embeddings/oleObject203.bin"/><Relationship Id="rId4" Type="http://schemas.openxmlformats.org/officeDocument/2006/relationships/image" Target="../media/image206.png"/></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206.bin"/><Relationship Id="rId3" Type="http://schemas.openxmlformats.org/officeDocument/2006/relationships/notesSlide" Target="../notesSlides/notesSlide45.xml"/><Relationship Id="rId7" Type="http://schemas.openxmlformats.org/officeDocument/2006/relationships/image" Target="../media/image208.wmf"/><Relationship Id="rId12" Type="http://schemas.openxmlformats.org/officeDocument/2006/relationships/image" Target="../media/image210.w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205.bin"/><Relationship Id="rId11" Type="http://schemas.openxmlformats.org/officeDocument/2006/relationships/oleObject" Target="../embeddings/oleObject207.bin"/><Relationship Id="rId5" Type="http://schemas.openxmlformats.org/officeDocument/2006/relationships/image" Target="../media/image207.wmf"/><Relationship Id="rId10" Type="http://schemas.openxmlformats.org/officeDocument/2006/relationships/image" Target="../media/image211.png"/><Relationship Id="rId4" Type="http://schemas.openxmlformats.org/officeDocument/2006/relationships/oleObject" Target="../embeddings/oleObject204.bin"/><Relationship Id="rId9" Type="http://schemas.openxmlformats.org/officeDocument/2006/relationships/image" Target="../media/image209.wmf"/></Relationships>
</file>

<file path=ppt/slides/_rels/slide59.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notesSlide" Target="../notesSlides/notesSlide46.xml"/><Relationship Id="rId7" Type="http://schemas.openxmlformats.org/officeDocument/2006/relationships/image" Target="../media/image213.wmf"/><Relationship Id="rId12" Type="http://schemas.openxmlformats.org/officeDocument/2006/relationships/image" Target="../media/image215.png"/><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oleObject" Target="../embeddings/oleObject209.bin"/><Relationship Id="rId11" Type="http://schemas.openxmlformats.org/officeDocument/2006/relationships/image" Target="../media/image214.png"/><Relationship Id="rId5" Type="http://schemas.openxmlformats.org/officeDocument/2006/relationships/image" Target="../media/image212.wmf"/><Relationship Id="rId10" Type="http://schemas.openxmlformats.org/officeDocument/2006/relationships/image" Target="../media/image205.wmf"/><Relationship Id="rId4" Type="http://schemas.openxmlformats.org/officeDocument/2006/relationships/oleObject" Target="../embeddings/oleObject208.bin"/><Relationship Id="rId9" Type="http://schemas.openxmlformats.org/officeDocument/2006/relationships/oleObject" Target="../embeddings/oleObject210.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oleObject" Target="../embeddings/oleObject5.bin"/><Relationship Id="rId18" Type="http://schemas.openxmlformats.org/officeDocument/2006/relationships/image" Target="../media/image10.wmf"/><Relationship Id="rId3" Type="http://schemas.openxmlformats.org/officeDocument/2006/relationships/notesSlide" Target="../notesSlides/notesSlide5.xml"/><Relationship Id="rId7" Type="http://schemas.openxmlformats.org/officeDocument/2006/relationships/image" Target="../media/image5.wmf"/><Relationship Id="rId12" Type="http://schemas.openxmlformats.org/officeDocument/2006/relationships/image" Target="../media/image7.wmf"/><Relationship Id="rId17" Type="http://schemas.openxmlformats.org/officeDocument/2006/relationships/oleObject" Target="../embeddings/oleObject7.bin"/><Relationship Id="rId2" Type="http://schemas.openxmlformats.org/officeDocument/2006/relationships/slideLayout" Target="../slideLayouts/slideLayout2.xml"/><Relationship Id="rId16"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4.wmf"/><Relationship Id="rId15" Type="http://schemas.openxmlformats.org/officeDocument/2006/relationships/oleObject" Target="../embeddings/oleObject6.bin"/><Relationship Id="rId10"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8.wmf"/></Relationships>
</file>

<file path=ppt/slides/_rels/slide60.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47.xml"/><Relationship Id="rId7" Type="http://schemas.openxmlformats.org/officeDocument/2006/relationships/image" Target="../media/image216.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211.bin"/><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223.png"/><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22.png"/><Relationship Id="rId5" Type="http://schemas.openxmlformats.org/officeDocument/2006/relationships/image" Target="../media/image221.wmf"/><Relationship Id="rId4" Type="http://schemas.openxmlformats.org/officeDocument/2006/relationships/oleObject" Target="../embeddings/oleObject212.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15.bin"/><Relationship Id="rId13" Type="http://schemas.openxmlformats.org/officeDocument/2006/relationships/image" Target="../media/image228.wmf"/><Relationship Id="rId18" Type="http://schemas.openxmlformats.org/officeDocument/2006/relationships/image" Target="../media/image230.wmf"/><Relationship Id="rId3" Type="http://schemas.openxmlformats.org/officeDocument/2006/relationships/notesSlide" Target="../notesSlides/notesSlide49.xml"/><Relationship Id="rId7" Type="http://schemas.openxmlformats.org/officeDocument/2006/relationships/image" Target="../media/image225.wmf"/><Relationship Id="rId12" Type="http://schemas.openxmlformats.org/officeDocument/2006/relationships/oleObject" Target="../embeddings/oleObject217.bin"/><Relationship Id="rId17" Type="http://schemas.openxmlformats.org/officeDocument/2006/relationships/oleObject" Target="../embeddings/oleObject220.bin"/><Relationship Id="rId2" Type="http://schemas.openxmlformats.org/officeDocument/2006/relationships/slideLayout" Target="../slideLayouts/slideLayout2.xml"/><Relationship Id="rId16" Type="http://schemas.openxmlformats.org/officeDocument/2006/relationships/image" Target="../media/image229.wmf"/><Relationship Id="rId20" Type="http://schemas.openxmlformats.org/officeDocument/2006/relationships/image" Target="../media/image231.wmf"/><Relationship Id="rId1" Type="http://schemas.openxmlformats.org/officeDocument/2006/relationships/vmlDrawing" Target="../drawings/vmlDrawing45.vml"/><Relationship Id="rId6" Type="http://schemas.openxmlformats.org/officeDocument/2006/relationships/oleObject" Target="../embeddings/oleObject214.bin"/><Relationship Id="rId11" Type="http://schemas.openxmlformats.org/officeDocument/2006/relationships/image" Target="../media/image227.wmf"/><Relationship Id="rId5" Type="http://schemas.openxmlformats.org/officeDocument/2006/relationships/image" Target="../media/image224.wmf"/><Relationship Id="rId15" Type="http://schemas.openxmlformats.org/officeDocument/2006/relationships/oleObject" Target="../embeddings/oleObject219.bin"/><Relationship Id="rId10" Type="http://schemas.openxmlformats.org/officeDocument/2006/relationships/oleObject" Target="../embeddings/oleObject216.bin"/><Relationship Id="rId19" Type="http://schemas.openxmlformats.org/officeDocument/2006/relationships/oleObject" Target="../embeddings/oleObject221.bin"/><Relationship Id="rId4" Type="http://schemas.openxmlformats.org/officeDocument/2006/relationships/oleObject" Target="../embeddings/oleObject213.bin"/><Relationship Id="rId9" Type="http://schemas.openxmlformats.org/officeDocument/2006/relationships/image" Target="../media/image226.wmf"/><Relationship Id="rId14" Type="http://schemas.openxmlformats.org/officeDocument/2006/relationships/oleObject" Target="../embeddings/oleObject218.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24.bin"/><Relationship Id="rId3" Type="http://schemas.openxmlformats.org/officeDocument/2006/relationships/notesSlide" Target="../notesSlides/notesSlide50.xml"/><Relationship Id="rId7" Type="http://schemas.openxmlformats.org/officeDocument/2006/relationships/image" Target="../media/image233.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223.bin"/><Relationship Id="rId5" Type="http://schemas.openxmlformats.org/officeDocument/2006/relationships/image" Target="../media/image232.wmf"/><Relationship Id="rId4" Type="http://schemas.openxmlformats.org/officeDocument/2006/relationships/oleObject" Target="../embeddings/oleObject222.bin"/><Relationship Id="rId9" Type="http://schemas.openxmlformats.org/officeDocument/2006/relationships/image" Target="../media/image234.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227.bin"/><Relationship Id="rId3" Type="http://schemas.openxmlformats.org/officeDocument/2006/relationships/notesSlide" Target="../notesSlides/notesSlide51.xml"/><Relationship Id="rId7" Type="http://schemas.openxmlformats.org/officeDocument/2006/relationships/image" Target="../media/image236.wmf"/><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oleObject" Target="../embeddings/oleObject226.bin"/><Relationship Id="rId11" Type="http://schemas.openxmlformats.org/officeDocument/2006/relationships/image" Target="../media/image238.wmf"/><Relationship Id="rId5" Type="http://schemas.openxmlformats.org/officeDocument/2006/relationships/image" Target="../media/image235.wmf"/><Relationship Id="rId10" Type="http://schemas.openxmlformats.org/officeDocument/2006/relationships/oleObject" Target="../embeddings/oleObject228.bin"/><Relationship Id="rId4" Type="http://schemas.openxmlformats.org/officeDocument/2006/relationships/oleObject" Target="../embeddings/oleObject225.bin"/><Relationship Id="rId9" Type="http://schemas.openxmlformats.org/officeDocument/2006/relationships/image" Target="../media/image237.wmf"/></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231.bin"/><Relationship Id="rId3" Type="http://schemas.openxmlformats.org/officeDocument/2006/relationships/notesSlide" Target="../notesSlides/notesSlide52.xml"/><Relationship Id="rId7" Type="http://schemas.openxmlformats.org/officeDocument/2006/relationships/image" Target="../media/image240.w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230.bin"/><Relationship Id="rId5" Type="http://schemas.openxmlformats.org/officeDocument/2006/relationships/image" Target="../media/image239.wmf"/><Relationship Id="rId4" Type="http://schemas.openxmlformats.org/officeDocument/2006/relationships/oleObject" Target="../embeddings/oleObject229.bin"/><Relationship Id="rId9" Type="http://schemas.openxmlformats.org/officeDocument/2006/relationships/image" Target="../media/image241.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243.wmf"/><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oleObject" Target="../embeddings/oleObject233.bin"/><Relationship Id="rId5" Type="http://schemas.openxmlformats.org/officeDocument/2006/relationships/image" Target="../media/image242.wmf"/><Relationship Id="rId4" Type="http://schemas.openxmlformats.org/officeDocument/2006/relationships/oleObject" Target="../embeddings/oleObject232.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35.wmf"/><Relationship Id="rId13" Type="http://schemas.openxmlformats.org/officeDocument/2006/relationships/oleObject" Target="../embeddings/oleObject239.bin"/><Relationship Id="rId3" Type="http://schemas.openxmlformats.org/officeDocument/2006/relationships/oleObject" Target="../embeddings/oleObject234.bin"/><Relationship Id="rId7" Type="http://schemas.openxmlformats.org/officeDocument/2006/relationships/oleObject" Target="../embeddings/oleObject236.bin"/><Relationship Id="rId12" Type="http://schemas.openxmlformats.org/officeDocument/2006/relationships/image" Target="../media/image246.wmf"/><Relationship Id="rId2" Type="http://schemas.openxmlformats.org/officeDocument/2006/relationships/slideLayout" Target="../slideLayouts/slideLayout13.xml"/><Relationship Id="rId1" Type="http://schemas.openxmlformats.org/officeDocument/2006/relationships/vmlDrawing" Target="../drawings/vmlDrawing50.vml"/><Relationship Id="rId6" Type="http://schemas.openxmlformats.org/officeDocument/2006/relationships/image" Target="../media/image245.wmf"/><Relationship Id="rId11" Type="http://schemas.openxmlformats.org/officeDocument/2006/relationships/oleObject" Target="../embeddings/oleObject238.bin"/><Relationship Id="rId5" Type="http://schemas.openxmlformats.org/officeDocument/2006/relationships/oleObject" Target="../embeddings/oleObject235.bin"/><Relationship Id="rId10" Type="http://schemas.openxmlformats.org/officeDocument/2006/relationships/image" Target="../media/image236.wmf"/><Relationship Id="rId4" Type="http://schemas.openxmlformats.org/officeDocument/2006/relationships/image" Target="../media/image244.wmf"/><Relationship Id="rId9" Type="http://schemas.openxmlformats.org/officeDocument/2006/relationships/oleObject" Target="../embeddings/oleObject237.bin"/><Relationship Id="rId14" Type="http://schemas.openxmlformats.org/officeDocument/2006/relationships/image" Target="../media/image247.wmf"/></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6.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8.bin"/><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250.wmf"/><Relationship Id="rId13" Type="http://schemas.openxmlformats.org/officeDocument/2006/relationships/oleObject" Target="../embeddings/oleObject245.bin"/><Relationship Id="rId3" Type="http://schemas.openxmlformats.org/officeDocument/2006/relationships/oleObject" Target="../embeddings/oleObject240.bin"/><Relationship Id="rId7" Type="http://schemas.openxmlformats.org/officeDocument/2006/relationships/oleObject" Target="../embeddings/oleObject242.bin"/><Relationship Id="rId12" Type="http://schemas.openxmlformats.org/officeDocument/2006/relationships/image" Target="../media/image252.wmf"/><Relationship Id="rId2" Type="http://schemas.openxmlformats.org/officeDocument/2006/relationships/slideLayout" Target="../slideLayouts/slideLayout14.xml"/><Relationship Id="rId1" Type="http://schemas.openxmlformats.org/officeDocument/2006/relationships/vmlDrawing" Target="../drawings/vmlDrawing51.vml"/><Relationship Id="rId6" Type="http://schemas.openxmlformats.org/officeDocument/2006/relationships/image" Target="../media/image249.wmf"/><Relationship Id="rId11" Type="http://schemas.openxmlformats.org/officeDocument/2006/relationships/oleObject" Target="../embeddings/oleObject244.bin"/><Relationship Id="rId5" Type="http://schemas.openxmlformats.org/officeDocument/2006/relationships/oleObject" Target="../embeddings/oleObject241.bin"/><Relationship Id="rId10" Type="http://schemas.openxmlformats.org/officeDocument/2006/relationships/image" Target="../media/image251.wmf"/><Relationship Id="rId4" Type="http://schemas.openxmlformats.org/officeDocument/2006/relationships/image" Target="../media/image248.wmf"/><Relationship Id="rId9" Type="http://schemas.openxmlformats.org/officeDocument/2006/relationships/oleObject" Target="../embeddings/oleObject243.bin"/><Relationship Id="rId14" Type="http://schemas.openxmlformats.org/officeDocument/2006/relationships/image" Target="../media/image253.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255.w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oleObject" Target="../embeddings/oleObject247.bin"/><Relationship Id="rId5" Type="http://schemas.openxmlformats.org/officeDocument/2006/relationships/image" Target="../media/image254.wmf"/><Relationship Id="rId4" Type="http://schemas.openxmlformats.org/officeDocument/2006/relationships/oleObject" Target="../embeddings/oleObject246.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256.wmf"/><Relationship Id="rId4" Type="http://schemas.openxmlformats.org/officeDocument/2006/relationships/oleObject" Target="../embeddings/oleObject24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257.wmf"/><Relationship Id="rId4" Type="http://schemas.openxmlformats.org/officeDocument/2006/relationships/oleObject" Target="../embeddings/oleObject249.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52.bin"/><Relationship Id="rId3" Type="http://schemas.openxmlformats.org/officeDocument/2006/relationships/notesSlide" Target="../notesSlides/notesSlide60.xml"/><Relationship Id="rId7" Type="http://schemas.openxmlformats.org/officeDocument/2006/relationships/image" Target="../media/image259.wmf"/><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oleObject" Target="../embeddings/oleObject251.bin"/><Relationship Id="rId11" Type="http://schemas.openxmlformats.org/officeDocument/2006/relationships/image" Target="../media/image261.wmf"/><Relationship Id="rId5" Type="http://schemas.openxmlformats.org/officeDocument/2006/relationships/image" Target="../media/image258.wmf"/><Relationship Id="rId10" Type="http://schemas.openxmlformats.org/officeDocument/2006/relationships/oleObject" Target="../embeddings/oleObject253.bin"/><Relationship Id="rId4" Type="http://schemas.openxmlformats.org/officeDocument/2006/relationships/oleObject" Target="../embeddings/oleObject250.bin"/><Relationship Id="rId9" Type="http://schemas.openxmlformats.org/officeDocument/2006/relationships/image" Target="../media/image260.w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vmlDrawing" Target="../drawings/vmlDrawing56.vml"/><Relationship Id="rId5" Type="http://schemas.openxmlformats.org/officeDocument/2006/relationships/image" Target="../media/image262.wmf"/><Relationship Id="rId4" Type="http://schemas.openxmlformats.org/officeDocument/2006/relationships/oleObject" Target="../embeddings/oleObject254.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257.bin"/><Relationship Id="rId13" Type="http://schemas.openxmlformats.org/officeDocument/2006/relationships/image" Target="../media/image267.wmf"/><Relationship Id="rId3" Type="http://schemas.openxmlformats.org/officeDocument/2006/relationships/notesSlide" Target="../notesSlides/notesSlide63.xml"/><Relationship Id="rId7" Type="http://schemas.openxmlformats.org/officeDocument/2006/relationships/image" Target="../media/image264.wmf"/><Relationship Id="rId12" Type="http://schemas.openxmlformats.org/officeDocument/2006/relationships/oleObject" Target="../embeddings/oleObject259.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oleObject" Target="../embeddings/oleObject256.bin"/><Relationship Id="rId11" Type="http://schemas.openxmlformats.org/officeDocument/2006/relationships/image" Target="../media/image266.wmf"/><Relationship Id="rId5" Type="http://schemas.openxmlformats.org/officeDocument/2006/relationships/image" Target="../media/image263.wmf"/><Relationship Id="rId10" Type="http://schemas.openxmlformats.org/officeDocument/2006/relationships/oleObject" Target="../embeddings/oleObject258.bin"/><Relationship Id="rId4" Type="http://schemas.openxmlformats.org/officeDocument/2006/relationships/oleObject" Target="../embeddings/oleObject255.bin"/><Relationship Id="rId9" Type="http://schemas.openxmlformats.org/officeDocument/2006/relationships/image" Target="../media/image265.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268.wmf"/><Relationship Id="rId4" Type="http://schemas.openxmlformats.org/officeDocument/2006/relationships/oleObject" Target="../embeddings/oleObject260.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8.wmf"/><Relationship Id="rId18" Type="http://schemas.openxmlformats.org/officeDocument/2006/relationships/oleObject" Target="../embeddings/oleObject17.bin"/><Relationship Id="rId3" Type="http://schemas.openxmlformats.org/officeDocument/2006/relationships/notesSlide" Target="../notesSlides/notesSlide7.xml"/><Relationship Id="rId21" Type="http://schemas.openxmlformats.org/officeDocument/2006/relationships/image" Target="../media/image22.wmf"/><Relationship Id="rId7" Type="http://schemas.openxmlformats.org/officeDocument/2006/relationships/image" Target="../media/image15.wmf"/><Relationship Id="rId12" Type="http://schemas.openxmlformats.org/officeDocument/2006/relationships/oleObject" Target="../embeddings/oleObject14.bin"/><Relationship Id="rId17" Type="http://schemas.openxmlformats.org/officeDocument/2006/relationships/image" Target="../media/image20.wmf"/><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17.wmf"/><Relationship Id="rId5" Type="http://schemas.openxmlformats.org/officeDocument/2006/relationships/image" Target="../media/image14.wmf"/><Relationship Id="rId15" Type="http://schemas.openxmlformats.org/officeDocument/2006/relationships/image" Target="../media/image19.wmf"/><Relationship Id="rId10" Type="http://schemas.openxmlformats.org/officeDocument/2006/relationships/oleObject" Target="../embeddings/oleObject13.bin"/><Relationship Id="rId19" Type="http://schemas.openxmlformats.org/officeDocument/2006/relationships/image" Target="../media/image21.wmf"/><Relationship Id="rId4" Type="http://schemas.openxmlformats.org/officeDocument/2006/relationships/oleObject" Target="../embeddings/oleObject10.bin"/><Relationship Id="rId9" Type="http://schemas.openxmlformats.org/officeDocument/2006/relationships/image" Target="../media/image16.wmf"/><Relationship Id="rId14" Type="http://schemas.openxmlformats.org/officeDocument/2006/relationships/oleObject" Target="../embeddings/oleObject15.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63.bin"/><Relationship Id="rId3" Type="http://schemas.openxmlformats.org/officeDocument/2006/relationships/notesSlide" Target="../notesSlides/notesSlide65.xml"/><Relationship Id="rId7" Type="http://schemas.openxmlformats.org/officeDocument/2006/relationships/image" Target="../media/image270.wmf"/><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oleObject" Target="../embeddings/oleObject262.bin"/><Relationship Id="rId11" Type="http://schemas.openxmlformats.org/officeDocument/2006/relationships/image" Target="../media/image272.wmf"/><Relationship Id="rId5" Type="http://schemas.openxmlformats.org/officeDocument/2006/relationships/image" Target="../media/image269.wmf"/><Relationship Id="rId10" Type="http://schemas.openxmlformats.org/officeDocument/2006/relationships/oleObject" Target="../embeddings/oleObject264.bin"/><Relationship Id="rId4" Type="http://schemas.openxmlformats.org/officeDocument/2006/relationships/oleObject" Target="../embeddings/oleObject261.bin"/><Relationship Id="rId9" Type="http://schemas.openxmlformats.org/officeDocument/2006/relationships/image" Target="../media/image271.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67.bin"/><Relationship Id="rId3" Type="http://schemas.openxmlformats.org/officeDocument/2006/relationships/notesSlide" Target="../notesSlides/notesSlide66.xml"/><Relationship Id="rId7" Type="http://schemas.openxmlformats.org/officeDocument/2006/relationships/image" Target="../media/image274.w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oleObject" Target="../embeddings/oleObject266.bin"/><Relationship Id="rId5" Type="http://schemas.openxmlformats.org/officeDocument/2006/relationships/image" Target="../media/image273.wmf"/><Relationship Id="rId4" Type="http://schemas.openxmlformats.org/officeDocument/2006/relationships/oleObject" Target="../embeddings/oleObject265.bin"/><Relationship Id="rId9" Type="http://schemas.openxmlformats.org/officeDocument/2006/relationships/image" Target="../media/image275.wmf"/></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image" Target="../media/image280.wmf"/><Relationship Id="rId18" Type="http://schemas.openxmlformats.org/officeDocument/2006/relationships/oleObject" Target="../embeddings/oleObject275.bin"/><Relationship Id="rId3" Type="http://schemas.openxmlformats.org/officeDocument/2006/relationships/notesSlide" Target="../notesSlides/notesSlide67.xml"/><Relationship Id="rId7" Type="http://schemas.openxmlformats.org/officeDocument/2006/relationships/image" Target="../media/image277.wmf"/><Relationship Id="rId12" Type="http://schemas.openxmlformats.org/officeDocument/2006/relationships/oleObject" Target="../embeddings/oleObject272.bin"/><Relationship Id="rId17" Type="http://schemas.openxmlformats.org/officeDocument/2006/relationships/image" Target="../media/image282.wmf"/><Relationship Id="rId2" Type="http://schemas.openxmlformats.org/officeDocument/2006/relationships/slideLayout" Target="../slideLayouts/slideLayout2.xml"/><Relationship Id="rId16" Type="http://schemas.openxmlformats.org/officeDocument/2006/relationships/oleObject" Target="../embeddings/oleObject274.bin"/><Relationship Id="rId20" Type="http://schemas.openxmlformats.org/officeDocument/2006/relationships/image" Target="../media/image11.png"/><Relationship Id="rId1" Type="http://schemas.openxmlformats.org/officeDocument/2006/relationships/vmlDrawing" Target="../drawings/vmlDrawing61.vml"/><Relationship Id="rId6" Type="http://schemas.openxmlformats.org/officeDocument/2006/relationships/oleObject" Target="../embeddings/oleObject269.bin"/><Relationship Id="rId11" Type="http://schemas.openxmlformats.org/officeDocument/2006/relationships/image" Target="../media/image279.wmf"/><Relationship Id="rId5" Type="http://schemas.openxmlformats.org/officeDocument/2006/relationships/image" Target="../media/image276.wmf"/><Relationship Id="rId15" Type="http://schemas.openxmlformats.org/officeDocument/2006/relationships/image" Target="../media/image281.wmf"/><Relationship Id="rId10" Type="http://schemas.openxmlformats.org/officeDocument/2006/relationships/oleObject" Target="../embeddings/oleObject271.bin"/><Relationship Id="rId19" Type="http://schemas.openxmlformats.org/officeDocument/2006/relationships/image" Target="../media/image283.wmf"/><Relationship Id="rId4" Type="http://schemas.openxmlformats.org/officeDocument/2006/relationships/oleObject" Target="../embeddings/oleObject268.bin"/><Relationship Id="rId9" Type="http://schemas.openxmlformats.org/officeDocument/2006/relationships/image" Target="../media/image278.wmf"/><Relationship Id="rId14" Type="http://schemas.openxmlformats.org/officeDocument/2006/relationships/oleObject" Target="../embeddings/oleObject273.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image" Target="../media/image285.w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oleObject" Target="../embeddings/oleObject277.bin"/><Relationship Id="rId5" Type="http://schemas.openxmlformats.org/officeDocument/2006/relationships/image" Target="../media/image284.wmf"/><Relationship Id="rId4" Type="http://schemas.openxmlformats.org/officeDocument/2006/relationships/oleObject" Target="../embeddings/oleObject27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63.vml"/><Relationship Id="rId5" Type="http://schemas.openxmlformats.org/officeDocument/2006/relationships/image" Target="../media/image286.emf"/><Relationship Id="rId4" Type="http://schemas.openxmlformats.org/officeDocument/2006/relationships/oleObject" Target="../embeddings/oleObject278.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64.vml"/><Relationship Id="rId5" Type="http://schemas.openxmlformats.org/officeDocument/2006/relationships/image" Target="../media/image287.wmf"/><Relationship Id="rId4" Type="http://schemas.openxmlformats.org/officeDocument/2006/relationships/oleObject" Target="../embeddings/oleObject279.bin"/></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65.vml"/><Relationship Id="rId5" Type="http://schemas.openxmlformats.org/officeDocument/2006/relationships/image" Target="../media/image288.wmf"/><Relationship Id="rId4" Type="http://schemas.openxmlformats.org/officeDocument/2006/relationships/oleObject" Target="../embeddings/oleObject280.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27.wmf"/><Relationship Id="rId3" Type="http://schemas.openxmlformats.org/officeDocument/2006/relationships/notesSlide" Target="../notesSlides/notesSlide8.xml"/><Relationship Id="rId7" Type="http://schemas.openxmlformats.org/officeDocument/2006/relationships/image" Target="../media/image24.wmf"/><Relationship Id="rId12"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0.bin"/><Relationship Id="rId11" Type="http://schemas.openxmlformats.org/officeDocument/2006/relationships/image" Target="../media/image26.wmf"/><Relationship Id="rId5" Type="http://schemas.openxmlformats.org/officeDocument/2006/relationships/image" Target="../media/image23.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5.wmf"/><Relationship Id="rId14"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66.vml"/><Relationship Id="rId5" Type="http://schemas.openxmlformats.org/officeDocument/2006/relationships/image" Target="../media/image289.wmf"/><Relationship Id="rId4" Type="http://schemas.openxmlformats.org/officeDocument/2006/relationships/oleObject" Target="../embeddings/oleObject281.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284.bin"/><Relationship Id="rId3" Type="http://schemas.openxmlformats.org/officeDocument/2006/relationships/notesSlide" Target="../notesSlides/notesSlide77.xml"/><Relationship Id="rId7" Type="http://schemas.openxmlformats.org/officeDocument/2006/relationships/image" Target="../media/image291.wmf"/><Relationship Id="rId2" Type="http://schemas.openxmlformats.org/officeDocument/2006/relationships/slideLayout" Target="../slideLayouts/slideLayout2.xml"/><Relationship Id="rId1" Type="http://schemas.openxmlformats.org/officeDocument/2006/relationships/vmlDrawing" Target="../drawings/vmlDrawing67.vml"/><Relationship Id="rId6" Type="http://schemas.openxmlformats.org/officeDocument/2006/relationships/oleObject" Target="../embeddings/oleObject283.bin"/><Relationship Id="rId5" Type="http://schemas.openxmlformats.org/officeDocument/2006/relationships/image" Target="../media/image290.wmf"/><Relationship Id="rId4" Type="http://schemas.openxmlformats.org/officeDocument/2006/relationships/oleObject" Target="../embeddings/oleObject282.bin"/><Relationship Id="rId9" Type="http://schemas.openxmlformats.org/officeDocument/2006/relationships/image" Target="../media/image292.wm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vmlDrawing" Target="../drawings/vmlDrawing68.vml"/><Relationship Id="rId5" Type="http://schemas.openxmlformats.org/officeDocument/2006/relationships/image" Target="../media/image293.wmf"/><Relationship Id="rId4" Type="http://schemas.openxmlformats.org/officeDocument/2006/relationships/oleObject" Target="../embeddings/oleObject285.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557338"/>
            <a:ext cx="7989888" cy="792162"/>
          </a:xfrm>
        </p:spPr>
        <p:txBody>
          <a:bodyPr/>
          <a:lstStyle/>
          <a:p>
            <a:pPr eaLnBrk="1" hangingPunct="1"/>
            <a:r>
              <a:rPr lang="zh-CN" altLang="en-US" smtClean="0"/>
              <a:t>视听觉信号处理</a:t>
            </a:r>
            <a:br>
              <a:rPr lang="zh-CN" altLang="en-US" smtClean="0"/>
            </a:br>
            <a:r>
              <a:rPr lang="zh-CN" altLang="en-US" smtClean="0"/>
              <a:t> </a:t>
            </a:r>
            <a:r>
              <a:rPr lang="en-US" altLang="zh-CN" sz="3600" b="1" smtClean="0">
                <a:solidFill>
                  <a:schemeClr val="folHlink"/>
                </a:solidFill>
                <a:latin typeface="Times New Roman" panose="02020603050405020304" pitchFamily="18" charset="0"/>
              </a:rPr>
              <a:t>Visual and Auditory Signal Processing</a:t>
            </a:r>
            <a:endParaRPr lang="zh-CN" altLang="en-US" sz="3600" b="1" smtClean="0">
              <a:solidFill>
                <a:schemeClr val="folHlink"/>
              </a:solidFill>
              <a:latin typeface="Times New Roman" panose="02020603050405020304" pitchFamily="18" charset="0"/>
            </a:endParaRPr>
          </a:p>
        </p:txBody>
      </p:sp>
      <p:pic>
        <p:nvPicPr>
          <p:cNvPr id="3075" name="图片 6" descr="HIT-Logo-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grpSp>
        <p:nvGrpSpPr>
          <p:cNvPr id="2" name="Group 3"/>
          <p:cNvGrpSpPr>
            <a:grpSpLocks/>
          </p:cNvGrpSpPr>
          <p:nvPr/>
        </p:nvGrpSpPr>
        <p:grpSpPr bwMode="auto">
          <a:xfrm>
            <a:off x="457200" y="1881188"/>
            <a:ext cx="7943850" cy="1227137"/>
            <a:chOff x="288" y="1185"/>
            <a:chExt cx="5004" cy="773"/>
          </a:xfrm>
        </p:grpSpPr>
        <p:graphicFrame>
          <p:nvGraphicFramePr>
            <p:cNvPr id="20494" name="Object 4"/>
            <p:cNvGraphicFramePr>
              <a:graphicFrameLocks noChangeAspect="1"/>
            </p:cNvGraphicFramePr>
            <p:nvPr/>
          </p:nvGraphicFramePr>
          <p:xfrm>
            <a:off x="2160" y="1231"/>
            <a:ext cx="562" cy="257"/>
          </p:xfrm>
          <a:graphic>
            <a:graphicData uri="http://schemas.openxmlformats.org/presentationml/2006/ole">
              <mc:AlternateContent xmlns:mc="http://schemas.openxmlformats.org/markup-compatibility/2006">
                <mc:Choice xmlns:v="urn:schemas-microsoft-com:vml" Requires="v">
                  <p:oleObj spid="_x0000_s20526" name="Equation" r:id="rId4" imgW="444307" imgH="203112" progId="Equation.3">
                    <p:embed/>
                  </p:oleObj>
                </mc:Choice>
                <mc:Fallback>
                  <p:oleObj name="Equation" r:id="rId4" imgW="444307" imgH="203112"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1231"/>
                          <a:ext cx="562"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5" name="Text Box 5"/>
            <p:cNvSpPr txBox="1">
              <a:spLocks noChangeArrowheads="1"/>
            </p:cNvSpPr>
            <p:nvPr/>
          </p:nvSpPr>
          <p:spPr bwMode="auto">
            <a:xfrm>
              <a:off x="320" y="1185"/>
              <a:ext cx="16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chemeClr val="tx2"/>
                  </a:solidFill>
                  <a:latin typeface="Times New Roman" panose="02020603050405020304" pitchFamily="18" charset="0"/>
                </a:rPr>
                <a:t>定义一个代价函数</a:t>
              </a:r>
            </a:p>
          </p:txBody>
        </p:sp>
        <p:sp>
          <p:nvSpPr>
            <p:cNvPr id="20496" name="Text Box 6"/>
            <p:cNvSpPr txBox="1">
              <a:spLocks noChangeArrowheads="1"/>
            </p:cNvSpPr>
            <p:nvPr/>
          </p:nvSpPr>
          <p:spPr bwMode="auto">
            <a:xfrm>
              <a:off x="2832" y="1200"/>
              <a:ext cx="24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chemeClr val="tx2"/>
                  </a:solidFill>
                  <a:latin typeface="Times New Roman" panose="02020603050405020304" pitchFamily="18" charset="0"/>
                </a:rPr>
                <a:t>表示从起始点(1,1)出发，</a:t>
              </a:r>
            </a:p>
          </p:txBody>
        </p:sp>
        <p:sp>
          <p:nvSpPr>
            <p:cNvPr id="20497" name="Text Box 7"/>
            <p:cNvSpPr txBox="1">
              <a:spLocks noChangeArrowheads="1"/>
            </p:cNvSpPr>
            <p:nvPr/>
          </p:nvSpPr>
          <p:spPr bwMode="auto">
            <a:xfrm>
              <a:off x="288" y="1440"/>
              <a:ext cx="49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到达（</a:t>
              </a:r>
              <a:r>
                <a:rPr kumimoji="1" lang="en-US" altLang="zh-CN" sz="2400" b="1" i="1">
                  <a:solidFill>
                    <a:schemeClr val="tx2"/>
                  </a:solidFill>
                  <a:latin typeface="Times New Roman" panose="02020603050405020304" pitchFamily="18" charset="0"/>
                </a:rPr>
                <a:t>i</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j</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点最小代价路径的累计距离。</a:t>
              </a:r>
            </a:p>
            <a:p>
              <a:pPr eaLnBrk="1" hangingPunct="1">
                <a:spcBef>
                  <a:spcPct val="0"/>
                </a:spcBef>
                <a:buFontTx/>
                <a:buNone/>
              </a:pPr>
              <a:endParaRPr kumimoji="1" lang="zh-CN" altLang="en-US" sz="2400" b="1">
                <a:solidFill>
                  <a:schemeClr val="tx2"/>
                </a:solidFill>
                <a:latin typeface="Times New Roman" panose="02020603050405020304" pitchFamily="18" charset="0"/>
              </a:endParaRPr>
            </a:p>
          </p:txBody>
        </p:sp>
      </p:grpSp>
      <p:grpSp>
        <p:nvGrpSpPr>
          <p:cNvPr id="3" name="Group 8"/>
          <p:cNvGrpSpPr>
            <a:grpSpLocks/>
          </p:cNvGrpSpPr>
          <p:nvPr/>
        </p:nvGrpSpPr>
        <p:grpSpPr bwMode="auto">
          <a:xfrm>
            <a:off x="533400" y="5029200"/>
            <a:ext cx="7799388" cy="914400"/>
            <a:chOff x="336" y="3168"/>
            <a:chExt cx="4913" cy="576"/>
          </a:xfrm>
        </p:grpSpPr>
        <p:sp>
          <p:nvSpPr>
            <p:cNvPr id="20491" name="Text Box 9"/>
            <p:cNvSpPr txBox="1">
              <a:spLocks noChangeArrowheads="1"/>
            </p:cNvSpPr>
            <p:nvPr/>
          </p:nvSpPr>
          <p:spPr bwMode="auto">
            <a:xfrm>
              <a:off x="336" y="3168"/>
              <a:ext cx="108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依次类推，</a:t>
              </a:r>
            </a:p>
          </p:txBody>
        </p:sp>
        <p:graphicFrame>
          <p:nvGraphicFramePr>
            <p:cNvPr id="20492" name="Object 10"/>
            <p:cNvGraphicFramePr>
              <a:graphicFrameLocks noChangeAspect="1"/>
            </p:cNvGraphicFramePr>
            <p:nvPr/>
          </p:nvGraphicFramePr>
          <p:xfrm>
            <a:off x="1296" y="3216"/>
            <a:ext cx="3953" cy="272"/>
          </p:xfrm>
          <a:graphic>
            <a:graphicData uri="http://schemas.openxmlformats.org/presentationml/2006/ole">
              <mc:AlternateContent xmlns:mc="http://schemas.openxmlformats.org/markup-compatibility/2006">
                <mc:Choice xmlns:v="urn:schemas-microsoft-com:vml" Requires="v">
                  <p:oleObj spid="_x0000_s20527" name="Equation" r:id="rId6" imgW="3136900" imgH="215900" progId="Equation.3">
                    <p:embed/>
                  </p:oleObj>
                </mc:Choice>
                <mc:Fallback>
                  <p:oleObj name="Equation" r:id="rId6" imgW="3136900" imgH="2159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 y="3216"/>
                          <a:ext cx="3953"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3" name="Text Box 11"/>
            <p:cNvSpPr txBox="1">
              <a:spLocks noChangeArrowheads="1"/>
            </p:cNvSpPr>
            <p:nvPr/>
          </p:nvSpPr>
          <p:spPr bwMode="auto">
            <a:xfrm>
              <a:off x="336" y="3456"/>
              <a:ext cx="32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可由更低一层的代价函数计算得到。</a:t>
              </a:r>
            </a:p>
          </p:txBody>
        </p:sp>
      </p:grpSp>
      <p:grpSp>
        <p:nvGrpSpPr>
          <p:cNvPr id="4" name="Group 12"/>
          <p:cNvGrpSpPr>
            <a:grpSpLocks/>
          </p:cNvGrpSpPr>
          <p:nvPr/>
        </p:nvGrpSpPr>
        <p:grpSpPr bwMode="auto">
          <a:xfrm>
            <a:off x="457200" y="2819400"/>
            <a:ext cx="6146800" cy="660400"/>
            <a:chOff x="288" y="1776"/>
            <a:chExt cx="3872" cy="416"/>
          </a:xfrm>
        </p:grpSpPr>
        <p:sp>
          <p:nvSpPr>
            <p:cNvPr id="20489" name="Text Box 13"/>
            <p:cNvSpPr txBox="1">
              <a:spLocks noChangeArrowheads="1"/>
            </p:cNvSpPr>
            <p:nvPr/>
          </p:nvSpPr>
          <p:spPr bwMode="auto">
            <a:xfrm>
              <a:off x="288" y="1776"/>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有：</a:t>
              </a:r>
            </a:p>
          </p:txBody>
        </p:sp>
        <p:graphicFrame>
          <p:nvGraphicFramePr>
            <p:cNvPr id="20490" name="Object 14"/>
            <p:cNvGraphicFramePr>
              <a:graphicFrameLocks noChangeAspect="1"/>
            </p:cNvGraphicFramePr>
            <p:nvPr/>
          </p:nvGraphicFramePr>
          <p:xfrm>
            <a:off x="912" y="1824"/>
            <a:ext cx="3248" cy="368"/>
          </p:xfrm>
          <a:graphic>
            <a:graphicData uri="http://schemas.openxmlformats.org/presentationml/2006/ole">
              <mc:AlternateContent xmlns:mc="http://schemas.openxmlformats.org/markup-compatibility/2006">
                <mc:Choice xmlns:v="urn:schemas-microsoft-com:vml" Requires="v">
                  <p:oleObj spid="_x0000_s20528" name="Equation" r:id="rId8" imgW="2578100" imgH="292100" progId="Equation.3">
                    <p:embed/>
                  </p:oleObj>
                </mc:Choice>
                <mc:Fallback>
                  <p:oleObj name="Equation" r:id="rId8" imgW="2578100" imgH="2921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 y="1824"/>
                          <a:ext cx="3248"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5"/>
          <p:cNvGrpSpPr>
            <a:grpSpLocks/>
          </p:cNvGrpSpPr>
          <p:nvPr/>
        </p:nvGrpSpPr>
        <p:grpSpPr bwMode="auto">
          <a:xfrm>
            <a:off x="457200" y="3505200"/>
            <a:ext cx="6934200" cy="1447800"/>
            <a:chOff x="288" y="2208"/>
            <a:chExt cx="4368" cy="912"/>
          </a:xfrm>
        </p:grpSpPr>
        <p:graphicFrame>
          <p:nvGraphicFramePr>
            <p:cNvPr id="20487" name="Object 16"/>
            <p:cNvGraphicFramePr>
              <a:graphicFrameLocks noChangeAspect="1"/>
            </p:cNvGraphicFramePr>
            <p:nvPr/>
          </p:nvGraphicFramePr>
          <p:xfrm>
            <a:off x="674" y="2253"/>
            <a:ext cx="3982" cy="867"/>
          </p:xfrm>
          <a:graphic>
            <a:graphicData uri="http://schemas.openxmlformats.org/presentationml/2006/ole">
              <mc:AlternateContent xmlns:mc="http://schemas.openxmlformats.org/markup-compatibility/2006">
                <mc:Choice xmlns:v="urn:schemas-microsoft-com:vml" Requires="v">
                  <p:oleObj spid="_x0000_s20529" name="Equation" r:id="rId10" imgW="3149600" imgH="685800" progId="Equation.3">
                    <p:embed/>
                  </p:oleObj>
                </mc:Choice>
                <mc:Fallback>
                  <p:oleObj name="Equation" r:id="rId10" imgW="3149600" imgH="6858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4" y="2253"/>
                          <a:ext cx="3982" cy="8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8" name="Text Box 17"/>
            <p:cNvSpPr txBox="1">
              <a:spLocks noChangeArrowheads="1"/>
            </p:cNvSpPr>
            <p:nvPr/>
          </p:nvSpPr>
          <p:spPr bwMode="auto">
            <a:xfrm>
              <a:off x="288" y="2208"/>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chemeClr val="tx2"/>
                  </a:solidFill>
                  <a:latin typeface="Times New Roman" panose="02020603050405020304" pitchFamily="18" charset="0"/>
                </a:rPr>
                <a:t>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25315" name="Rectangle 3"/>
          <p:cNvSpPr>
            <a:spLocks noGrp="1" noChangeArrowheads="1"/>
          </p:cNvSpPr>
          <p:nvPr>
            <p:ph type="body" idx="1"/>
          </p:nvPr>
        </p:nvSpPr>
        <p:spPr>
          <a:xfrm>
            <a:off x="457200" y="1768475"/>
            <a:ext cx="8229600" cy="2597150"/>
          </a:xfrm>
        </p:spPr>
        <p:txBody>
          <a:bodyPr/>
          <a:lstStyle/>
          <a:p>
            <a:pPr algn="just" eaLnBrk="1" hangingPunct="1"/>
            <a:r>
              <a:rPr lang="zh-CN" altLang="en-US" sz="2800" b="1" smtClean="0">
                <a:solidFill>
                  <a:srgbClr val="1F2039"/>
                </a:solidFill>
                <a:latin typeface="Times New Roman" panose="02020603050405020304" pitchFamily="18" charset="0"/>
              </a:rPr>
              <a:t> 统计语言模型的基本原理是，采用大量的文本资料，统计各个词的出现概率以及其相互关联的条件概率，并将这些知识与声学模型匹配相结合进行结果判决，以减小由于声学模型不够合理而产生的误识。</a:t>
            </a:r>
          </a:p>
        </p:txBody>
      </p:sp>
      <p:grpSp>
        <p:nvGrpSpPr>
          <p:cNvPr id="2" name="Group 4"/>
          <p:cNvGrpSpPr>
            <a:grpSpLocks/>
          </p:cNvGrpSpPr>
          <p:nvPr/>
        </p:nvGrpSpPr>
        <p:grpSpPr bwMode="auto">
          <a:xfrm>
            <a:off x="1022350" y="4267200"/>
            <a:ext cx="7375525" cy="1524000"/>
            <a:chOff x="644" y="2688"/>
            <a:chExt cx="4646" cy="960"/>
          </a:xfrm>
        </p:grpSpPr>
        <p:sp>
          <p:nvSpPr>
            <p:cNvPr id="198662" name="Text Box 5"/>
            <p:cNvSpPr txBox="1">
              <a:spLocks noChangeArrowheads="1"/>
            </p:cNvSpPr>
            <p:nvPr/>
          </p:nvSpPr>
          <p:spPr bwMode="auto">
            <a:xfrm>
              <a:off x="644" y="2688"/>
              <a:ext cx="399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Blip>
                  <a:blip r:embed="rId4"/>
                </a:buBlip>
              </a:pPr>
              <a:r>
                <a:rPr kumimoji="1" lang="zh-CN" altLang="en-US" sz="2800" b="1">
                  <a:solidFill>
                    <a:srgbClr val="1F2039"/>
                  </a:solidFill>
                  <a:latin typeface="Times New Roman" panose="02020603050405020304" pitchFamily="18" charset="0"/>
                </a:rPr>
                <a:t> 理想情况：对词串                              ，</a:t>
              </a:r>
            </a:p>
          </p:txBody>
        </p:sp>
        <p:graphicFrame>
          <p:nvGraphicFramePr>
            <p:cNvPr id="198663" name="Object 6"/>
            <p:cNvGraphicFramePr>
              <a:graphicFrameLocks noChangeAspect="1"/>
            </p:cNvGraphicFramePr>
            <p:nvPr/>
          </p:nvGraphicFramePr>
          <p:xfrm>
            <a:off x="2688" y="2688"/>
            <a:ext cx="1351" cy="302"/>
          </p:xfrm>
          <a:graphic>
            <a:graphicData uri="http://schemas.openxmlformats.org/presentationml/2006/ole">
              <mc:AlternateContent xmlns:mc="http://schemas.openxmlformats.org/markup-compatibility/2006">
                <mc:Choice xmlns:v="urn:schemas-microsoft-com:vml" Requires="v">
                  <p:oleObj spid="_x0000_s198679" name="Equation" r:id="rId5" imgW="1066800" imgH="241300" progId="Equation.3">
                    <p:embed/>
                  </p:oleObj>
                </mc:Choice>
                <mc:Fallback>
                  <p:oleObj name="Equation" r:id="rId5" imgW="1066800" imgH="2413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 y="2688"/>
                          <a:ext cx="135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8664" name="Object 7"/>
            <p:cNvGraphicFramePr>
              <a:graphicFrameLocks noChangeAspect="1"/>
            </p:cNvGraphicFramePr>
            <p:nvPr/>
          </p:nvGraphicFramePr>
          <p:xfrm>
            <a:off x="1008" y="3043"/>
            <a:ext cx="4282" cy="605"/>
          </p:xfrm>
          <a:graphic>
            <a:graphicData uri="http://schemas.openxmlformats.org/presentationml/2006/ole">
              <mc:AlternateContent xmlns:mc="http://schemas.openxmlformats.org/markup-compatibility/2006">
                <mc:Choice xmlns:v="urn:schemas-microsoft-com:vml" Requires="v">
                  <p:oleObj spid="_x0000_s198680" r:id="rId7" imgW="3441700" imgH="482600" progId="Equation.3">
                    <p:embed/>
                  </p:oleObj>
                </mc:Choice>
                <mc:Fallback>
                  <p:oleObj r:id="rId7" imgW="3441700" imgH="482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3043"/>
                          <a:ext cx="4282"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25320" name="Text Box 8"/>
          <p:cNvSpPr txBox="1">
            <a:spLocks noChangeArrowheads="1"/>
          </p:cNvSpPr>
          <p:nvPr/>
        </p:nvSpPr>
        <p:spPr bwMode="auto">
          <a:xfrm>
            <a:off x="990600" y="5911850"/>
            <a:ext cx="3765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Blip>
                <a:blip r:embed="rId4"/>
              </a:buBlip>
            </a:pPr>
            <a:r>
              <a:rPr kumimoji="1" lang="zh-CN" altLang="en-US" sz="2800" b="1">
                <a:solidFill>
                  <a:srgbClr val="1F2039"/>
                </a:solidFill>
                <a:latin typeface="Times New Roman" panose="02020603050405020304" pitchFamily="18" charset="0"/>
              </a:rPr>
              <a:t> 一般采用简化模型</a:t>
            </a:r>
          </a:p>
          <a:p>
            <a:pPr algn="ctr" eaLnBrk="1" hangingPunct="1">
              <a:lnSpc>
                <a:spcPct val="90000"/>
              </a:lnSpc>
              <a:buSzPct val="80000"/>
              <a:buFontTx/>
              <a:buNone/>
            </a:pPr>
            <a:r>
              <a:rPr kumimoji="1" lang="zh-CN" altLang="en-US" sz="2800" b="1">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wipe(up)">
                                      <p:cBhvr>
                                        <p:cTn id="7" dur="500"/>
                                        <p:tgtEl>
                                          <p:spTgt spid="5253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5320"/>
                                        </p:tgtEl>
                                        <p:attrNameLst>
                                          <p:attrName>style.visibility</p:attrName>
                                        </p:attrNameLst>
                                      </p:cBhvr>
                                      <p:to>
                                        <p:strVal val="visible"/>
                                      </p:to>
                                    </p:set>
                                    <p:animEffect transition="in" filter="wipe(up)">
                                      <p:cBhvr>
                                        <p:cTn id="17" dur="500"/>
                                        <p:tgtEl>
                                          <p:spTgt spid="525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autoUpdateAnimBg="0"/>
      <p:bldP spid="52532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27363" name="Rectangle 3"/>
          <p:cNvSpPr>
            <a:spLocks noGrp="1" noChangeArrowheads="1"/>
          </p:cNvSpPr>
          <p:nvPr>
            <p:ph type="body" idx="1"/>
          </p:nvPr>
        </p:nvSpPr>
        <p:spPr>
          <a:xfrm>
            <a:off x="685800" y="1905000"/>
            <a:ext cx="7772400" cy="1524000"/>
          </a:xfrm>
        </p:spPr>
        <p:txBody>
          <a:bodyPr/>
          <a:lstStyle/>
          <a:p>
            <a:pPr marL="609600" indent="-609600" eaLnBrk="1" hangingPunct="1">
              <a:buFontTx/>
              <a:buAutoNum type="arabicParenBoth"/>
            </a:pPr>
            <a:r>
              <a:rPr lang="en-US" altLang="zh-CN" sz="2800" b="1" smtClean="0">
                <a:solidFill>
                  <a:srgbClr val="1F2039"/>
                </a:solidFill>
                <a:latin typeface="Times New Roman" panose="02020603050405020304" pitchFamily="18" charset="0"/>
              </a:rPr>
              <a:t>N</a:t>
            </a:r>
            <a:r>
              <a:rPr lang="zh-CN" altLang="en-US" sz="2800" b="1" smtClean="0">
                <a:solidFill>
                  <a:srgbClr val="1F2039"/>
                </a:solidFill>
                <a:latin typeface="Times New Roman" panose="02020603050405020304" pitchFamily="18" charset="0"/>
              </a:rPr>
              <a:t>元文法模型 :</a:t>
            </a:r>
            <a:r>
              <a:rPr lang="zh-CN" altLang="en-US" sz="2800" b="1" smtClean="0">
                <a:solidFill>
                  <a:srgbClr val="1F2039"/>
                </a:solidFill>
                <a:latin typeface="宋体" panose="02010600030101010101" pitchFamily="2" charset="-122"/>
              </a:rPr>
              <a:t>条件概率计算时，只考虑与前</a:t>
            </a:r>
            <a:r>
              <a:rPr lang="en-US" altLang="zh-CN" sz="2800" b="1" i="1" smtClean="0">
                <a:solidFill>
                  <a:srgbClr val="1F2039"/>
                </a:solidFill>
                <a:latin typeface="Times New Roman" panose="02020603050405020304" pitchFamily="18" charset="0"/>
              </a:rPr>
              <a:t>N</a:t>
            </a:r>
            <a:r>
              <a:rPr lang="en-US" altLang="zh-CN" sz="2800" b="1" i="1" smtClean="0">
                <a:solidFill>
                  <a:srgbClr val="1F2039"/>
                </a:solidFill>
                <a:latin typeface="Times New Roman" panose="02020603050405020304" pitchFamily="18" charset="0"/>
                <a:sym typeface="Symbol" panose="05050102010706020507" pitchFamily="18" charset="2"/>
              </a:rPr>
              <a:t></a:t>
            </a:r>
            <a:r>
              <a:rPr lang="en-US" altLang="zh-CN" sz="2800" b="1" smtClean="0">
                <a:solidFill>
                  <a:srgbClr val="1F2039"/>
                </a:solidFill>
                <a:latin typeface="Times New Roman" panose="02020603050405020304" pitchFamily="18" charset="0"/>
              </a:rPr>
              <a:t>1</a:t>
            </a:r>
            <a:r>
              <a:rPr lang="zh-CN" altLang="en-US" sz="2800" b="1" smtClean="0">
                <a:solidFill>
                  <a:srgbClr val="1F2039"/>
                </a:solidFill>
                <a:latin typeface="宋体" panose="02010600030101010101" pitchFamily="2" charset="-122"/>
              </a:rPr>
              <a:t>个词相关</a:t>
            </a:r>
            <a:r>
              <a:rPr lang="zh-CN" altLang="en-US" sz="2800" b="1" smtClean="0">
                <a:solidFill>
                  <a:srgbClr val="1F2039"/>
                </a:solidFill>
                <a:latin typeface="Times New Roman" panose="02020603050405020304" pitchFamily="18" charset="0"/>
              </a:rPr>
              <a:t> 。</a:t>
            </a:r>
          </a:p>
        </p:txBody>
      </p:sp>
      <p:graphicFrame>
        <p:nvGraphicFramePr>
          <p:cNvPr id="527364" name="Object 4"/>
          <p:cNvGraphicFramePr>
            <a:graphicFrameLocks noChangeAspect="1"/>
          </p:cNvGraphicFramePr>
          <p:nvPr/>
        </p:nvGraphicFramePr>
        <p:xfrm>
          <a:off x="2514600" y="2693988"/>
          <a:ext cx="4289425" cy="887412"/>
        </p:xfrm>
        <a:graphic>
          <a:graphicData uri="http://schemas.openxmlformats.org/presentationml/2006/ole">
            <mc:AlternateContent xmlns:mc="http://schemas.openxmlformats.org/markup-compatibility/2006">
              <mc:Choice xmlns:v="urn:schemas-microsoft-com:vml" Requires="v">
                <p:oleObj spid="_x0000_s200727" r:id="rId4" imgW="2159000" imgH="444500" progId="Equation.3">
                  <p:embed/>
                </p:oleObj>
              </mc:Choice>
              <mc:Fallback>
                <p:oleObj r:id="rId4" imgW="2159000" imgH="4445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2693988"/>
                        <a:ext cx="42894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5"/>
          <p:cNvGrpSpPr>
            <a:grpSpLocks/>
          </p:cNvGrpSpPr>
          <p:nvPr/>
        </p:nvGrpSpPr>
        <p:grpSpPr bwMode="auto">
          <a:xfrm>
            <a:off x="1066800" y="4800600"/>
            <a:ext cx="6827838" cy="1335088"/>
            <a:chOff x="672" y="3024"/>
            <a:chExt cx="4301" cy="841"/>
          </a:xfrm>
        </p:grpSpPr>
        <p:graphicFrame>
          <p:nvGraphicFramePr>
            <p:cNvPr id="200711" name="Object 6"/>
            <p:cNvGraphicFramePr>
              <a:graphicFrameLocks noChangeAspect="1"/>
            </p:cNvGraphicFramePr>
            <p:nvPr/>
          </p:nvGraphicFramePr>
          <p:xfrm>
            <a:off x="1344" y="3024"/>
            <a:ext cx="3629" cy="544"/>
          </p:xfrm>
          <a:graphic>
            <a:graphicData uri="http://schemas.openxmlformats.org/presentationml/2006/ole">
              <mc:AlternateContent xmlns:mc="http://schemas.openxmlformats.org/markup-compatibility/2006">
                <mc:Choice xmlns:v="urn:schemas-microsoft-com:vml" Requires="v">
                  <p:oleObj spid="_x0000_s200728" r:id="rId6" imgW="2857500" imgH="431800" progId="Equation.3">
                    <p:embed/>
                  </p:oleObj>
                </mc:Choice>
                <mc:Fallback>
                  <p:oleObj r:id="rId6" imgW="2857500" imgH="431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4" y="3024"/>
                          <a:ext cx="3629"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0712" name="Text Box 7"/>
            <p:cNvSpPr txBox="1">
              <a:spLocks noChangeArrowheads="1"/>
            </p:cNvSpPr>
            <p:nvPr/>
          </p:nvSpPr>
          <p:spPr bwMode="auto">
            <a:xfrm>
              <a:off x="672" y="3600"/>
              <a:ext cx="365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400" b="1" i="1">
                  <a:solidFill>
                    <a:srgbClr val="1F2039"/>
                  </a:solidFill>
                  <a:latin typeface="Times New Roman" panose="02020603050405020304" pitchFamily="18" charset="0"/>
                </a:rPr>
                <a:t>F</a:t>
              </a:r>
              <a:r>
                <a:rPr kumimoji="1" lang="en-US" altLang="zh-CN" sz="2400" b="1">
                  <a:solidFill>
                    <a:srgbClr val="1F2039"/>
                  </a:solidFill>
                  <a:latin typeface="Times New Roman" panose="02020603050405020304" pitchFamily="18" charset="0"/>
                </a:rPr>
                <a:t>(</a:t>
              </a:r>
              <a:r>
                <a:rPr kumimoji="1" lang="en-US" altLang="zh-CN" sz="2400" b="1" i="1">
                  <a:solidFill>
                    <a:srgbClr val="1F2039"/>
                  </a:solidFill>
                  <a:latin typeface="Times New Roman" panose="02020603050405020304" pitchFamily="18" charset="0"/>
                </a:rPr>
                <a:t>W</a:t>
              </a:r>
              <a:r>
                <a:rPr kumimoji="1" lang="en-US" altLang="zh-CN" sz="2400" b="1">
                  <a:solidFill>
                    <a:srgbClr val="1F2039"/>
                  </a:solidFill>
                  <a:latin typeface="Times New Roman" panose="02020603050405020304" pitchFamily="18" charset="0"/>
                </a:rPr>
                <a:t>)</a:t>
              </a:r>
              <a:r>
                <a:rPr kumimoji="1" lang="zh-CN" altLang="en-US" sz="2400" b="1">
                  <a:solidFill>
                    <a:srgbClr val="1F2039"/>
                  </a:solidFill>
                  <a:latin typeface="Times New Roman" panose="02020603050405020304" pitchFamily="18" charset="0"/>
                </a:rPr>
                <a:t>是指词串</a:t>
              </a:r>
              <a:r>
                <a:rPr kumimoji="1" lang="en-US" altLang="zh-CN" sz="2400" b="1" i="1">
                  <a:solidFill>
                    <a:srgbClr val="1F2039"/>
                  </a:solidFill>
                  <a:latin typeface="Times New Roman" panose="02020603050405020304" pitchFamily="18" charset="0"/>
                </a:rPr>
                <a:t>W</a:t>
              </a:r>
              <a:r>
                <a:rPr kumimoji="1" lang="zh-CN" altLang="en-US" sz="2400" b="1">
                  <a:solidFill>
                    <a:srgbClr val="1F2039"/>
                  </a:solidFill>
                  <a:latin typeface="Times New Roman" panose="02020603050405020304" pitchFamily="18" charset="0"/>
                </a:rPr>
                <a:t>在训练数据中出现的次数 </a:t>
              </a:r>
            </a:p>
          </p:txBody>
        </p:sp>
      </p:grpSp>
      <p:sp>
        <p:nvSpPr>
          <p:cNvPr id="527368" name="Text Box 8"/>
          <p:cNvSpPr txBox="1">
            <a:spLocks noChangeArrowheads="1"/>
          </p:cNvSpPr>
          <p:nvPr/>
        </p:nvSpPr>
        <p:spPr bwMode="auto">
          <a:xfrm>
            <a:off x="838200" y="3429000"/>
            <a:ext cx="7513638"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Char char="v"/>
            </a:pPr>
            <a:r>
              <a:rPr kumimoji="1" lang="zh-CN" altLang="en-US" sz="2800" b="1">
                <a:solidFill>
                  <a:srgbClr val="1F2039"/>
                </a:solidFill>
                <a:latin typeface="Times New Roman" panose="02020603050405020304" pitchFamily="18" charset="0"/>
              </a:rPr>
              <a:t>通常系统中采用的也只有二元和三元文法。</a:t>
            </a:r>
          </a:p>
          <a:p>
            <a:pPr eaLnBrk="1" hangingPunct="1">
              <a:lnSpc>
                <a:spcPct val="90000"/>
              </a:lnSpc>
              <a:buSzPct val="80000"/>
              <a:buFont typeface="Wingdings" panose="05000000000000000000" pitchFamily="2" charset="2"/>
              <a:buChar char="v"/>
            </a:pPr>
            <a:r>
              <a:rPr kumimoji="1" lang="en-US" altLang="zh-CN" sz="2800" b="1" i="1">
                <a:solidFill>
                  <a:srgbClr val="1F2039"/>
                </a:solidFill>
                <a:latin typeface="Times New Roman" panose="02020603050405020304" pitchFamily="18" charset="0"/>
              </a:rPr>
              <a:t>N</a:t>
            </a:r>
            <a:r>
              <a:rPr kumimoji="1" lang="zh-CN" altLang="en-US" sz="2800" b="1">
                <a:solidFill>
                  <a:srgbClr val="1F2039"/>
                </a:solidFill>
                <a:latin typeface="Times New Roman" panose="02020603050405020304" pitchFamily="18" charset="0"/>
              </a:rPr>
              <a:t>元文法统计语言模型的建立，一般是通过相对频率计数得到：</a:t>
            </a:r>
          </a:p>
          <a:p>
            <a:pPr algn="ctr" eaLnBrk="1" hangingPunct="1">
              <a:lnSpc>
                <a:spcPct val="90000"/>
              </a:lnSpc>
              <a:buSzPct val="80000"/>
              <a:buFontTx/>
              <a:buNone/>
            </a:pPr>
            <a:endParaRPr kumimoji="1" lang="zh-CN" altLang="en-US" sz="2400" b="1">
              <a:solidFill>
                <a:srgbClr val="1F2039"/>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animEffect transition="in" filter="wipe(up)">
                                      <p:cBhvr>
                                        <p:cTn id="7" dur="500"/>
                                        <p:tgtEl>
                                          <p:spTgt spid="527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7364"/>
                                        </p:tgtEl>
                                        <p:attrNameLst>
                                          <p:attrName>style.visibility</p:attrName>
                                        </p:attrNameLst>
                                      </p:cBhvr>
                                      <p:to>
                                        <p:strVal val="visible"/>
                                      </p:to>
                                    </p:set>
                                    <p:animEffect transition="in" filter="wipe(up)">
                                      <p:cBhvr>
                                        <p:cTn id="12" dur="500"/>
                                        <p:tgtEl>
                                          <p:spTgt spid="527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7368">
                                            <p:txEl>
                                              <p:pRg st="0" end="0"/>
                                            </p:txEl>
                                          </p:spTgt>
                                        </p:tgtEl>
                                        <p:attrNameLst>
                                          <p:attrName>style.visibility</p:attrName>
                                        </p:attrNameLst>
                                      </p:cBhvr>
                                      <p:to>
                                        <p:strVal val="visible"/>
                                      </p:to>
                                    </p:set>
                                    <p:animEffect transition="in" filter="wipe(up)">
                                      <p:cBhvr>
                                        <p:cTn id="17" dur="500"/>
                                        <p:tgtEl>
                                          <p:spTgt spid="527368">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27368">
                                            <p:txEl>
                                              <p:pRg st="1" end="1"/>
                                            </p:txEl>
                                          </p:spTgt>
                                        </p:tgtEl>
                                        <p:attrNameLst>
                                          <p:attrName>style.visibility</p:attrName>
                                        </p:attrNameLst>
                                      </p:cBhvr>
                                      <p:to>
                                        <p:strVal val="visible"/>
                                      </p:to>
                                    </p:set>
                                    <p:animEffect transition="in" filter="wipe(up)">
                                      <p:cBhvr>
                                        <p:cTn id="22" dur="500"/>
                                        <p:tgtEl>
                                          <p:spTgt spid="527368">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autoUpdateAnimBg="0"/>
      <p:bldP spid="527368"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533400" y="1828800"/>
            <a:ext cx="7513638" cy="1244600"/>
            <a:chOff x="336" y="1152"/>
            <a:chExt cx="4733" cy="784"/>
          </a:xfrm>
        </p:grpSpPr>
        <p:sp>
          <p:nvSpPr>
            <p:cNvPr id="202761" name="Text Box 4"/>
            <p:cNvSpPr txBox="1">
              <a:spLocks noChangeArrowheads="1"/>
            </p:cNvSpPr>
            <p:nvPr/>
          </p:nvSpPr>
          <p:spPr bwMode="auto">
            <a:xfrm>
              <a:off x="336" y="1152"/>
              <a:ext cx="4733"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Char char="v"/>
              </a:pPr>
              <a:r>
                <a:rPr kumimoji="1" lang="zh-CN" altLang="en-US" sz="2800" b="1">
                  <a:solidFill>
                    <a:srgbClr val="1F2039"/>
                  </a:solidFill>
                  <a:latin typeface="宋体" panose="02010600030101010101" pitchFamily="2" charset="-122"/>
                </a:rPr>
                <a:t>解决这种训练数据稀疏的方法：</a:t>
              </a:r>
              <a:r>
                <a:rPr kumimoji="1" lang="zh-CN" altLang="en-US" sz="2800" b="1">
                  <a:solidFill>
                    <a:srgbClr val="1F2039"/>
                  </a:solidFill>
                  <a:latin typeface="Times New Roman" panose="02020603050405020304" pitchFamily="18" charset="0"/>
                </a:rPr>
                <a:t>为了避免出现                 或</a:t>
              </a:r>
              <a:r>
                <a:rPr kumimoji="1" lang="zh-CN" altLang="en-US" sz="2800" b="1">
                  <a:solidFill>
                    <a:srgbClr val="1F2039"/>
                  </a:solidFill>
                  <a:latin typeface="宋体" panose="02010600030101010101" pitchFamily="2" charset="-122"/>
                </a:rPr>
                <a:t>接近于零的情况</a:t>
              </a:r>
              <a:r>
                <a:rPr kumimoji="1" lang="zh-CN" altLang="en-US" sz="2800" b="1">
                  <a:solidFill>
                    <a:srgbClr val="1F2039"/>
                  </a:solidFill>
                  <a:latin typeface="Times New Roman" panose="02020603050405020304" pitchFamily="18" charset="0"/>
                </a:rPr>
                <a:t> ，可以</a:t>
              </a:r>
              <a:r>
                <a:rPr kumimoji="1" lang="zh-CN" altLang="en-US" sz="2800" b="1">
                  <a:solidFill>
                    <a:srgbClr val="1F2039"/>
                  </a:solidFill>
                  <a:latin typeface="宋体" panose="02010600030101010101" pitchFamily="2" charset="-122"/>
                </a:rPr>
                <a:t>用三元、二元和一元相对频率做插值</a:t>
              </a:r>
              <a:r>
                <a:rPr kumimoji="1" lang="zh-CN" altLang="en-US" sz="2800" b="1">
                  <a:solidFill>
                    <a:srgbClr val="1F2039"/>
                  </a:solidFill>
                  <a:latin typeface="Times New Roman" panose="02020603050405020304" pitchFamily="18" charset="0"/>
                </a:rPr>
                <a:t> 。</a:t>
              </a:r>
            </a:p>
          </p:txBody>
        </p:sp>
        <p:graphicFrame>
          <p:nvGraphicFramePr>
            <p:cNvPr id="202762" name="Object 5"/>
            <p:cNvGraphicFramePr>
              <a:graphicFrameLocks noChangeAspect="1"/>
            </p:cNvGraphicFramePr>
            <p:nvPr/>
          </p:nvGraphicFramePr>
          <p:xfrm>
            <a:off x="778" y="1426"/>
            <a:ext cx="787" cy="254"/>
          </p:xfrm>
          <a:graphic>
            <a:graphicData uri="http://schemas.openxmlformats.org/presentationml/2006/ole">
              <mc:AlternateContent xmlns:mc="http://schemas.openxmlformats.org/markup-compatibility/2006">
                <mc:Choice xmlns:v="urn:schemas-microsoft-com:vml" Requires="v">
                  <p:oleObj spid="_x0000_s202791" r:id="rId4" imgW="622030" imgH="203112" progId="Equation.3">
                    <p:embed/>
                  </p:oleObj>
                </mc:Choice>
                <mc:Fallback>
                  <p:oleObj r:id="rId4" imgW="622030" imgH="203112"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 y="1426"/>
                          <a:ext cx="787"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29414" name="Object 6"/>
          <p:cNvGraphicFramePr>
            <a:graphicFrameLocks noChangeAspect="1"/>
          </p:cNvGraphicFramePr>
          <p:nvPr/>
        </p:nvGraphicFramePr>
        <p:xfrm>
          <a:off x="1066800" y="3276600"/>
          <a:ext cx="7058025" cy="1096963"/>
        </p:xfrm>
        <a:graphic>
          <a:graphicData uri="http://schemas.openxmlformats.org/presentationml/2006/ole">
            <mc:AlternateContent xmlns:mc="http://schemas.openxmlformats.org/markup-compatibility/2006">
              <mc:Choice xmlns:v="urn:schemas-microsoft-com:vml" Requires="v">
                <p:oleObj spid="_x0000_s202792" r:id="rId6" imgW="3492500" imgH="546100" progId="Equation.3">
                  <p:embed/>
                </p:oleObj>
              </mc:Choice>
              <mc:Fallback>
                <p:oleObj r:id="rId6" imgW="3492500" imgH="5461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6800" y="3276600"/>
                        <a:ext cx="7058025"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 name="Group 7"/>
          <p:cNvGrpSpPr>
            <a:grpSpLocks/>
          </p:cNvGrpSpPr>
          <p:nvPr/>
        </p:nvGrpSpPr>
        <p:grpSpPr bwMode="auto">
          <a:xfrm>
            <a:off x="914400" y="4543425"/>
            <a:ext cx="6757988" cy="866775"/>
            <a:chOff x="576" y="2862"/>
            <a:chExt cx="4257" cy="546"/>
          </a:xfrm>
        </p:grpSpPr>
        <p:graphicFrame>
          <p:nvGraphicFramePr>
            <p:cNvPr id="202758" name="Object 8"/>
            <p:cNvGraphicFramePr>
              <a:graphicFrameLocks noChangeAspect="1"/>
            </p:cNvGraphicFramePr>
            <p:nvPr/>
          </p:nvGraphicFramePr>
          <p:xfrm>
            <a:off x="1056" y="2862"/>
            <a:ext cx="728" cy="546"/>
          </p:xfrm>
          <a:graphic>
            <a:graphicData uri="http://schemas.openxmlformats.org/presentationml/2006/ole">
              <mc:AlternateContent xmlns:mc="http://schemas.openxmlformats.org/markup-compatibility/2006">
                <mc:Choice xmlns:v="urn:schemas-microsoft-com:vml" Requires="v">
                  <p:oleObj spid="_x0000_s202793" r:id="rId8" imgW="571252" imgH="431613" progId="Equation.3">
                    <p:embed/>
                  </p:oleObj>
                </mc:Choice>
                <mc:Fallback>
                  <p:oleObj r:id="rId8" imgW="571252" imgH="431613"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6" y="2862"/>
                          <a:ext cx="728"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2759" name="Text Box 9"/>
            <p:cNvSpPr txBox="1">
              <a:spLocks noChangeArrowheads="1"/>
            </p:cNvSpPr>
            <p:nvPr/>
          </p:nvSpPr>
          <p:spPr bwMode="auto">
            <a:xfrm>
              <a:off x="576" y="2987"/>
              <a:ext cx="4257"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None/>
              </a:pPr>
              <a:r>
                <a:rPr kumimoji="1" lang="zh-CN" altLang="en-US" sz="2400" b="1">
                  <a:solidFill>
                    <a:srgbClr val="1F2039"/>
                  </a:solidFill>
                  <a:latin typeface="Times New Roman" panose="02020603050405020304" pitchFamily="18" charset="0"/>
                </a:rPr>
                <a:t>其中                  ，               </a:t>
              </a:r>
              <a:r>
                <a:rPr kumimoji="1" lang="zh-CN" altLang="en-US" sz="2400" b="1">
                  <a:solidFill>
                    <a:srgbClr val="1F2039"/>
                  </a:solidFill>
                  <a:latin typeface="宋体" panose="02010600030101010101" pitchFamily="2" charset="-122"/>
                </a:rPr>
                <a:t>是训练语料的总词数。</a:t>
              </a:r>
              <a:r>
                <a:rPr kumimoji="1" lang="zh-CN" altLang="en-US" sz="2400" b="1">
                  <a:solidFill>
                    <a:srgbClr val="1F2039"/>
                  </a:solidFill>
                  <a:latin typeface="Times New Roman" panose="02020603050405020304" pitchFamily="18" charset="0"/>
                </a:rPr>
                <a:t> </a:t>
              </a:r>
            </a:p>
          </p:txBody>
        </p:sp>
        <p:graphicFrame>
          <p:nvGraphicFramePr>
            <p:cNvPr id="202760" name="Object 10"/>
            <p:cNvGraphicFramePr>
              <a:graphicFrameLocks noChangeAspect="1"/>
            </p:cNvGraphicFramePr>
            <p:nvPr/>
          </p:nvGraphicFramePr>
          <p:xfrm>
            <a:off x="2064" y="2975"/>
            <a:ext cx="757" cy="433"/>
          </p:xfrm>
          <a:graphic>
            <a:graphicData uri="http://schemas.openxmlformats.org/presentationml/2006/ole">
              <mc:AlternateContent xmlns:mc="http://schemas.openxmlformats.org/markup-compatibility/2006">
                <mc:Choice xmlns:v="urn:schemas-microsoft-com:vml" Requires="v">
                  <p:oleObj spid="_x0000_s202794" r:id="rId10" imgW="596900" imgH="342900" progId="Equation.3">
                    <p:embed/>
                  </p:oleObj>
                </mc:Choice>
                <mc:Fallback>
                  <p:oleObj r:id="rId10" imgW="596900" imgH="342900" progId="Equation.3">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64" y="2975"/>
                          <a:ext cx="757"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29414"/>
                                        </p:tgtEl>
                                        <p:attrNameLst>
                                          <p:attrName>style.visibility</p:attrName>
                                        </p:attrNameLst>
                                      </p:cBhvr>
                                      <p:to>
                                        <p:strVal val="visible"/>
                                      </p:to>
                                    </p:set>
                                    <p:animEffect transition="in" filter="wipe(up)">
                                      <p:cBhvr>
                                        <p:cTn id="12" dur="500"/>
                                        <p:tgtEl>
                                          <p:spTgt spid="5294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457200" y="1752600"/>
            <a:ext cx="7513638" cy="1570038"/>
            <a:chOff x="288" y="1104"/>
            <a:chExt cx="4733" cy="989"/>
          </a:xfrm>
        </p:grpSpPr>
        <p:sp>
          <p:nvSpPr>
            <p:cNvPr id="204810" name="Text Box 4"/>
            <p:cNvSpPr txBox="1">
              <a:spLocks noChangeArrowheads="1"/>
            </p:cNvSpPr>
            <p:nvPr/>
          </p:nvSpPr>
          <p:spPr bwMode="auto">
            <a:xfrm>
              <a:off x="288" y="1104"/>
              <a:ext cx="4733"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None/>
              </a:pPr>
              <a:r>
                <a:rPr kumimoji="1" lang="zh-CN" altLang="en-US" sz="2800" b="1">
                  <a:solidFill>
                    <a:srgbClr val="1F2039"/>
                  </a:solidFill>
                  <a:latin typeface="Times New Roman" panose="02020603050405020304" pitchFamily="18" charset="0"/>
                </a:rPr>
                <a:t>（2）</a:t>
              </a:r>
              <a:r>
                <a:rPr kumimoji="1" lang="zh-CN" altLang="en-US" sz="2800" b="1">
                  <a:solidFill>
                    <a:srgbClr val="1F2039"/>
                  </a:solidFill>
                  <a:latin typeface="宋体" panose="02010600030101010101" pitchFamily="2" charset="-122"/>
                </a:rPr>
                <a:t>词对模型</a:t>
              </a:r>
              <a:r>
                <a:rPr kumimoji="1" lang="zh-CN" altLang="en-US" sz="2800" b="1">
                  <a:solidFill>
                    <a:srgbClr val="1F2039"/>
                  </a:solidFill>
                  <a:latin typeface="Times New Roman" panose="02020603050405020304" pitchFamily="18" charset="0"/>
                </a:rPr>
                <a:t> ：</a:t>
              </a:r>
              <a:r>
                <a:rPr kumimoji="1" lang="zh-CN" altLang="en-US" sz="2800" b="1">
                  <a:solidFill>
                    <a:srgbClr val="1F2039"/>
                  </a:solidFill>
                  <a:latin typeface="宋体" panose="02010600030101010101" pitchFamily="2" charset="-122"/>
                </a:rPr>
                <a:t>二元文法模型的简化形式</a:t>
              </a:r>
              <a:r>
                <a:rPr kumimoji="1" lang="zh-CN" altLang="en-US" sz="2800" b="1">
                  <a:solidFill>
                    <a:srgbClr val="1F2039"/>
                  </a:solidFill>
                  <a:latin typeface="Times New Roman" panose="02020603050405020304" pitchFamily="18" charset="0"/>
                </a:rPr>
                <a:t> </a:t>
              </a:r>
            </a:p>
          </p:txBody>
        </p:sp>
        <p:graphicFrame>
          <p:nvGraphicFramePr>
            <p:cNvPr id="204811" name="Object 5"/>
            <p:cNvGraphicFramePr>
              <a:graphicFrameLocks noChangeAspect="1"/>
            </p:cNvGraphicFramePr>
            <p:nvPr/>
          </p:nvGraphicFramePr>
          <p:xfrm>
            <a:off x="1440" y="1488"/>
            <a:ext cx="3287" cy="605"/>
          </p:xfrm>
          <a:graphic>
            <a:graphicData uri="http://schemas.openxmlformats.org/presentationml/2006/ole">
              <mc:AlternateContent xmlns:mc="http://schemas.openxmlformats.org/markup-compatibility/2006">
                <mc:Choice xmlns:v="urn:schemas-microsoft-com:vml" Requires="v">
                  <p:oleObj spid="_x0000_s204833" r:id="rId4" imgW="2641600" imgH="482600" progId="Equation.3">
                    <p:embed/>
                  </p:oleObj>
                </mc:Choice>
                <mc:Fallback>
                  <p:oleObj r:id="rId4" imgW="2641600" imgH="482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1488"/>
                          <a:ext cx="3287"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6"/>
          <p:cNvGrpSpPr>
            <a:grpSpLocks/>
          </p:cNvGrpSpPr>
          <p:nvPr/>
        </p:nvGrpSpPr>
        <p:grpSpPr bwMode="auto">
          <a:xfrm>
            <a:off x="381000" y="3352800"/>
            <a:ext cx="7513638" cy="1371600"/>
            <a:chOff x="240" y="2112"/>
            <a:chExt cx="4733" cy="864"/>
          </a:xfrm>
        </p:grpSpPr>
        <p:sp>
          <p:nvSpPr>
            <p:cNvPr id="204808" name="Text Box 7"/>
            <p:cNvSpPr txBox="1">
              <a:spLocks noChangeArrowheads="1"/>
            </p:cNvSpPr>
            <p:nvPr/>
          </p:nvSpPr>
          <p:spPr bwMode="auto">
            <a:xfrm>
              <a:off x="240" y="2112"/>
              <a:ext cx="4733"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None/>
              </a:pPr>
              <a:r>
                <a:rPr kumimoji="1" lang="zh-CN" altLang="en-US" sz="2800" b="1">
                  <a:solidFill>
                    <a:srgbClr val="1F2039"/>
                  </a:solidFill>
                  <a:latin typeface="Times New Roman" panose="02020603050405020304" pitchFamily="18" charset="0"/>
                </a:rPr>
                <a:t>（3）</a:t>
              </a:r>
              <a:r>
                <a:rPr kumimoji="1" lang="zh-CN" altLang="en-US" sz="2800" b="1">
                  <a:solidFill>
                    <a:srgbClr val="1F2039"/>
                  </a:solidFill>
                  <a:latin typeface="宋体" panose="02010600030101010101" pitchFamily="2" charset="-122"/>
                </a:rPr>
                <a:t>长距离文法模型 </a:t>
              </a:r>
              <a:r>
                <a:rPr kumimoji="1" lang="zh-CN" altLang="en-US" sz="2800" b="1">
                  <a:solidFill>
                    <a:srgbClr val="1F2039"/>
                  </a:solidFill>
                  <a:latin typeface="Times New Roman" panose="02020603050405020304" pitchFamily="18" charset="0"/>
                </a:rPr>
                <a:t>：</a:t>
              </a:r>
              <a:r>
                <a:rPr kumimoji="1" lang="zh-CN" altLang="en-US" sz="2800" b="1">
                  <a:solidFill>
                    <a:srgbClr val="1F2039"/>
                  </a:solidFill>
                  <a:latin typeface="宋体" panose="02010600030101010101" pitchFamily="2" charset="-122"/>
                </a:rPr>
                <a:t>反映语言中较长距离的词之间的相关性，长距离二元文法模型中：</a:t>
              </a:r>
              <a:r>
                <a:rPr kumimoji="1" lang="zh-CN" altLang="en-US" sz="2800" b="1">
                  <a:solidFill>
                    <a:srgbClr val="1F2039"/>
                  </a:solidFill>
                  <a:latin typeface="Times New Roman" panose="02020603050405020304" pitchFamily="18" charset="0"/>
                </a:rPr>
                <a:t> </a:t>
              </a:r>
            </a:p>
          </p:txBody>
        </p:sp>
        <p:graphicFrame>
          <p:nvGraphicFramePr>
            <p:cNvPr id="204809" name="Object 8"/>
            <p:cNvGraphicFramePr>
              <a:graphicFrameLocks noChangeAspect="1"/>
            </p:cNvGraphicFramePr>
            <p:nvPr/>
          </p:nvGraphicFramePr>
          <p:xfrm>
            <a:off x="1152" y="2688"/>
            <a:ext cx="3618" cy="288"/>
          </p:xfrm>
          <a:graphic>
            <a:graphicData uri="http://schemas.openxmlformats.org/presentationml/2006/ole">
              <mc:AlternateContent xmlns:mc="http://schemas.openxmlformats.org/markup-compatibility/2006">
                <mc:Choice xmlns:v="urn:schemas-microsoft-com:vml" Requires="v">
                  <p:oleObj spid="_x0000_s204834" name="Equation" r:id="rId6" imgW="2870200" imgH="228600" progId="Equation.3">
                    <p:embed/>
                  </p:oleObj>
                </mc:Choice>
                <mc:Fallback>
                  <p:oleObj name="Equation" r:id="rId6" imgW="287020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 y="2688"/>
                          <a:ext cx="36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9"/>
          <p:cNvGrpSpPr>
            <a:grpSpLocks/>
          </p:cNvGrpSpPr>
          <p:nvPr/>
        </p:nvGrpSpPr>
        <p:grpSpPr bwMode="auto">
          <a:xfrm>
            <a:off x="304800" y="4800600"/>
            <a:ext cx="7513638" cy="1905000"/>
            <a:chOff x="192" y="3024"/>
            <a:chExt cx="4733" cy="1200"/>
          </a:xfrm>
        </p:grpSpPr>
        <p:sp>
          <p:nvSpPr>
            <p:cNvPr id="204806" name="Text Box 10"/>
            <p:cNvSpPr txBox="1">
              <a:spLocks noChangeArrowheads="1"/>
            </p:cNvSpPr>
            <p:nvPr/>
          </p:nvSpPr>
          <p:spPr bwMode="auto">
            <a:xfrm>
              <a:off x="192" y="3024"/>
              <a:ext cx="4733"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None/>
              </a:pPr>
              <a:r>
                <a:rPr kumimoji="1" lang="zh-CN" altLang="en-US" sz="2800" b="1">
                  <a:solidFill>
                    <a:srgbClr val="1F2039"/>
                  </a:solidFill>
                  <a:latin typeface="Times New Roman" panose="02020603050405020304" pitchFamily="18" charset="0"/>
                </a:rPr>
                <a:t>（4）</a:t>
              </a:r>
              <a:r>
                <a:rPr kumimoji="1" lang="en-US" altLang="zh-CN" sz="2800" b="1" i="1">
                  <a:solidFill>
                    <a:srgbClr val="1F2039"/>
                  </a:solidFill>
                  <a:latin typeface="Times New Roman" panose="02020603050405020304" pitchFamily="18" charset="0"/>
                </a:rPr>
                <a:t>N</a:t>
              </a:r>
              <a:r>
                <a:rPr kumimoji="1" lang="zh-CN" altLang="en-US" sz="2800" b="1">
                  <a:solidFill>
                    <a:srgbClr val="1F2039"/>
                  </a:solidFill>
                  <a:latin typeface="Times New Roman" panose="02020603050405020304" pitchFamily="18" charset="0"/>
                </a:rPr>
                <a:t>元词类文法模型 ：每个词</a:t>
              </a:r>
              <a:r>
                <a:rPr kumimoji="1" lang="en-US" altLang="zh-CN" sz="2800" b="1">
                  <a:solidFill>
                    <a:srgbClr val="1F2039"/>
                  </a:solidFill>
                  <a:latin typeface="Times New Roman" panose="02020603050405020304" pitchFamily="18" charset="0"/>
                </a:rPr>
                <a:t>w</a:t>
              </a:r>
              <a:r>
                <a:rPr kumimoji="1" lang="en-US" altLang="zh-CN" sz="2800" b="1" baseline="-25000">
                  <a:solidFill>
                    <a:srgbClr val="1F2039"/>
                  </a:solidFill>
                  <a:latin typeface="Times New Roman" panose="02020603050405020304" pitchFamily="18" charset="0"/>
                </a:rPr>
                <a:t>t</a:t>
              </a:r>
              <a:r>
                <a:rPr kumimoji="1" lang="zh-CN" altLang="en-US" sz="2800" b="1">
                  <a:solidFill>
                    <a:srgbClr val="1F2039"/>
                  </a:solidFill>
                  <a:latin typeface="Times New Roman" panose="02020603050405020304" pitchFamily="18" charset="0"/>
                </a:rPr>
                <a:t>只与其所在类</a:t>
              </a:r>
              <a:r>
                <a:rPr kumimoji="1" lang="en-US" altLang="zh-CN" sz="2800" b="1">
                  <a:solidFill>
                    <a:srgbClr val="1F2039"/>
                  </a:solidFill>
                  <a:latin typeface="Times New Roman" panose="02020603050405020304" pitchFamily="18" charset="0"/>
                </a:rPr>
                <a:t>c</a:t>
              </a:r>
              <a:r>
                <a:rPr kumimoji="1" lang="en-US" altLang="zh-CN" sz="2800" b="1" baseline="-25000">
                  <a:solidFill>
                    <a:srgbClr val="1F2039"/>
                  </a:solidFill>
                  <a:latin typeface="Times New Roman" panose="02020603050405020304" pitchFamily="18" charset="0"/>
                </a:rPr>
                <a:t>t</a:t>
              </a:r>
              <a:r>
                <a:rPr kumimoji="1" lang="zh-CN" altLang="en-US" sz="2800" b="1">
                  <a:solidFill>
                    <a:srgbClr val="1F2039"/>
                  </a:solidFill>
                  <a:latin typeface="Times New Roman" panose="02020603050405020304" pitchFamily="18" charset="0"/>
                </a:rPr>
                <a:t>有关，而与前一时间的词所在类</a:t>
              </a:r>
              <a:r>
                <a:rPr kumimoji="1" lang="en-US" altLang="zh-CN" sz="2800" b="1">
                  <a:solidFill>
                    <a:srgbClr val="1F2039"/>
                  </a:solidFill>
                  <a:latin typeface="Times New Roman" panose="02020603050405020304" pitchFamily="18" charset="0"/>
                </a:rPr>
                <a:t>c</a:t>
              </a:r>
              <a:r>
                <a:rPr kumimoji="1" lang="en-US" altLang="zh-CN" sz="2800" b="1" baseline="-25000">
                  <a:solidFill>
                    <a:srgbClr val="1F2039"/>
                  </a:solidFill>
                  <a:latin typeface="Times New Roman" panose="02020603050405020304" pitchFamily="18" charset="0"/>
                </a:rPr>
                <a:t>t-1</a:t>
              </a:r>
              <a:r>
                <a:rPr kumimoji="1" lang="zh-CN" altLang="en-US" sz="2800" b="1">
                  <a:solidFill>
                    <a:srgbClr val="1F2039"/>
                  </a:solidFill>
                  <a:latin typeface="Times New Roman" panose="02020603050405020304" pitchFamily="18" charset="0"/>
                </a:rPr>
                <a:t>中的成员无关。 </a:t>
              </a:r>
            </a:p>
          </p:txBody>
        </p:sp>
        <p:graphicFrame>
          <p:nvGraphicFramePr>
            <p:cNvPr id="204807" name="Object 11"/>
            <p:cNvGraphicFramePr>
              <a:graphicFrameLocks noChangeAspect="1"/>
            </p:cNvGraphicFramePr>
            <p:nvPr/>
          </p:nvGraphicFramePr>
          <p:xfrm>
            <a:off x="1104" y="3648"/>
            <a:ext cx="3323" cy="576"/>
          </p:xfrm>
          <a:graphic>
            <a:graphicData uri="http://schemas.openxmlformats.org/presentationml/2006/ole">
              <mc:AlternateContent xmlns:mc="http://schemas.openxmlformats.org/markup-compatibility/2006">
                <mc:Choice xmlns:v="urn:schemas-microsoft-com:vml" Requires="v">
                  <p:oleObj spid="_x0000_s204835" r:id="rId8" imgW="2641600" imgH="457200" progId="Equation.3">
                    <p:embed/>
                  </p:oleObj>
                </mc:Choice>
                <mc:Fallback>
                  <p:oleObj r:id="rId8" imgW="2641600" imgH="4572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 y="3648"/>
                          <a:ext cx="332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33507" name="Text Box 3"/>
          <p:cNvSpPr txBox="1">
            <a:spLocks noChangeArrowheads="1"/>
          </p:cNvSpPr>
          <p:nvPr/>
        </p:nvSpPr>
        <p:spPr bwMode="auto">
          <a:xfrm>
            <a:off x="533400" y="1828800"/>
            <a:ext cx="78486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rgbClr val="9900FF"/>
              </a:buClr>
              <a:buFont typeface="Wingdings" panose="05000000000000000000" pitchFamily="2" charset="2"/>
              <a:buChar char="Ø"/>
            </a:pPr>
            <a:r>
              <a:rPr kumimoji="1" lang="zh-CN" altLang="en-US" sz="2800" b="1">
                <a:solidFill>
                  <a:srgbClr val="1F2039"/>
                </a:solidFill>
                <a:latin typeface="宋体" panose="02010600030101010101" pitchFamily="2" charset="-122"/>
              </a:rPr>
              <a:t> 最优路径搜索</a:t>
            </a:r>
          </a:p>
          <a:p>
            <a:pPr eaLnBrk="1" hangingPunct="1">
              <a:lnSpc>
                <a:spcPct val="90000"/>
              </a:lnSpc>
              <a:buSzPct val="80000"/>
              <a:buFont typeface="Wingdings" panose="05000000000000000000" pitchFamily="2" charset="2"/>
              <a:buChar char="ü"/>
            </a:pPr>
            <a:r>
              <a:rPr kumimoji="1" lang="zh-CN" altLang="en-US" sz="2800" b="1">
                <a:solidFill>
                  <a:srgbClr val="1F2039"/>
                </a:solidFill>
                <a:latin typeface="Times New Roman" panose="02020603050405020304" pitchFamily="18" charset="0"/>
              </a:rPr>
              <a:t>  对大词汇量连续语音识别，最终目的是从各种可能的子词序列形成的一个网络中，找出一个或多个最优的子词序列。这在本质上属于搜索算法或解码算法的范畴。</a:t>
            </a:r>
          </a:p>
          <a:p>
            <a:pPr eaLnBrk="1" hangingPunct="1">
              <a:lnSpc>
                <a:spcPct val="90000"/>
              </a:lnSpc>
              <a:buSzPct val="80000"/>
              <a:buFont typeface="Wingdings" panose="05000000000000000000" pitchFamily="2" charset="2"/>
              <a:buChar char="ü"/>
            </a:pPr>
            <a:r>
              <a:rPr kumimoji="1" lang="zh-CN" altLang="en-US" sz="2800" b="1">
                <a:solidFill>
                  <a:srgbClr val="1F2039"/>
                </a:solidFill>
                <a:latin typeface="宋体" panose="02010600030101010101" pitchFamily="2" charset="-122"/>
              </a:rPr>
              <a:t> 路径的搜索应从每个可能成为句子开始的子词单元开始</a:t>
            </a:r>
            <a:r>
              <a:rPr kumimoji="1" lang="zh-CN" altLang="en-US" sz="2800" b="1">
                <a:solidFill>
                  <a:srgbClr val="1F2039"/>
                </a:solidFill>
                <a:latin typeface="Times New Roman" panose="02020603050405020304" pitchFamily="18" charset="0"/>
              </a:rPr>
              <a:t> ，然后</a:t>
            </a:r>
            <a:r>
              <a:rPr kumimoji="1" lang="zh-CN" altLang="en-US" sz="2800" b="1">
                <a:solidFill>
                  <a:srgbClr val="1F2039"/>
                </a:solidFill>
                <a:latin typeface="宋体" panose="02010600030101010101" pitchFamily="2" charset="-122"/>
              </a:rPr>
              <a:t>向各种可能的单元转移</a:t>
            </a:r>
            <a:r>
              <a:rPr kumimoji="1" lang="zh-CN" altLang="en-US" sz="2800" b="1">
                <a:solidFill>
                  <a:srgbClr val="1F2039"/>
                </a:solidFill>
                <a:latin typeface="Times New Roman" panose="02020603050405020304" pitchFamily="18" charset="0"/>
              </a:rPr>
              <a:t> ，直到当前子词的最大可能帧数位置，在搜索过程中，路径数随着搜索的进行</a:t>
            </a:r>
            <a:r>
              <a:rPr kumimoji="1" lang="zh-CN" altLang="en-US" sz="2800" b="1">
                <a:solidFill>
                  <a:srgbClr val="1F2039"/>
                </a:solidFill>
                <a:latin typeface="宋体" panose="02010600030101010101" pitchFamily="2" charset="-122"/>
              </a:rPr>
              <a:t>急剧增加</a:t>
            </a:r>
            <a:r>
              <a:rPr kumimoji="1" lang="zh-CN" altLang="en-US" sz="2800" b="1">
                <a:solidFill>
                  <a:srgbClr val="1F2039"/>
                </a:solidFill>
                <a:latin typeface="Times New Roman" panose="02020603050405020304" pitchFamily="18" charset="0"/>
              </a:rPr>
              <a:t>。</a:t>
            </a:r>
            <a:r>
              <a:rPr kumimoji="1" lang="zh-CN" altLang="en-US" sz="2800" b="1">
                <a:solidFill>
                  <a:srgbClr val="1F2039"/>
                </a:solidFill>
                <a:latin typeface="宋体" panose="02010600030101010101" pitchFamily="2" charset="-122"/>
              </a:rPr>
              <a:t>全搜索几乎是不可能的。因此常采用基于一定裁剪路径的算法</a:t>
            </a:r>
            <a:r>
              <a:rPr kumimoji="1" lang="zh-CN" altLang="en-US" sz="2800" b="1">
                <a:solidFill>
                  <a:srgbClr val="1F2039"/>
                </a:solidFill>
                <a:latin typeface="Times New Roman" panose="02020603050405020304" pitchFamily="18" charset="0"/>
              </a:rPr>
              <a:t> </a:t>
            </a:r>
            <a:endParaRPr kumimoji="1" lang="zh-CN" altLang="en-US" sz="2800" b="1">
              <a:solidFill>
                <a:srgbClr val="1F2039"/>
              </a:solidFill>
              <a:latin typeface="宋体" panose="02010600030101010101" pitchFamily="2" charset="-122"/>
            </a:endParaRPr>
          </a:p>
          <a:p>
            <a:pPr eaLnBrk="1" hangingPunct="1">
              <a:lnSpc>
                <a:spcPct val="90000"/>
              </a:lnSpc>
              <a:buSzPct val="80000"/>
              <a:buFont typeface="Wingdings" panose="05000000000000000000" pitchFamily="2" charset="2"/>
              <a:buNone/>
            </a:pPr>
            <a:endParaRPr kumimoji="1" lang="zh-CN" altLang="en-US" sz="2800" b="1">
              <a:solidFill>
                <a:srgbClr val="1F2039"/>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wipe(up)">
                                      <p:cBhvr>
                                        <p:cTn id="7" dur="500"/>
                                        <p:tgtEl>
                                          <p:spTgt spid="533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33507">
                                            <p:txEl>
                                              <p:pRg st="1" end="1"/>
                                            </p:txEl>
                                          </p:spTgt>
                                        </p:tgtEl>
                                        <p:attrNameLst>
                                          <p:attrName>style.visibility</p:attrName>
                                        </p:attrNameLst>
                                      </p:cBhvr>
                                      <p:to>
                                        <p:strVal val="visible"/>
                                      </p:to>
                                    </p:set>
                                    <p:animEffect transition="in" filter="wipe(up)">
                                      <p:cBhvr>
                                        <p:cTn id="12" dur="500"/>
                                        <p:tgtEl>
                                          <p:spTgt spid="53350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33507">
                                            <p:txEl>
                                              <p:pRg st="2" end="2"/>
                                            </p:txEl>
                                          </p:spTgt>
                                        </p:tgtEl>
                                        <p:attrNameLst>
                                          <p:attrName>style.visibility</p:attrName>
                                        </p:attrNameLst>
                                      </p:cBhvr>
                                      <p:to>
                                        <p:strVal val="visible"/>
                                      </p:to>
                                    </p:set>
                                    <p:animEffect transition="in" filter="wipe(up)">
                                      <p:cBhvr>
                                        <p:cTn id="17" dur="500"/>
                                        <p:tgtEl>
                                          <p:spTgt spid="5335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7"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208899" name="Rectangle 3"/>
          <p:cNvSpPr>
            <a:spLocks noChangeArrowheads="1"/>
          </p:cNvSpPr>
          <p:nvPr/>
        </p:nvSpPr>
        <p:spPr bwMode="auto">
          <a:xfrm>
            <a:off x="42624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8900" name="Rectangle 4"/>
          <p:cNvSpPr>
            <a:spLocks noChangeArrowheads="1"/>
          </p:cNvSpPr>
          <p:nvPr/>
        </p:nvSpPr>
        <p:spPr bwMode="auto">
          <a:xfrm>
            <a:off x="2824163" y="3157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8901" name="Rectangle 5"/>
          <p:cNvSpPr>
            <a:spLocks noChangeArrowheads="1"/>
          </p:cNvSpPr>
          <p:nvPr/>
        </p:nvSpPr>
        <p:spPr bwMode="auto">
          <a:xfrm>
            <a:off x="428625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8902" name="Rectangle 6"/>
          <p:cNvSpPr>
            <a:spLocks noChangeArrowheads="1"/>
          </p:cNvSpPr>
          <p:nvPr/>
        </p:nvSpPr>
        <p:spPr bwMode="auto">
          <a:xfrm>
            <a:off x="4271963" y="3257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08903" name="Text Box 7"/>
          <p:cNvSpPr txBox="1">
            <a:spLocks noChangeArrowheads="1"/>
          </p:cNvSpPr>
          <p:nvPr/>
        </p:nvSpPr>
        <p:spPr bwMode="auto">
          <a:xfrm>
            <a:off x="381000" y="1828800"/>
            <a:ext cx="8229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None/>
            </a:pPr>
            <a:r>
              <a:rPr kumimoji="1" lang="zh-CN" altLang="en-US" sz="2400" b="1">
                <a:solidFill>
                  <a:srgbClr val="1F2039"/>
                </a:solidFill>
                <a:latin typeface="Times New Roman" panose="02020603050405020304" pitchFamily="18" charset="0"/>
              </a:rPr>
              <a:t>1 </a:t>
            </a:r>
            <a:r>
              <a:rPr kumimoji="1" lang="en-US" altLang="zh-CN" sz="2400" b="1">
                <a:solidFill>
                  <a:srgbClr val="1F2039"/>
                </a:solidFill>
                <a:latin typeface="Times New Roman" panose="02020603050405020304" pitchFamily="18" charset="0"/>
              </a:rPr>
              <a:t>Viterbi Beam</a:t>
            </a:r>
            <a:r>
              <a:rPr kumimoji="1" lang="zh-CN" altLang="en-US" sz="2400" b="1">
                <a:solidFill>
                  <a:srgbClr val="1F2039"/>
                </a:solidFill>
                <a:latin typeface="宋体" panose="02010600030101010101" pitchFamily="2" charset="-122"/>
              </a:rPr>
              <a:t>搜索算法</a:t>
            </a:r>
          </a:p>
          <a:p>
            <a:pPr eaLnBrk="1" hangingPunct="1">
              <a:lnSpc>
                <a:spcPct val="90000"/>
              </a:lnSpc>
              <a:buSzPct val="80000"/>
              <a:buFontTx/>
              <a:buNone/>
            </a:pPr>
            <a:r>
              <a:rPr kumimoji="1" lang="zh-CN" altLang="en-US" sz="2400" b="1">
                <a:solidFill>
                  <a:srgbClr val="1F2039"/>
                </a:solidFill>
                <a:latin typeface="Times New Roman" panose="02020603050405020304" pitchFamily="18" charset="0"/>
              </a:rPr>
              <a:t> </a:t>
            </a:r>
          </a:p>
        </p:txBody>
      </p:sp>
      <p:sp>
        <p:nvSpPr>
          <p:cNvPr id="208904" name="Rectangle 8"/>
          <p:cNvSpPr>
            <a:spLocks noChangeArrowheads="1"/>
          </p:cNvSpPr>
          <p:nvPr/>
        </p:nvSpPr>
        <p:spPr bwMode="auto">
          <a:xfrm>
            <a:off x="609600" y="2286000"/>
            <a:ext cx="8077200"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1409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a:spcBef>
                <a:spcPct val="20000"/>
              </a:spcBef>
              <a:buChar char="»"/>
              <a:defRPr sz="2000">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zh-CN" altLang="en-US" sz="2000">
                <a:solidFill>
                  <a:schemeClr val="tx2"/>
                </a:solidFill>
                <a:latin typeface="Times New Roman" panose="02020603050405020304" pitchFamily="18" charset="0"/>
                <a:ea typeface="楷体_GB2312" pitchFamily="49" charset="-122"/>
              </a:rPr>
              <a:t> </a:t>
            </a: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初始化</a:t>
            </a:r>
            <a:endParaRPr kumimoji="1" lang="zh-CN" altLang="en-US" sz="2000">
              <a:solidFill>
                <a:schemeClr val="tx2"/>
              </a:solidFill>
              <a:latin typeface="Times New Roman" panose="02020603050405020304" pitchFamily="18" charset="0"/>
              <a:sym typeface="Symbol" panose="05050102010706020507" pitchFamily="18" charset="2"/>
            </a:endParaRPr>
          </a:p>
          <a:p>
            <a:pPr>
              <a:spcBef>
                <a:spcPct val="0"/>
              </a:spcBef>
              <a:buFontTx/>
              <a:buNone/>
            </a:pP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       初始化活动路径（最高层）</a:t>
            </a:r>
            <a:endParaRPr kumimoji="1" lang="zh-CN" altLang="en-US" sz="2000">
              <a:solidFill>
                <a:schemeClr val="tx2"/>
              </a:solidFill>
              <a:latin typeface="Times New Roman" panose="02020603050405020304" pitchFamily="18" charset="0"/>
              <a:sym typeface="Symbol" panose="05050102010706020507" pitchFamily="18" charset="2"/>
            </a:endParaRPr>
          </a:p>
          <a:p>
            <a:pPr>
              <a:spcBef>
                <a:spcPct val="0"/>
              </a:spcBef>
              <a:buFontTx/>
              <a:buNone/>
            </a:pP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zh-CN" altLang="en-US" sz="2000">
                <a:solidFill>
                  <a:schemeClr val="tx2"/>
                </a:solidFill>
                <a:latin typeface="Times New Roman" panose="02020603050405020304" pitchFamily="18" charset="0"/>
                <a:ea typeface="楷体_GB2312" pitchFamily="49" charset="-122"/>
              </a:rPr>
              <a:t> </a:t>
            </a: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递推</a:t>
            </a:r>
            <a:endParaRPr kumimoji="1" lang="zh-CN" altLang="en-US" sz="2000">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For  </a:t>
            </a:r>
            <a:r>
              <a:rPr kumimoji="1" lang="en-US" altLang="zh-CN" i="1">
                <a:solidFill>
                  <a:schemeClr val="tx2"/>
                </a:solidFill>
                <a:latin typeface="Times New Roman" panose="02020603050405020304" pitchFamily="18" charset="0"/>
                <a:ea typeface="仿宋_GB2312" pitchFamily="49" charset="-122"/>
                <a:sym typeface="Symbol" panose="05050102010706020507" pitchFamily="18" charset="2"/>
              </a:rPr>
              <a:t>m</a:t>
            </a: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=1 </a:t>
            </a: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到</a:t>
            </a:r>
            <a:r>
              <a:rPr kumimoji="1" lang="en-US" altLang="zh-CN" i="1">
                <a:solidFill>
                  <a:schemeClr val="tx2"/>
                </a:solidFill>
                <a:latin typeface="Times New Roman" panose="02020603050405020304" pitchFamily="18" charset="0"/>
                <a:ea typeface="仿宋_GB2312" pitchFamily="49" charset="-122"/>
                <a:sym typeface="Symbol" panose="05050102010706020507" pitchFamily="18" charset="2"/>
              </a:rPr>
              <a:t>M</a:t>
            </a:r>
            <a:endParaRPr kumimoji="1" lang="en-US" altLang="zh-CN">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     For </a:t>
            </a: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每一层次（指各个层次的语言和声学模型）</a:t>
            </a:r>
            <a:endParaRPr kumimoji="1" lang="zh-CN" altLang="en-US">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          </a:t>
            </a: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For HMM</a:t>
            </a: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的每个活动状态</a:t>
            </a:r>
            <a:endParaRPr kumimoji="1" lang="zh-CN" altLang="en-US">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                 把每个活动路径向后扩展一帧至所有可以到 </a:t>
            </a:r>
          </a:p>
          <a:p>
            <a:pPr lvl="4">
              <a:spcBef>
                <a:spcPct val="0"/>
              </a:spcBef>
              <a:buFontTx/>
              <a:buNone/>
            </a:pP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                 达的状态</a:t>
            </a:r>
            <a:endParaRPr kumimoji="1" lang="zh-CN" altLang="en-US">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                 执行</a:t>
            </a: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Viterbi</a:t>
            </a: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计算</a:t>
            </a:r>
            <a:endParaRPr kumimoji="1" lang="zh-CN" altLang="en-US">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                 裁剪路径</a:t>
            </a:r>
            <a:endParaRPr kumimoji="1" lang="zh-CN" altLang="en-US">
              <a:solidFill>
                <a:schemeClr val="tx2"/>
              </a:solidFill>
              <a:latin typeface="Times New Roman" panose="02020603050405020304" pitchFamily="18" charset="0"/>
              <a:sym typeface="Symbol" panose="05050102010706020507" pitchFamily="18" charset="2"/>
            </a:endParaRPr>
          </a:p>
          <a:p>
            <a:pPr lvl="4">
              <a:spcBef>
                <a:spcPct val="0"/>
              </a:spcBef>
              <a:buFontTx/>
              <a:buNone/>
            </a:pPr>
            <a:r>
              <a:rPr kumimoji="1" lang="en-US" altLang="zh-CN">
                <a:solidFill>
                  <a:schemeClr val="tx2"/>
                </a:solidFill>
                <a:latin typeface="Times New Roman" panose="02020603050405020304" pitchFamily="18" charset="0"/>
                <a:ea typeface="仿宋_GB2312" pitchFamily="49" charset="-122"/>
                <a:sym typeface="Symbol" panose="05050102010706020507" pitchFamily="18" charset="2"/>
              </a:rPr>
              <a:t>          End  {</a:t>
            </a:r>
            <a:r>
              <a:rPr kumimoji="1" lang="zh-CN" altLang="en-US">
                <a:solidFill>
                  <a:schemeClr val="tx2"/>
                </a:solidFill>
                <a:latin typeface="Times New Roman" panose="02020603050405020304" pitchFamily="18" charset="0"/>
                <a:ea typeface="仿宋_GB2312" pitchFamily="49" charset="-122"/>
                <a:sym typeface="Symbol" panose="05050102010706020507" pitchFamily="18" charset="2"/>
              </a:rPr>
              <a:t>活动状态}</a:t>
            </a:r>
            <a:endParaRPr kumimoji="1" lang="zh-CN" altLang="en-US">
              <a:solidFill>
                <a:schemeClr val="tx2"/>
              </a:solidFill>
              <a:latin typeface="Times New Roman" panose="02020603050405020304" pitchFamily="18" charset="0"/>
              <a:sym typeface="Symbol" panose="05050102010706020507" pitchFamily="18" charset="2"/>
            </a:endParaRPr>
          </a:p>
          <a:p>
            <a:pPr>
              <a:spcBef>
                <a:spcPct val="0"/>
              </a:spcBef>
              <a:buFontTx/>
              <a:buNone/>
            </a:pPr>
            <a:r>
              <a:rPr kumimoji="1" lang="zh-CN" altLang="en-US" sz="2000">
                <a:solidFill>
                  <a:schemeClr val="tx2"/>
                </a:solidFill>
                <a:latin typeface="Times New Roman" panose="02020603050405020304" pitchFamily="18" charset="0"/>
                <a:ea typeface="仿宋_GB2312" pitchFamily="49" charset="-122"/>
                <a:sym typeface="Symbol" panose="05050102010706020507" pitchFamily="18" charset="2"/>
              </a:rPr>
              <a:t>            </a:t>
            </a:r>
            <a:r>
              <a:rPr kumimoji="1" lang="en-US" altLang="zh-CN" sz="2000">
                <a:solidFill>
                  <a:schemeClr val="tx2"/>
                </a:solidFill>
                <a:latin typeface="Times New Roman" panose="02020603050405020304" pitchFamily="18" charset="0"/>
                <a:ea typeface="仿宋_GB2312" pitchFamily="49" charset="-122"/>
                <a:sym typeface="Symbol" panose="05050102010706020507" pitchFamily="18" charset="2"/>
              </a:rPr>
              <a:t>End  {</a:t>
            </a:r>
            <a:r>
              <a:rPr kumimoji="1" lang="zh-CN" altLang="en-US" sz="2000">
                <a:solidFill>
                  <a:schemeClr val="tx2"/>
                </a:solidFill>
                <a:latin typeface="Times New Roman" panose="02020603050405020304" pitchFamily="18" charset="0"/>
                <a:ea typeface="仿宋_GB2312" pitchFamily="49" charset="-122"/>
                <a:sym typeface="Symbol" panose="05050102010706020507" pitchFamily="18" charset="2"/>
              </a:rPr>
              <a:t>每一层次}</a:t>
            </a:r>
            <a:endParaRPr kumimoji="1" lang="zh-CN" altLang="en-US" sz="2000">
              <a:solidFill>
                <a:schemeClr val="tx2"/>
              </a:solidFill>
              <a:latin typeface="Times New Roman" panose="02020603050405020304" pitchFamily="18" charset="0"/>
              <a:sym typeface="Symbol" panose="05050102010706020507" pitchFamily="18" charset="2"/>
            </a:endParaRPr>
          </a:p>
          <a:p>
            <a:pPr>
              <a:spcBef>
                <a:spcPct val="0"/>
              </a:spcBef>
              <a:buFontTx/>
              <a:buNone/>
            </a:pPr>
            <a:r>
              <a:rPr kumimoji="1" lang="en-US" altLang="zh-CN" sz="2000">
                <a:solidFill>
                  <a:schemeClr val="tx2"/>
                </a:solidFill>
                <a:latin typeface="Times New Roman" panose="02020603050405020304" pitchFamily="18" charset="0"/>
                <a:ea typeface="仿宋_GB2312" pitchFamily="49" charset="-122"/>
                <a:sym typeface="Symbol" panose="05050102010706020507" pitchFamily="18" charset="2"/>
              </a:rPr>
              <a:t>      End  {</a:t>
            </a:r>
            <a:r>
              <a:rPr kumimoji="1" lang="zh-CN" altLang="en-US" sz="2000">
                <a:solidFill>
                  <a:schemeClr val="tx2"/>
                </a:solidFill>
                <a:latin typeface="Times New Roman" panose="02020603050405020304" pitchFamily="18" charset="0"/>
                <a:ea typeface="仿宋_GB2312" pitchFamily="49" charset="-122"/>
                <a:sym typeface="Symbol" panose="05050102010706020507" pitchFamily="18" charset="2"/>
              </a:rPr>
              <a:t>观察矢量序列}</a:t>
            </a:r>
            <a:endParaRPr kumimoji="1" lang="zh-CN" altLang="en-US" sz="2000">
              <a:solidFill>
                <a:schemeClr val="tx2"/>
              </a:solidFill>
              <a:latin typeface="Times New Roman" panose="02020603050405020304" pitchFamily="18" charset="0"/>
              <a:sym typeface="Symbol" panose="05050102010706020507" pitchFamily="18" charset="2"/>
            </a:endParaRPr>
          </a:p>
          <a:p>
            <a:pPr>
              <a:spcBef>
                <a:spcPct val="0"/>
              </a:spcBef>
              <a:buFontTx/>
              <a:buNone/>
            </a:pP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a:t>
            </a:r>
            <a:r>
              <a:rPr kumimoji="1" lang="zh-CN" altLang="en-US" sz="2000">
                <a:solidFill>
                  <a:schemeClr val="tx2"/>
                </a:solidFill>
                <a:latin typeface="Times New Roman" panose="02020603050405020304" pitchFamily="18" charset="0"/>
                <a:ea typeface="楷体_GB2312" pitchFamily="49" charset="-122"/>
              </a:rPr>
              <a:t> </a:t>
            </a:r>
            <a:r>
              <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rPr>
              <a:t>终止：选择最可能的路径</a:t>
            </a:r>
            <a:r>
              <a:rPr kumimoji="1" lang="zh-CN" altLang="en-US" sz="2000">
                <a:solidFill>
                  <a:schemeClr val="tx2"/>
                </a:solidFill>
                <a:latin typeface="Times New Roman" panose="02020603050405020304" pitchFamily="18" charset="0"/>
                <a:sym typeface="Symbol" panose="05050102010706020507" pitchFamily="18" charset="2"/>
              </a:rPr>
              <a:t> </a:t>
            </a:r>
            <a:endParaRPr kumimoji="1" lang="zh-CN" altLang="en-US" sz="2000">
              <a:solidFill>
                <a:schemeClr val="tx2"/>
              </a:solidFill>
              <a:latin typeface="Times New Roman" panose="02020603050405020304" pitchFamily="18" charset="0"/>
              <a:ea typeface="楷体_GB2312" pitchFamily="49" charset="-122"/>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37603" name="Text Box 3"/>
          <p:cNvSpPr txBox="1">
            <a:spLocks noChangeArrowheads="1"/>
          </p:cNvSpPr>
          <p:nvPr/>
        </p:nvSpPr>
        <p:spPr bwMode="auto">
          <a:xfrm>
            <a:off x="533400" y="1676400"/>
            <a:ext cx="7513638"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Char char="v"/>
            </a:pPr>
            <a:r>
              <a:rPr kumimoji="1" lang="zh-CN" altLang="en-US" sz="2800" b="1">
                <a:solidFill>
                  <a:srgbClr val="1F2039"/>
                </a:solidFill>
                <a:latin typeface="Times New Roman" panose="02020603050405020304" pitchFamily="18" charset="0"/>
              </a:rPr>
              <a:t>在搜索过程中，声学和语言学模型可以结合在一起。对于新的一帧数据，语言模型和字典（关于子词的结合规律）层控制子词间如何扩展和转移。</a:t>
            </a: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Times New Roman" panose="02020603050405020304" pitchFamily="18" charset="0"/>
              </a:rPr>
              <a:t>模型控制词内的状态转移。</a:t>
            </a:r>
          </a:p>
          <a:p>
            <a:pPr eaLnBrk="1" hangingPunct="1">
              <a:lnSpc>
                <a:spcPct val="90000"/>
              </a:lnSpc>
              <a:buSzPct val="80000"/>
              <a:buFont typeface="Wingdings" panose="05000000000000000000" pitchFamily="2" charset="2"/>
              <a:buChar char="v"/>
            </a:pPr>
            <a:r>
              <a:rPr kumimoji="1" lang="zh-CN" altLang="en-US" sz="2800" b="1">
                <a:solidFill>
                  <a:srgbClr val="1F2039"/>
                </a:solidFill>
                <a:latin typeface="Times New Roman" panose="02020603050405020304" pitchFamily="18" charset="0"/>
              </a:rPr>
              <a:t>裁剪路径即放弃不可能的，或者说得分低的路径。 </a:t>
            </a:r>
          </a:p>
          <a:p>
            <a:pPr eaLnBrk="1" hangingPunct="1">
              <a:lnSpc>
                <a:spcPct val="90000"/>
              </a:lnSpc>
              <a:buSzPct val="80000"/>
              <a:buFont typeface="Wingdings" panose="05000000000000000000" pitchFamily="2" charset="2"/>
              <a:buNone/>
            </a:pPr>
            <a:r>
              <a:rPr kumimoji="1" lang="zh-CN" altLang="en-US" sz="2800" b="1">
                <a:solidFill>
                  <a:srgbClr val="1F2039"/>
                </a:solidFill>
                <a:latin typeface="Times New Roman" panose="02020603050405020304" pitchFamily="18" charset="0"/>
              </a:rPr>
              <a:t>     例如：可以当该路径与最优路径得分的差值大于一定门限时，放弃该路径。</a:t>
            </a:r>
          </a:p>
          <a:p>
            <a:pPr eaLnBrk="1" hangingPunct="1">
              <a:lnSpc>
                <a:spcPct val="90000"/>
              </a:lnSpc>
              <a:buSzPct val="80000"/>
              <a:buFont typeface="Wingdings" panose="05000000000000000000" pitchFamily="2" charset="2"/>
              <a:buChar char="v"/>
            </a:pPr>
            <a:r>
              <a:rPr kumimoji="1" lang="en-US" altLang="zh-CN" sz="2800" b="1">
                <a:solidFill>
                  <a:srgbClr val="1F2039"/>
                </a:solidFill>
                <a:latin typeface="Times New Roman" panose="02020603050405020304" pitchFamily="18" charset="0"/>
              </a:rPr>
              <a:t>Viterbi Beam</a:t>
            </a:r>
            <a:r>
              <a:rPr kumimoji="1" lang="zh-CN" altLang="en-US" sz="2800" b="1">
                <a:solidFill>
                  <a:srgbClr val="1F2039"/>
                </a:solidFill>
                <a:latin typeface="Times New Roman" panose="02020603050405020304" pitchFamily="18" charset="0"/>
              </a:rPr>
              <a:t>算法是一个次优算法，最优路径有可能在开始时因得分过低而被裁剪掉。不过，在语音识别中次优算法也往往可以应用。</a:t>
            </a:r>
          </a:p>
          <a:p>
            <a:pPr eaLnBrk="1" hangingPunct="1">
              <a:lnSpc>
                <a:spcPct val="90000"/>
              </a:lnSpc>
              <a:buSzPct val="80000"/>
              <a:buFont typeface="Wingdings" panose="05000000000000000000" pitchFamily="2" charset="2"/>
              <a:buChar char="v"/>
            </a:pPr>
            <a:r>
              <a:rPr kumimoji="1" lang="zh-CN" altLang="en-US" sz="2800" b="1">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7603">
                                            <p:txEl>
                                              <p:pRg st="0" end="0"/>
                                            </p:txEl>
                                          </p:spTgt>
                                        </p:tgtEl>
                                        <p:attrNameLst>
                                          <p:attrName>style.visibility</p:attrName>
                                        </p:attrNameLst>
                                      </p:cBhvr>
                                      <p:to>
                                        <p:strVal val="visible"/>
                                      </p:to>
                                    </p:set>
                                    <p:animEffect transition="in" filter="wipe(up)">
                                      <p:cBhvr>
                                        <p:cTn id="7" dur="500"/>
                                        <p:tgtEl>
                                          <p:spTgt spid="5376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37603">
                                            <p:txEl>
                                              <p:pRg st="1" end="1"/>
                                            </p:txEl>
                                          </p:spTgt>
                                        </p:tgtEl>
                                        <p:attrNameLst>
                                          <p:attrName>style.visibility</p:attrName>
                                        </p:attrNameLst>
                                      </p:cBhvr>
                                      <p:to>
                                        <p:strVal val="visible"/>
                                      </p:to>
                                    </p:set>
                                    <p:animEffect transition="in" filter="wipe(up)">
                                      <p:cBhvr>
                                        <p:cTn id="12" dur="500"/>
                                        <p:tgtEl>
                                          <p:spTgt spid="5376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37603">
                                            <p:txEl>
                                              <p:pRg st="2" end="2"/>
                                            </p:txEl>
                                          </p:spTgt>
                                        </p:tgtEl>
                                        <p:attrNameLst>
                                          <p:attrName>style.visibility</p:attrName>
                                        </p:attrNameLst>
                                      </p:cBhvr>
                                      <p:to>
                                        <p:strVal val="visible"/>
                                      </p:to>
                                    </p:set>
                                    <p:animEffect transition="in" filter="wipe(up)">
                                      <p:cBhvr>
                                        <p:cTn id="17" dur="500"/>
                                        <p:tgtEl>
                                          <p:spTgt spid="5376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7603">
                                            <p:txEl>
                                              <p:pRg st="3" end="3"/>
                                            </p:txEl>
                                          </p:spTgt>
                                        </p:tgtEl>
                                        <p:attrNameLst>
                                          <p:attrName>style.visibility</p:attrName>
                                        </p:attrNameLst>
                                      </p:cBhvr>
                                      <p:to>
                                        <p:strVal val="visible"/>
                                      </p:to>
                                    </p:set>
                                    <p:animEffect transition="in" filter="wipe(up)">
                                      <p:cBhvr>
                                        <p:cTn id="22" dur="500"/>
                                        <p:tgtEl>
                                          <p:spTgt spid="5376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37603">
                                            <p:txEl>
                                              <p:pRg st="4" end="4"/>
                                            </p:txEl>
                                          </p:spTgt>
                                        </p:tgtEl>
                                        <p:attrNameLst>
                                          <p:attrName>style.visibility</p:attrName>
                                        </p:attrNameLst>
                                      </p:cBhvr>
                                      <p:to>
                                        <p:strVal val="visible"/>
                                      </p:to>
                                    </p:set>
                                    <p:animEffect transition="in" filter="wipe(up)">
                                      <p:cBhvr>
                                        <p:cTn id="27" dur="500"/>
                                        <p:tgtEl>
                                          <p:spTgt spid="5376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3"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685800" y="381000"/>
            <a:ext cx="7772400" cy="1143000"/>
          </a:xfrm>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39651" name="Rectangle 3"/>
          <p:cNvSpPr>
            <a:spLocks noGrp="1" noChangeArrowheads="1"/>
          </p:cNvSpPr>
          <p:nvPr>
            <p:ph type="body" idx="1"/>
          </p:nvPr>
        </p:nvSpPr>
        <p:spPr>
          <a:xfrm>
            <a:off x="685800" y="1676400"/>
            <a:ext cx="7772400" cy="4953000"/>
          </a:xfrm>
        </p:spPr>
        <p:txBody>
          <a:bodyPr/>
          <a:lstStyle/>
          <a:p>
            <a:pPr eaLnBrk="1" hangingPunct="1">
              <a:buFontTx/>
              <a:buNone/>
            </a:pPr>
            <a:r>
              <a:rPr lang="zh-CN" altLang="en-US" sz="2400" b="1" smtClean="0">
                <a:solidFill>
                  <a:srgbClr val="1F2039"/>
                </a:solidFill>
                <a:latin typeface="Times New Roman" panose="02020603050405020304" pitchFamily="18" charset="0"/>
              </a:rPr>
              <a:t>（2）基于前向搜索后向回溯的</a:t>
            </a:r>
            <a:r>
              <a:rPr lang="en-US" altLang="zh-CN" sz="2400" b="1" smtClean="0">
                <a:solidFill>
                  <a:srgbClr val="1F2039"/>
                </a:solidFill>
                <a:latin typeface="Times New Roman" panose="02020603050405020304" pitchFamily="18" charset="0"/>
              </a:rPr>
              <a:t>N-best</a:t>
            </a:r>
            <a:r>
              <a:rPr lang="zh-CN" altLang="en-US" sz="2400" b="1" smtClean="0">
                <a:solidFill>
                  <a:srgbClr val="1F2039"/>
                </a:solidFill>
                <a:latin typeface="Times New Roman" panose="02020603050405020304" pitchFamily="18" charset="0"/>
              </a:rPr>
              <a:t>算法 </a:t>
            </a:r>
          </a:p>
          <a:p>
            <a:pPr eaLnBrk="1" hangingPunct="1"/>
            <a:r>
              <a:rPr lang="zh-CN" altLang="en-US" sz="2400" b="1" smtClean="0">
                <a:solidFill>
                  <a:srgbClr val="1F2039"/>
                </a:solidFill>
                <a:latin typeface="Times New Roman" panose="02020603050405020304" pitchFamily="18" charset="0"/>
              </a:rPr>
              <a:t>保证全局最优，而且能依次得到全局得分最高的</a:t>
            </a:r>
            <a:r>
              <a:rPr lang="en-US" altLang="zh-CN" sz="2400" b="1" i="1" smtClean="0">
                <a:solidFill>
                  <a:srgbClr val="1F2039"/>
                </a:solidFill>
                <a:latin typeface="Times New Roman" panose="02020603050405020304" pitchFamily="18" charset="0"/>
              </a:rPr>
              <a:t>N</a:t>
            </a:r>
            <a:r>
              <a:rPr lang="zh-CN" altLang="en-US" sz="2400" b="1" smtClean="0">
                <a:solidFill>
                  <a:srgbClr val="1F2039"/>
                </a:solidFill>
                <a:latin typeface="Times New Roman" panose="02020603050405020304" pitchFamily="18" charset="0"/>
              </a:rPr>
              <a:t>条候选路径。</a:t>
            </a:r>
          </a:p>
          <a:p>
            <a:pPr eaLnBrk="1" hangingPunct="1"/>
            <a:r>
              <a:rPr lang="zh-CN" altLang="en-US" sz="2400" b="1" smtClean="0">
                <a:solidFill>
                  <a:srgbClr val="1F2039"/>
                </a:solidFill>
                <a:latin typeface="Times New Roman" panose="02020603050405020304" pitchFamily="18" charset="0"/>
              </a:rPr>
              <a:t> 该算法是一个</a:t>
            </a:r>
            <a:r>
              <a:rPr lang="en-US" altLang="zh-CN" sz="2400" b="1" smtClean="0">
                <a:solidFill>
                  <a:srgbClr val="1F2039"/>
                </a:solidFill>
                <a:latin typeface="Times New Roman" panose="02020603050405020304" pitchFamily="18" charset="0"/>
              </a:rPr>
              <a:t>TWO-PASS</a:t>
            </a:r>
            <a:r>
              <a:rPr lang="zh-CN" altLang="en-US" sz="2400" b="1" smtClean="0">
                <a:solidFill>
                  <a:srgbClr val="1F2039"/>
                </a:solidFill>
                <a:latin typeface="Times New Roman" panose="02020603050405020304" pitchFamily="18" charset="0"/>
              </a:rPr>
              <a:t>的过程</a:t>
            </a:r>
          </a:p>
          <a:p>
            <a:pPr lvl="1" eaLnBrk="1" hangingPunct="1">
              <a:buFont typeface="Wingdings" panose="05000000000000000000" pitchFamily="2" charset="2"/>
              <a:buChar char="v"/>
            </a:pPr>
            <a:r>
              <a:rPr lang="zh-CN" altLang="en-US" sz="2000" b="1" smtClean="0">
                <a:solidFill>
                  <a:srgbClr val="1F2039"/>
                </a:solidFill>
                <a:latin typeface="宋体" panose="02010600030101010101" pitchFamily="2" charset="-122"/>
              </a:rPr>
              <a:t>第一部分是从初始帧到最末帧的帧同步前向各点搜索</a:t>
            </a:r>
            <a:r>
              <a:rPr lang="zh-CN" altLang="en-US" sz="2000" b="1" smtClean="0">
                <a:solidFill>
                  <a:srgbClr val="1F2039"/>
                </a:solidFill>
                <a:latin typeface="Times New Roman" panose="02020603050405020304" pitchFamily="18" charset="0"/>
              </a:rPr>
              <a:t> ,</a:t>
            </a:r>
            <a:r>
              <a:rPr lang="zh-CN" altLang="en-US" sz="2000" b="1" smtClean="0">
                <a:solidFill>
                  <a:srgbClr val="1F2039"/>
                </a:solidFill>
                <a:latin typeface="宋体" panose="02010600030101010101" pitchFamily="2" charset="-122"/>
              </a:rPr>
              <a:t>采用</a:t>
            </a:r>
            <a:r>
              <a:rPr lang="en-US" altLang="zh-CN" sz="2000" b="1" smtClean="0">
                <a:solidFill>
                  <a:srgbClr val="1F2039"/>
                </a:solidFill>
                <a:latin typeface="Times New Roman" panose="02020603050405020304" pitchFamily="18" charset="0"/>
              </a:rPr>
              <a:t>Viterbi</a:t>
            </a:r>
            <a:r>
              <a:rPr lang="zh-CN" altLang="en-US" sz="2000" b="1" smtClean="0">
                <a:solidFill>
                  <a:srgbClr val="1F2039"/>
                </a:solidFill>
                <a:latin typeface="宋体" panose="02010600030101010101" pitchFamily="2" charset="-122"/>
              </a:rPr>
              <a:t>算法来记录所有局部路径的得分值</a:t>
            </a:r>
            <a:r>
              <a:rPr lang="zh-CN" altLang="en-US" sz="2000" b="1" smtClean="0">
                <a:solidFill>
                  <a:srgbClr val="1F2039"/>
                </a:solidFill>
                <a:latin typeface="Times New Roman" panose="02020603050405020304" pitchFamily="18" charset="0"/>
              </a:rPr>
              <a:t> .</a:t>
            </a:r>
          </a:p>
          <a:p>
            <a:pPr lvl="1" eaLnBrk="1" hangingPunct="1">
              <a:buFont typeface="Wingdings" panose="05000000000000000000" pitchFamily="2" charset="2"/>
              <a:buChar char="v"/>
            </a:pPr>
            <a:r>
              <a:rPr lang="zh-CN" altLang="en-US" sz="2000" b="1" smtClean="0">
                <a:solidFill>
                  <a:srgbClr val="1F2039"/>
                </a:solidFill>
                <a:latin typeface="宋体" panose="02010600030101010101" pitchFamily="2" charset="-122"/>
              </a:rPr>
              <a:t>另一部分是从最末帧到初始帧异步后向树搜索</a:t>
            </a:r>
            <a:r>
              <a:rPr lang="zh-CN" altLang="en-US" sz="2000" b="1" smtClean="0">
                <a:solidFill>
                  <a:srgbClr val="1F2039"/>
                </a:solidFill>
                <a:latin typeface="Times New Roman" panose="02020603050405020304" pitchFamily="18" charset="0"/>
              </a:rPr>
              <a:t> ,</a:t>
            </a:r>
            <a:r>
              <a:rPr lang="zh-CN" altLang="en-US" sz="2000" b="1" smtClean="0">
                <a:solidFill>
                  <a:srgbClr val="1F2039"/>
                </a:solidFill>
                <a:latin typeface="宋体" panose="02010600030101010101" pitchFamily="2" charset="-122"/>
              </a:rPr>
              <a:t>用改进的算法来进行帧异步后向搜索，以便扩展局部路径，所有被扩展的路径都是依据存放在堆栈中的全局路径的得分值进行排序的，而这些全局路径得分值是由两部分相加计算得到的。一部分是回溯到目前节点为止的局部路径分值，另一部分是相应的前向搜索时，即将扩展到该局部节点的路径的最高得分，这些得分值存放在栈顶，所对应的最优局部路径首先被最优节点扩展。</a:t>
            </a:r>
            <a:r>
              <a:rPr lang="zh-CN" altLang="en-US" sz="2000" b="1" smtClean="0">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9651">
                                            <p:txEl>
                                              <p:pRg st="0" end="0"/>
                                            </p:txEl>
                                          </p:spTgt>
                                        </p:tgtEl>
                                        <p:attrNameLst>
                                          <p:attrName>style.visibility</p:attrName>
                                        </p:attrNameLst>
                                      </p:cBhvr>
                                      <p:to>
                                        <p:strVal val="visible"/>
                                      </p:to>
                                    </p:set>
                                    <p:animEffect transition="in" filter="wipe(up)">
                                      <p:cBhvr>
                                        <p:cTn id="7" dur="500"/>
                                        <p:tgtEl>
                                          <p:spTgt spid="5396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39651">
                                            <p:txEl>
                                              <p:pRg st="1" end="1"/>
                                            </p:txEl>
                                          </p:spTgt>
                                        </p:tgtEl>
                                        <p:attrNameLst>
                                          <p:attrName>style.visibility</p:attrName>
                                        </p:attrNameLst>
                                      </p:cBhvr>
                                      <p:to>
                                        <p:strVal val="visible"/>
                                      </p:to>
                                    </p:set>
                                    <p:animEffect transition="in" filter="wipe(up)">
                                      <p:cBhvr>
                                        <p:cTn id="12" dur="500"/>
                                        <p:tgtEl>
                                          <p:spTgt spid="53965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39651">
                                            <p:txEl>
                                              <p:pRg st="2" end="2"/>
                                            </p:txEl>
                                          </p:spTgt>
                                        </p:tgtEl>
                                        <p:attrNameLst>
                                          <p:attrName>style.visibility</p:attrName>
                                        </p:attrNameLst>
                                      </p:cBhvr>
                                      <p:to>
                                        <p:strVal val="visible"/>
                                      </p:to>
                                    </p:set>
                                    <p:animEffect transition="in" filter="wipe(up)">
                                      <p:cBhvr>
                                        <p:cTn id="17" dur="500"/>
                                        <p:tgtEl>
                                          <p:spTgt spid="5396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9651">
                                            <p:txEl>
                                              <p:pRg st="3" end="3"/>
                                            </p:txEl>
                                          </p:spTgt>
                                        </p:tgtEl>
                                        <p:attrNameLst>
                                          <p:attrName>style.visibility</p:attrName>
                                        </p:attrNameLst>
                                      </p:cBhvr>
                                      <p:to>
                                        <p:strVal val="visible"/>
                                      </p:to>
                                    </p:set>
                                    <p:animEffect transition="in" filter="wipe(up)">
                                      <p:cBhvr>
                                        <p:cTn id="22" dur="500"/>
                                        <p:tgtEl>
                                          <p:spTgt spid="53965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39651">
                                            <p:txEl>
                                              <p:pRg st="4" end="4"/>
                                            </p:txEl>
                                          </p:spTgt>
                                        </p:tgtEl>
                                        <p:attrNameLst>
                                          <p:attrName>style.visibility</p:attrName>
                                        </p:attrNameLst>
                                      </p:cBhvr>
                                      <p:to>
                                        <p:strVal val="visible"/>
                                      </p:to>
                                    </p:set>
                                    <p:animEffect transition="in" filter="wipe(up)">
                                      <p:cBhvr>
                                        <p:cTn id="27" dur="500"/>
                                        <p:tgtEl>
                                          <p:spTgt spid="5396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1" grpId="0" build="p" bldLvl="2"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215043" name="Rectangle 3"/>
          <p:cNvSpPr>
            <a:spLocks noChangeArrowheads="1"/>
          </p:cNvSpPr>
          <p:nvPr/>
        </p:nvSpPr>
        <p:spPr bwMode="auto">
          <a:xfrm>
            <a:off x="2000250" y="1500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215044" name="Object 4"/>
          <p:cNvGraphicFramePr>
            <a:graphicFrameLocks noChangeAspect="1"/>
          </p:cNvGraphicFramePr>
          <p:nvPr/>
        </p:nvGraphicFramePr>
        <p:xfrm>
          <a:off x="1219200" y="1457325"/>
          <a:ext cx="7200900" cy="5400675"/>
        </p:xfrm>
        <a:graphic>
          <a:graphicData uri="http://schemas.openxmlformats.org/presentationml/2006/ole">
            <mc:AlternateContent xmlns:mc="http://schemas.openxmlformats.org/markup-compatibility/2006">
              <mc:Choice xmlns:v="urn:schemas-microsoft-com:vml" Requires="v">
                <p:oleObj spid="_x0000_s215052" r:id="rId4" imgW="5140452" imgH="3854196" progId="Word.Picture.8">
                  <p:embed/>
                </p:oleObj>
              </mc:Choice>
              <mc:Fallback>
                <p:oleObj r:id="rId4" imgW="5140452" imgH="3854196"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457325"/>
                        <a:ext cx="72009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标题 1"/>
          <p:cNvSpPr>
            <a:spLocks noGrp="1"/>
          </p:cNvSpPr>
          <p:nvPr>
            <p:ph type="title"/>
          </p:nvPr>
        </p:nvSpPr>
        <p:spPr/>
        <p:txBody>
          <a:bodyPr/>
          <a:lstStyle/>
          <a:p>
            <a:r>
              <a:rPr lang="zh-CN" altLang="en-US" smtClean="0"/>
              <a:t>语音识别算法</a:t>
            </a:r>
          </a:p>
        </p:txBody>
      </p:sp>
      <p:sp>
        <p:nvSpPr>
          <p:cNvPr id="217091" name="内容占位符 2"/>
          <p:cNvSpPr>
            <a:spLocks noGrp="1"/>
          </p:cNvSpPr>
          <p:nvPr>
            <p:ph idx="1"/>
          </p:nvPr>
        </p:nvSpPr>
        <p:spPr>
          <a:xfrm>
            <a:off x="457200" y="1600200"/>
            <a:ext cx="8229600" cy="828675"/>
          </a:xfrm>
        </p:spPr>
        <p:txBody>
          <a:bodyPr/>
          <a:lstStyle/>
          <a:p>
            <a:pPr>
              <a:buFontTx/>
              <a:buNone/>
            </a:pPr>
            <a:r>
              <a:rPr lang="zh-CN" altLang="en-US" smtClean="0"/>
              <a:t>基于</a:t>
            </a:r>
            <a:r>
              <a:rPr lang="en-US" altLang="zh-CN" smtClean="0"/>
              <a:t>HTK</a:t>
            </a:r>
            <a:r>
              <a:rPr lang="zh-CN" altLang="en-US" smtClean="0"/>
              <a:t>工具包构建语音识别算法</a:t>
            </a:r>
            <a:endParaRPr lang="en-US" altLang="zh-CN" smtClean="0"/>
          </a:p>
          <a:p>
            <a:pPr>
              <a:buFontTx/>
              <a:buNone/>
            </a:pPr>
            <a:endParaRPr lang="en-US" altLang="zh-CN" smtClean="0"/>
          </a:p>
          <a:p>
            <a:pPr>
              <a:buFontTx/>
              <a:buNone/>
            </a:pPr>
            <a:endParaRPr lang="en-US" altLang="zh-CN" smtClean="0"/>
          </a:p>
          <a:p>
            <a:pPr>
              <a:buFontTx/>
              <a:buNone/>
            </a:pPr>
            <a:endParaRPr lang="zh-CN" altLang="en-US" smtClean="0"/>
          </a:p>
        </p:txBody>
      </p:sp>
      <p:sp>
        <p:nvSpPr>
          <p:cNvPr id="217092" name="TextBox 3">
            <a:hlinkClick r:id="rId2" action="ppaction://hlinkfile"/>
          </p:cNvPr>
          <p:cNvSpPr txBox="1">
            <a:spLocks noChangeArrowheads="1"/>
          </p:cNvSpPr>
          <p:nvPr/>
        </p:nvSpPr>
        <p:spPr bwMode="auto">
          <a:xfrm>
            <a:off x="2786063" y="2833688"/>
            <a:ext cx="2005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hlinkClick r:id="rId3" action="ppaction://hlinkfile"/>
              </a:rPr>
              <a:t>HTK</a:t>
            </a:r>
            <a:r>
              <a:rPr lang="zh-CN" altLang="en-US" sz="2800" b="1">
                <a:hlinkClick r:id="rId3" action="ppaction://hlinkfile"/>
              </a:rPr>
              <a:t>工具包</a:t>
            </a:r>
            <a:endParaRPr lang="zh-CN" altLang="en-US" sz="2800" b="1"/>
          </a:p>
        </p:txBody>
      </p:sp>
      <p:sp>
        <p:nvSpPr>
          <p:cNvPr id="217093" name="TextBox 4">
            <a:hlinkClick r:id="rId4" action="ppaction://hlinkfile"/>
          </p:cNvPr>
          <p:cNvSpPr txBox="1">
            <a:spLocks noChangeArrowheads="1"/>
          </p:cNvSpPr>
          <p:nvPr/>
        </p:nvSpPr>
        <p:spPr bwMode="auto">
          <a:xfrm>
            <a:off x="2786063" y="3690938"/>
            <a:ext cx="4170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hlinkClick r:id="rId5" action="ppaction://hlinkfile"/>
              </a:rPr>
              <a:t>用</a:t>
            </a:r>
            <a:r>
              <a:rPr lang="en-US" altLang="zh-CN" sz="2800" b="1">
                <a:hlinkClick r:id="rId5" action="ppaction://hlinkfile"/>
              </a:rPr>
              <a:t>HTK</a:t>
            </a:r>
            <a:r>
              <a:rPr lang="zh-CN" altLang="en-US" sz="2800" b="1">
                <a:hlinkClick r:id="rId5" action="ppaction://hlinkfile"/>
              </a:rPr>
              <a:t>构建声学模型示例</a:t>
            </a:r>
            <a:endParaRPr lang="zh-CN" altLang="en-US" sz="2800" b="1"/>
          </a:p>
        </p:txBody>
      </p:sp>
      <p:sp>
        <p:nvSpPr>
          <p:cNvPr id="217094" name="TextBox 5"/>
          <p:cNvSpPr txBox="1">
            <a:spLocks noChangeArrowheads="1"/>
          </p:cNvSpPr>
          <p:nvPr/>
        </p:nvSpPr>
        <p:spPr bwMode="auto">
          <a:xfrm>
            <a:off x="2786063" y="4572000"/>
            <a:ext cx="41703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hlinkClick r:id="rId6" action="ppaction://hlinkfile"/>
              </a:rPr>
              <a:t>用</a:t>
            </a:r>
            <a:r>
              <a:rPr lang="en-US" altLang="zh-CN" sz="2800" b="1">
                <a:hlinkClick r:id="rId6" action="ppaction://hlinkfile"/>
              </a:rPr>
              <a:t>HTK</a:t>
            </a:r>
            <a:r>
              <a:rPr lang="zh-CN" altLang="en-US" sz="2800" b="1">
                <a:hlinkClick r:id="rId6" action="ppaction://hlinkfile"/>
              </a:rPr>
              <a:t>实现识别解码示例</a:t>
            </a:r>
            <a:endParaRPr lang="zh-CN" altLang="en-US" sz="2800" b="1"/>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22531" name="Rectangle 3"/>
          <p:cNvSpPr>
            <a:spLocks noGrp="1" noChangeArrowheads="1"/>
          </p:cNvSpPr>
          <p:nvPr>
            <p:ph type="body" idx="1"/>
          </p:nvPr>
        </p:nvSpPr>
        <p:spPr>
          <a:xfrm>
            <a:off x="457200" y="1600200"/>
            <a:ext cx="8229600" cy="587375"/>
          </a:xfrm>
        </p:spPr>
        <p:txBody>
          <a:bodyPr/>
          <a:lstStyle/>
          <a:p>
            <a:pPr eaLnBrk="1" hangingPunct="1"/>
            <a:r>
              <a:rPr lang="zh-CN" altLang="en-US" sz="2400" b="1" smtClean="0">
                <a:solidFill>
                  <a:schemeClr val="tx2"/>
                </a:solidFill>
              </a:rPr>
              <a:t>这样就可从</a:t>
            </a:r>
          </a:p>
          <a:p>
            <a:pPr eaLnBrk="1" hangingPunct="1"/>
            <a:endParaRPr lang="zh-CN" altLang="en-US" sz="2400" b="1" smtClean="0">
              <a:solidFill>
                <a:schemeClr val="tx2"/>
              </a:solidFill>
            </a:endParaRPr>
          </a:p>
        </p:txBody>
      </p:sp>
      <p:graphicFrame>
        <p:nvGraphicFramePr>
          <p:cNvPr id="22532" name="Object 4"/>
          <p:cNvGraphicFramePr>
            <a:graphicFrameLocks noChangeAspect="1"/>
          </p:cNvGraphicFramePr>
          <p:nvPr/>
        </p:nvGraphicFramePr>
        <p:xfrm>
          <a:off x="2971800" y="2057400"/>
          <a:ext cx="812800" cy="406400"/>
        </p:xfrm>
        <a:graphic>
          <a:graphicData uri="http://schemas.openxmlformats.org/presentationml/2006/ole">
            <mc:AlternateContent xmlns:mc="http://schemas.openxmlformats.org/markup-compatibility/2006">
              <mc:Choice xmlns:v="urn:schemas-microsoft-com:vml" Requires="v">
                <p:oleObj spid="_x0000_s22573" name="Equation" r:id="rId4" imgW="406048" imgH="203024" progId="Equation.3">
                  <p:embed/>
                </p:oleObj>
              </mc:Choice>
              <mc:Fallback>
                <p:oleObj name="Equation" r:id="rId4" imgW="406048" imgH="20302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057400"/>
                        <a:ext cx="812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33" name="Text Box 5"/>
          <p:cNvSpPr txBox="1">
            <a:spLocks noChangeArrowheads="1"/>
          </p:cNvSpPr>
          <p:nvPr/>
        </p:nvSpPr>
        <p:spPr bwMode="auto">
          <a:xfrm>
            <a:off x="3767138" y="1981200"/>
            <a:ext cx="2328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chemeClr val="tx2"/>
                </a:solidFill>
                <a:latin typeface="Times New Roman" panose="02020603050405020304" pitchFamily="18" charset="0"/>
              </a:rPr>
              <a:t>逐步向上搜索。</a:t>
            </a:r>
          </a:p>
        </p:txBody>
      </p:sp>
      <p:grpSp>
        <p:nvGrpSpPr>
          <p:cNvPr id="2" name="Group 6"/>
          <p:cNvGrpSpPr>
            <a:grpSpLocks/>
          </p:cNvGrpSpPr>
          <p:nvPr/>
        </p:nvGrpSpPr>
        <p:grpSpPr bwMode="auto">
          <a:xfrm>
            <a:off x="685800" y="2362200"/>
            <a:ext cx="7772400" cy="1727200"/>
            <a:chOff x="432" y="1488"/>
            <a:chExt cx="4896" cy="1088"/>
          </a:xfrm>
        </p:grpSpPr>
        <p:sp>
          <p:nvSpPr>
            <p:cNvPr id="22541" name="Rectangle 7"/>
            <p:cNvSpPr>
              <a:spLocks noChangeArrowheads="1"/>
            </p:cNvSpPr>
            <p:nvPr/>
          </p:nvSpPr>
          <p:spPr bwMode="auto">
            <a:xfrm>
              <a:off x="432" y="1488"/>
              <a:ext cx="4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6"/>
                </a:buBlip>
              </a:pPr>
              <a:endParaRPr kumimoji="1" lang="en-US" altLang="zh-CN" sz="2400" b="1">
                <a:solidFill>
                  <a:schemeClr val="tx2"/>
                </a:solidFill>
              </a:endParaRPr>
            </a:p>
            <a:p>
              <a:pPr eaLnBrk="1" hangingPunct="1">
                <a:buSzPct val="80000"/>
                <a:buFontTx/>
                <a:buBlip>
                  <a:blip r:embed="rId6"/>
                </a:buBlip>
              </a:pPr>
              <a:endParaRPr kumimoji="1" lang="zh-CN" altLang="en-US" sz="2400" b="1">
                <a:solidFill>
                  <a:schemeClr val="tx2"/>
                </a:solidFill>
              </a:endParaRPr>
            </a:p>
          </p:txBody>
        </p:sp>
        <p:grpSp>
          <p:nvGrpSpPr>
            <p:cNvPr id="22542" name="Group 8"/>
            <p:cNvGrpSpPr>
              <a:grpSpLocks/>
            </p:cNvGrpSpPr>
            <p:nvPr/>
          </p:nvGrpSpPr>
          <p:grpSpPr bwMode="auto">
            <a:xfrm>
              <a:off x="432" y="1584"/>
              <a:ext cx="4896" cy="992"/>
              <a:chOff x="432" y="1584"/>
              <a:chExt cx="4896" cy="992"/>
            </a:xfrm>
          </p:grpSpPr>
          <p:graphicFrame>
            <p:nvGraphicFramePr>
              <p:cNvPr id="22543" name="Object 9"/>
              <p:cNvGraphicFramePr>
                <a:graphicFrameLocks noChangeAspect="1"/>
              </p:cNvGraphicFramePr>
              <p:nvPr/>
            </p:nvGraphicFramePr>
            <p:xfrm>
              <a:off x="480" y="1968"/>
              <a:ext cx="2353" cy="608"/>
            </p:xfrm>
            <a:graphic>
              <a:graphicData uri="http://schemas.openxmlformats.org/presentationml/2006/ole">
                <mc:AlternateContent xmlns:mc="http://schemas.openxmlformats.org/markup-compatibility/2006">
                  <mc:Choice xmlns:v="urn:schemas-microsoft-com:vml" Requires="v">
                    <p:oleObj spid="_x0000_s22574" name="Equation" r:id="rId7" imgW="1866900" imgH="482600" progId="Equation.3">
                      <p:embed/>
                    </p:oleObj>
                  </mc:Choice>
                  <mc:Fallback>
                    <p:oleObj name="Equation" r:id="rId7" imgW="1866900" imgH="4826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1968"/>
                            <a:ext cx="2353"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44" name="Rectangle 10"/>
              <p:cNvSpPr>
                <a:spLocks noChangeArrowheads="1"/>
              </p:cNvSpPr>
              <p:nvPr/>
            </p:nvSpPr>
            <p:spPr bwMode="auto">
              <a:xfrm>
                <a:off x="432" y="1584"/>
                <a:ext cx="489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6"/>
                  </a:buBlip>
                </a:pPr>
                <a:r>
                  <a:rPr kumimoji="1" lang="zh-CN" altLang="en-US" sz="2400" b="1">
                    <a:solidFill>
                      <a:schemeClr val="tx2"/>
                    </a:solidFill>
                  </a:rPr>
                  <a:t>加权系数</a:t>
                </a:r>
                <a:r>
                  <a:rPr kumimoji="1" lang="zh-CN" altLang="en-US" sz="2400" b="1">
                    <a:solidFill>
                      <a:schemeClr val="tx2"/>
                    </a:solidFill>
                    <a:latin typeface="宋体" panose="02010600030101010101" pitchFamily="2" charset="-122"/>
                  </a:rPr>
                  <a:t>的取值与局部路径有关</a:t>
                </a:r>
                <a:r>
                  <a:rPr kumimoji="1" lang="zh-CN" altLang="en-US" sz="2400" b="1">
                    <a:solidFill>
                      <a:schemeClr val="tx2"/>
                    </a:solidFill>
                  </a:rPr>
                  <a:t> </a:t>
                </a:r>
              </a:p>
              <a:p>
                <a:pPr eaLnBrk="1" hangingPunct="1">
                  <a:buSzPct val="80000"/>
                  <a:buFontTx/>
                  <a:buBlip>
                    <a:blip r:embed="rId6"/>
                  </a:buBlip>
                </a:pPr>
                <a:endParaRPr kumimoji="1" lang="zh-CN" altLang="en-US" sz="2400" b="1">
                  <a:solidFill>
                    <a:schemeClr val="tx2"/>
                  </a:solidFill>
                </a:endParaRPr>
              </a:p>
            </p:txBody>
          </p:sp>
        </p:grpSp>
      </p:grpSp>
      <p:grpSp>
        <p:nvGrpSpPr>
          <p:cNvPr id="4" name="Group 11"/>
          <p:cNvGrpSpPr>
            <a:grpSpLocks/>
          </p:cNvGrpSpPr>
          <p:nvPr/>
        </p:nvGrpSpPr>
        <p:grpSpPr bwMode="auto">
          <a:xfrm>
            <a:off x="533400" y="3810000"/>
            <a:ext cx="7543800" cy="2620963"/>
            <a:chOff x="336" y="2400"/>
            <a:chExt cx="4752" cy="1651"/>
          </a:xfrm>
        </p:grpSpPr>
        <p:sp>
          <p:nvSpPr>
            <p:cNvPr id="22539" name="Rectangle 12"/>
            <p:cNvSpPr>
              <a:spLocks noChangeArrowheads="1"/>
            </p:cNvSpPr>
            <p:nvPr/>
          </p:nvSpPr>
          <p:spPr bwMode="auto">
            <a:xfrm>
              <a:off x="336" y="3360"/>
              <a:ext cx="211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6"/>
                </a:buBlip>
              </a:pPr>
              <a:r>
                <a:rPr kumimoji="1" lang="zh-CN" altLang="en-US" sz="2400" b="1">
                  <a:solidFill>
                    <a:schemeClr val="tx2"/>
                  </a:solidFill>
                  <a:latin typeface="宋体" panose="02010600030101010101" pitchFamily="2" charset="-122"/>
                </a:rPr>
                <a:t>平行四边形区域约束</a:t>
              </a:r>
              <a:r>
                <a:rPr kumimoji="1" lang="zh-CN" altLang="en-US" sz="2400" b="1">
                  <a:solidFill>
                    <a:schemeClr val="tx2"/>
                  </a:solidFill>
                </a:rPr>
                <a:t> </a:t>
              </a:r>
            </a:p>
            <a:p>
              <a:pPr eaLnBrk="1" hangingPunct="1">
                <a:buSzPct val="80000"/>
                <a:buFontTx/>
                <a:buBlip>
                  <a:blip r:embed="rId6"/>
                </a:buBlip>
              </a:pPr>
              <a:endParaRPr kumimoji="1" lang="zh-CN" altLang="en-US" sz="2400" b="1">
                <a:solidFill>
                  <a:schemeClr val="tx2"/>
                </a:solidFill>
              </a:endParaRPr>
            </a:p>
          </p:txBody>
        </p:sp>
        <p:graphicFrame>
          <p:nvGraphicFramePr>
            <p:cNvPr id="22540" name="Object 13"/>
            <p:cNvGraphicFramePr>
              <a:graphicFrameLocks noChangeAspect="1"/>
            </p:cNvGraphicFramePr>
            <p:nvPr/>
          </p:nvGraphicFramePr>
          <p:xfrm>
            <a:off x="2592" y="2400"/>
            <a:ext cx="2496" cy="1651"/>
          </p:xfrm>
          <a:graphic>
            <a:graphicData uri="http://schemas.openxmlformats.org/presentationml/2006/ole">
              <mc:AlternateContent xmlns:mc="http://schemas.openxmlformats.org/markup-compatibility/2006">
                <mc:Choice xmlns:v="urn:schemas-microsoft-com:vml" Requires="v">
                  <p:oleObj spid="_x0000_s22575" name="Picture2" r:id="rId9" imgW="4468368" imgH="2953512" progId="Word.Picture.8">
                    <p:embed/>
                  </p:oleObj>
                </mc:Choice>
                <mc:Fallback>
                  <p:oleObj name="Picture2" r:id="rId9" imgW="4468368" imgH="2953512" progId="Word.Picture.8">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2" y="2400"/>
                          <a:ext cx="2496" cy="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4"/>
          <p:cNvGrpSpPr>
            <a:grpSpLocks/>
          </p:cNvGrpSpPr>
          <p:nvPr/>
        </p:nvGrpSpPr>
        <p:grpSpPr bwMode="auto">
          <a:xfrm>
            <a:off x="685800" y="4419600"/>
            <a:ext cx="3352800" cy="938213"/>
            <a:chOff x="432" y="2784"/>
            <a:chExt cx="2112" cy="591"/>
          </a:xfrm>
        </p:grpSpPr>
        <p:sp>
          <p:nvSpPr>
            <p:cNvPr id="22537" name="Rectangle 15"/>
            <p:cNvSpPr>
              <a:spLocks noChangeArrowheads="1"/>
            </p:cNvSpPr>
            <p:nvPr/>
          </p:nvSpPr>
          <p:spPr bwMode="auto">
            <a:xfrm>
              <a:off x="432" y="2784"/>
              <a:ext cx="2112"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6"/>
                </a:buBlip>
              </a:pPr>
              <a:r>
                <a:rPr kumimoji="1" lang="zh-CN" altLang="en-US" sz="2400" b="1">
                  <a:solidFill>
                    <a:schemeClr val="tx2"/>
                  </a:solidFill>
                  <a:latin typeface="宋体" panose="02010600030101010101" pitchFamily="2" charset="-122"/>
                </a:rPr>
                <a:t>定义回溯函数</a:t>
              </a:r>
              <a:r>
                <a:rPr kumimoji="1" lang="zh-CN" altLang="en-US" sz="2400" b="1">
                  <a:solidFill>
                    <a:schemeClr val="tx2"/>
                  </a:solidFill>
                </a:rPr>
                <a:t> </a:t>
              </a:r>
            </a:p>
            <a:p>
              <a:pPr eaLnBrk="1" hangingPunct="1">
                <a:buSzPct val="80000"/>
                <a:buFontTx/>
                <a:buBlip>
                  <a:blip r:embed="rId6"/>
                </a:buBlip>
              </a:pPr>
              <a:endParaRPr kumimoji="1" lang="zh-CN" altLang="en-US" sz="2400" b="1">
                <a:solidFill>
                  <a:schemeClr val="tx2"/>
                </a:solidFill>
              </a:endParaRPr>
            </a:p>
          </p:txBody>
        </p:sp>
        <p:graphicFrame>
          <p:nvGraphicFramePr>
            <p:cNvPr id="22538" name="Object 16"/>
            <p:cNvGraphicFramePr>
              <a:graphicFrameLocks noChangeAspect="1"/>
            </p:cNvGraphicFramePr>
            <p:nvPr/>
          </p:nvGraphicFramePr>
          <p:xfrm>
            <a:off x="912" y="3120"/>
            <a:ext cx="526" cy="255"/>
          </p:xfrm>
          <a:graphic>
            <a:graphicData uri="http://schemas.openxmlformats.org/presentationml/2006/ole">
              <mc:AlternateContent xmlns:mc="http://schemas.openxmlformats.org/markup-compatibility/2006">
                <mc:Choice xmlns:v="urn:schemas-microsoft-com:vml" Requires="v">
                  <p:oleObj spid="_x0000_s22576" name="Equation" r:id="rId11" imgW="418918" imgH="203112" progId="Equation.3">
                    <p:embed/>
                  </p:oleObj>
                </mc:Choice>
                <mc:Fallback>
                  <p:oleObj name="Equation" r:id="rId11" imgW="418918" imgH="203112"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3120"/>
                          <a:ext cx="526"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a:lstStyle/>
          <a:p>
            <a:r>
              <a:rPr lang="zh-CN" altLang="en-US" smtClean="0"/>
              <a:t>语音识别算法</a:t>
            </a:r>
          </a:p>
        </p:txBody>
      </p:sp>
      <p:sp>
        <p:nvSpPr>
          <p:cNvPr id="324611" name="内容占位符 2"/>
          <p:cNvSpPr>
            <a:spLocks noGrp="1"/>
          </p:cNvSpPr>
          <p:nvPr>
            <p:ph idx="1"/>
          </p:nvPr>
        </p:nvSpPr>
        <p:spPr>
          <a:xfrm>
            <a:off x="457200" y="1341438"/>
            <a:ext cx="8229600" cy="5256212"/>
          </a:xfrm>
        </p:spPr>
        <p:txBody>
          <a:bodyPr/>
          <a:lstStyle/>
          <a:p>
            <a:pPr>
              <a:spcBef>
                <a:spcPct val="0"/>
              </a:spcBef>
              <a:buFontTx/>
              <a:buNone/>
            </a:pPr>
            <a:r>
              <a:rPr lang="zh-CN" altLang="en-US" sz="2400" b="1" smtClean="0">
                <a:latin typeface="黑体" panose="02010609060101010101" pitchFamily="49" charset="-122"/>
                <a:ea typeface="黑体" panose="02010609060101010101" pitchFamily="49" charset="-122"/>
                <a:cs typeface="Times New Roman" panose="02020603050405020304" pitchFamily="18" charset="0"/>
              </a:rPr>
              <a:t>基于深度学习的语音识别技术</a:t>
            </a:r>
            <a:endParaRPr lang="en-US" altLang="zh-CN" sz="2400" b="1" smtClean="0">
              <a:latin typeface="黑体" panose="02010609060101010101" pitchFamily="49" charset="-122"/>
              <a:ea typeface="黑体" panose="02010609060101010101" pitchFamily="49" charset="-122"/>
              <a:cs typeface="Times New Roman" panose="02020603050405020304" pitchFamily="18" charset="0"/>
            </a:endParaRPr>
          </a:p>
          <a:p>
            <a:pPr>
              <a:lnSpc>
                <a:spcPts val="3200"/>
              </a:lnSpc>
              <a:spcBef>
                <a:spcPts val="600"/>
              </a:spcBef>
            </a:pP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20</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世纪</a:t>
            </a: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80</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年代就开始这方面的尝试结合</a:t>
            </a: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ANN</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技术，但由于当时机器运算能力的限制及多层网络训练的复杂性，其效果并不理想。</a:t>
            </a:r>
            <a:endParaRPr lang="en-US" altLang="zh-CN" sz="2400" smtClean="0">
              <a:latin typeface="Times New Roman" panose="02020603050405020304" pitchFamily="18" charset="0"/>
              <a:ea typeface="黑体" panose="02010609060101010101" pitchFamily="49" charset="-122"/>
              <a:cs typeface="Times New Roman" panose="02020603050405020304" pitchFamily="18" charset="0"/>
            </a:endParaRPr>
          </a:p>
          <a:p>
            <a:pPr>
              <a:lnSpc>
                <a:spcPts val="3200"/>
              </a:lnSpc>
              <a:spcBef>
                <a:spcPts val="600"/>
              </a:spcBef>
            </a:pP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2010</a:t>
            </a:r>
            <a:r>
              <a:rPr lang="zh-CN" altLang="zh-CN" sz="2400" smtClean="0">
                <a:latin typeface="Times New Roman" panose="02020603050405020304" pitchFamily="18" charset="0"/>
                <a:ea typeface="黑体" panose="02010609060101010101" pitchFamily="49" charset="-122"/>
                <a:cs typeface="Times New Roman" panose="02020603050405020304" pitchFamily="18" charset="0"/>
              </a:rPr>
              <a:t>年，深度学习开始对语音识别领域产生重要的影响，其识别错误率显著下降</a:t>
            </a: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是</a:t>
            </a:r>
            <a:r>
              <a:rPr lang="en-US" altLang="zh-CN" sz="2400" smtClean="0">
                <a:latin typeface="Times New Roman" panose="02020603050405020304" pitchFamily="18" charset="0"/>
                <a:ea typeface="黑体" panose="02010609060101010101" pitchFamily="49" charset="-122"/>
                <a:cs typeface="Times New Roman" panose="02020603050405020304" pitchFamily="18" charset="0"/>
              </a:rPr>
              <a:t>DNN</a:t>
            </a:r>
            <a:r>
              <a:rPr lang="zh-CN" altLang="en-US" sz="2400" smtClean="0">
                <a:latin typeface="Times New Roman" panose="02020603050405020304" pitchFamily="18" charset="0"/>
                <a:ea typeface="黑体" panose="02010609060101010101" pitchFamily="49" charset="-122"/>
                <a:cs typeface="Times New Roman" panose="02020603050405020304" pitchFamily="18" charset="0"/>
              </a:rPr>
              <a:t>在工业界的第一个成功应用</a:t>
            </a:r>
            <a:endParaRPr lang="en-US" altLang="zh-CN" sz="2400" smtClean="0">
              <a:latin typeface="Times New Roman" panose="02020603050405020304" pitchFamily="18" charset="0"/>
              <a:ea typeface="黑体" panose="02010609060101010101" pitchFamily="49" charset="-122"/>
              <a:cs typeface="Times New Roman" panose="02020603050405020304" pitchFamily="18" charset="0"/>
            </a:endParaRPr>
          </a:p>
          <a:p>
            <a:pPr>
              <a:lnSpc>
                <a:spcPts val="3200"/>
              </a:lnSpc>
              <a:spcBef>
                <a:spcPts val="600"/>
              </a:spcBef>
            </a:pPr>
            <a:r>
              <a:rPr lang="zh-CN" altLang="zh-CN" sz="2400" smtClean="0">
                <a:cs typeface="Times New Roman" panose="02020603050405020304" pitchFamily="18" charset="0"/>
              </a:rPr>
              <a:t>通过多层</a:t>
            </a:r>
            <a:r>
              <a:rPr lang="zh-CN" altLang="en-US" sz="2400" smtClean="0">
                <a:cs typeface="Times New Roman" panose="02020603050405020304" pitchFamily="18" charset="0"/>
              </a:rPr>
              <a:t>非线性</a:t>
            </a:r>
            <a:r>
              <a:rPr lang="zh-CN" altLang="zh-CN" sz="2400" smtClean="0">
                <a:cs typeface="Times New Roman" panose="02020603050405020304" pitchFamily="18" charset="0"/>
              </a:rPr>
              <a:t>表示来对数据间的复杂关系进行建模</a:t>
            </a:r>
            <a:r>
              <a:rPr lang="zh-CN" altLang="en-US" sz="2400" smtClean="0">
                <a:cs typeface="Times New Roman" panose="02020603050405020304" pitchFamily="18" charset="0"/>
              </a:rPr>
              <a:t>：</a:t>
            </a:r>
            <a:endParaRPr lang="en-US" altLang="zh-CN" sz="2400" smtClean="0">
              <a:latin typeface="Times New Roman" panose="02020603050405020304" pitchFamily="18" charset="0"/>
              <a:cs typeface="Times New Roman" panose="02020603050405020304" pitchFamily="18" charset="0"/>
            </a:endParaRPr>
          </a:p>
          <a:p>
            <a:pPr lvl="1">
              <a:lnSpc>
                <a:spcPts val="3200"/>
              </a:lnSpc>
              <a:spcBef>
                <a:spcPts val="600"/>
              </a:spcBef>
              <a:buFontTx/>
              <a:buNone/>
            </a:pPr>
            <a:r>
              <a:rPr lang="en-US" altLang="zh-CN" sz="2000" smtClean="0">
                <a:latin typeface="Times New Roman" panose="02020603050405020304" pitchFamily="18" charset="0"/>
                <a:cs typeface="Times New Roman" panose="02020603050405020304" pitchFamily="18" charset="0"/>
              </a:rPr>
              <a:t>1</a:t>
            </a:r>
            <a:r>
              <a:rPr lang="zh-CN" altLang="en-US" sz="2000" smtClean="0">
                <a:latin typeface="Times New Roman" panose="02020603050405020304" pitchFamily="18" charset="0"/>
                <a:cs typeface="Times New Roman" panose="02020603050405020304" pitchFamily="18" charset="0"/>
              </a:rPr>
              <a:t>）基于</a:t>
            </a:r>
            <a:r>
              <a:rPr lang="en-US" altLang="zh-CN" sz="2000" smtClean="0">
                <a:latin typeface="Times New Roman" panose="02020603050405020304" pitchFamily="18" charset="0"/>
                <a:cs typeface="Times New Roman" panose="02020603050405020304" pitchFamily="18" charset="0"/>
              </a:rPr>
              <a:t>HMM-DNN</a:t>
            </a:r>
            <a:r>
              <a:rPr lang="zh-CN" altLang="en-US" sz="2000" smtClean="0">
                <a:latin typeface="Times New Roman" panose="02020603050405020304" pitchFamily="18" charset="0"/>
                <a:cs typeface="Times New Roman" panose="02020603050405020304" pitchFamily="18" charset="0"/>
              </a:rPr>
              <a:t>的语音识别方法</a:t>
            </a:r>
            <a:endParaRPr lang="en-US" altLang="zh-CN" sz="2000" smtClean="0">
              <a:latin typeface="Times New Roman" panose="02020603050405020304" pitchFamily="18" charset="0"/>
              <a:cs typeface="Times New Roman" panose="02020603050405020304" pitchFamily="18" charset="0"/>
            </a:endParaRPr>
          </a:p>
          <a:p>
            <a:pPr lvl="1">
              <a:lnSpc>
                <a:spcPts val="3200"/>
              </a:lnSpc>
              <a:spcBef>
                <a:spcPts val="600"/>
              </a:spcBef>
              <a:buFontTx/>
              <a:buNone/>
            </a:pPr>
            <a:r>
              <a:rPr lang="en-US" altLang="zh-CN" sz="2000" smtClean="0">
                <a:latin typeface="Times New Roman" panose="02020603050405020304" pitchFamily="18" charset="0"/>
                <a:cs typeface="Times New Roman" panose="02020603050405020304" pitchFamily="18" charset="0"/>
              </a:rPr>
              <a:t> 2</a:t>
            </a:r>
            <a:r>
              <a:rPr lang="zh-CN" altLang="en-US" sz="2000" smtClean="0">
                <a:latin typeface="Times New Roman" panose="02020603050405020304" pitchFamily="18" charset="0"/>
                <a:cs typeface="Times New Roman" panose="02020603050405020304" pitchFamily="18" charset="0"/>
              </a:rPr>
              <a:t>）基于</a:t>
            </a:r>
            <a:r>
              <a:rPr lang="en-US" altLang="zh-CN" sz="2000" smtClean="0">
                <a:latin typeface="Times New Roman" panose="02020603050405020304" pitchFamily="18" charset="0"/>
                <a:cs typeface="Times New Roman" panose="02020603050405020304" pitchFamily="18" charset="0"/>
              </a:rPr>
              <a:t>RNN</a:t>
            </a:r>
            <a:r>
              <a:rPr lang="zh-CN" altLang="en-US" sz="2000" smtClean="0">
                <a:latin typeface="Times New Roman" panose="02020603050405020304" pitchFamily="18" charset="0"/>
                <a:cs typeface="Times New Roman" panose="02020603050405020304" pitchFamily="18" charset="0"/>
              </a:rPr>
              <a:t>的语音识别方法</a:t>
            </a:r>
            <a:endParaRPr lang="en-US" altLang="zh-CN" sz="2000" smtClean="0">
              <a:latin typeface="Times New Roman" panose="02020603050405020304" pitchFamily="18" charset="0"/>
              <a:cs typeface="Times New Roman" panose="02020603050405020304" pitchFamily="18" charset="0"/>
            </a:endParaRPr>
          </a:p>
          <a:p>
            <a:pPr lvl="1">
              <a:lnSpc>
                <a:spcPts val="3200"/>
              </a:lnSpc>
              <a:spcBef>
                <a:spcPts val="600"/>
              </a:spcBef>
              <a:buFontTx/>
              <a:buNone/>
            </a:pPr>
            <a:r>
              <a:rPr lang="en-US" altLang="zh-CN" sz="2000" smtClean="0">
                <a:latin typeface="Times New Roman" panose="02020603050405020304" pitchFamily="18" charset="0"/>
                <a:cs typeface="Times New Roman" panose="02020603050405020304" pitchFamily="18" charset="0"/>
              </a:rPr>
              <a:t> 3</a:t>
            </a:r>
            <a:r>
              <a:rPr lang="zh-CN" altLang="en-US" sz="2000" smtClean="0">
                <a:latin typeface="Times New Roman" panose="02020603050405020304" pitchFamily="18" charset="0"/>
                <a:cs typeface="Times New Roman" panose="02020603050405020304" pitchFamily="18" charset="0"/>
              </a:rPr>
              <a:t>）端到端语音识别方法</a:t>
            </a:r>
            <a:endParaRPr lang="en-US" altLang="zh-CN" sz="2000" smtClean="0">
              <a:latin typeface="Times New Roman" panose="02020603050405020304" pitchFamily="18" charset="0"/>
              <a:cs typeface="Times New Roman" panose="02020603050405020304" pitchFamily="18" charset="0"/>
            </a:endParaRPr>
          </a:p>
          <a:p>
            <a:pPr>
              <a:spcBef>
                <a:spcPct val="0"/>
              </a:spcBef>
              <a:buFontTx/>
              <a:buNone/>
            </a:pPr>
            <a:endParaRPr lang="en-US" altLang="zh-CN" sz="2400" smtClean="0">
              <a:latin typeface="Times New Roman" panose="02020603050405020304" pitchFamily="18" charset="0"/>
              <a:cs typeface="Times New Roman" panose="02020603050405020304" pitchFamily="18" charset="0"/>
            </a:endParaRPr>
          </a:p>
          <a:p>
            <a:pPr>
              <a:spcBef>
                <a:spcPct val="0"/>
              </a:spcBef>
              <a:buFontTx/>
              <a:buNone/>
            </a:pPr>
            <a:endParaRPr lang="zh-CN" altLang="en-US" sz="240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24611">
                                            <p:txEl>
                                              <p:pRg st="1" end="1"/>
                                            </p:txEl>
                                          </p:spTgt>
                                        </p:tgtEl>
                                        <p:attrNameLst>
                                          <p:attrName>style.visibility</p:attrName>
                                        </p:attrNameLst>
                                      </p:cBhvr>
                                      <p:to>
                                        <p:strVal val="visible"/>
                                      </p:to>
                                    </p:set>
                                    <p:animEffect transition="in" filter="wipe(up)">
                                      <p:cBhvr>
                                        <p:cTn id="7" dur="500"/>
                                        <p:tgtEl>
                                          <p:spTgt spid="32461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24611">
                                            <p:txEl>
                                              <p:pRg st="2" end="2"/>
                                            </p:txEl>
                                          </p:spTgt>
                                        </p:tgtEl>
                                        <p:attrNameLst>
                                          <p:attrName>style.visibility</p:attrName>
                                        </p:attrNameLst>
                                      </p:cBhvr>
                                      <p:to>
                                        <p:strVal val="visible"/>
                                      </p:to>
                                    </p:set>
                                    <p:animEffect transition="in" filter="wipe(up)">
                                      <p:cBhvr>
                                        <p:cTn id="12" dur="500"/>
                                        <p:tgtEl>
                                          <p:spTgt spid="324611">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24611">
                                            <p:txEl>
                                              <p:pRg st="3" end="3"/>
                                            </p:txEl>
                                          </p:spTgt>
                                        </p:tgtEl>
                                        <p:attrNameLst>
                                          <p:attrName>style.visibility</p:attrName>
                                        </p:attrNameLst>
                                      </p:cBhvr>
                                      <p:to>
                                        <p:strVal val="visible"/>
                                      </p:to>
                                    </p:set>
                                    <p:animEffect transition="in" filter="wipe(up)">
                                      <p:cBhvr>
                                        <p:cTn id="17" dur="500"/>
                                        <p:tgtEl>
                                          <p:spTgt spid="32461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24611">
                                            <p:txEl>
                                              <p:pRg st="4" end="4"/>
                                            </p:txEl>
                                          </p:spTgt>
                                        </p:tgtEl>
                                        <p:attrNameLst>
                                          <p:attrName>style.visibility</p:attrName>
                                        </p:attrNameLst>
                                      </p:cBhvr>
                                      <p:to>
                                        <p:strVal val="visible"/>
                                      </p:to>
                                    </p:set>
                                    <p:animEffect transition="in" filter="wipe(up)">
                                      <p:cBhvr>
                                        <p:cTn id="22" dur="500"/>
                                        <p:tgtEl>
                                          <p:spTgt spid="32461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24611">
                                            <p:txEl>
                                              <p:pRg st="5" end="5"/>
                                            </p:txEl>
                                          </p:spTgt>
                                        </p:tgtEl>
                                        <p:attrNameLst>
                                          <p:attrName>style.visibility</p:attrName>
                                        </p:attrNameLst>
                                      </p:cBhvr>
                                      <p:to>
                                        <p:strVal val="visible"/>
                                      </p:to>
                                    </p:set>
                                    <p:animEffect transition="in" filter="wipe(up)">
                                      <p:cBhvr>
                                        <p:cTn id="27" dur="500"/>
                                        <p:tgtEl>
                                          <p:spTgt spid="32461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24611">
                                            <p:txEl>
                                              <p:pRg st="6" end="6"/>
                                            </p:txEl>
                                          </p:spTgt>
                                        </p:tgtEl>
                                        <p:attrNameLst>
                                          <p:attrName>style.visibility</p:attrName>
                                        </p:attrNameLst>
                                      </p:cBhvr>
                                      <p:to>
                                        <p:strVal val="visible"/>
                                      </p:to>
                                    </p:set>
                                    <p:animEffect transition="in" filter="wipe(up)">
                                      <p:cBhvr>
                                        <p:cTn id="32" dur="500"/>
                                        <p:tgtEl>
                                          <p:spTgt spid="324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标题 1"/>
          <p:cNvSpPr>
            <a:spLocks noGrp="1"/>
          </p:cNvSpPr>
          <p:nvPr>
            <p:ph type="title"/>
          </p:nvPr>
        </p:nvSpPr>
        <p:spPr/>
        <p:txBody>
          <a:bodyPr/>
          <a:lstStyle/>
          <a:p>
            <a:r>
              <a:rPr lang="zh-CN" altLang="en-US" smtClean="0"/>
              <a:t>语音识别算法</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963" y="1393825"/>
            <a:ext cx="3825875"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40"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2276475"/>
            <a:ext cx="2879725"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下箭头 7"/>
          <p:cNvSpPr>
            <a:spLocks noChangeArrowheads="1"/>
          </p:cNvSpPr>
          <p:nvPr/>
        </p:nvSpPr>
        <p:spPr bwMode="auto">
          <a:xfrm rot="-3178373">
            <a:off x="4670425" y="2538413"/>
            <a:ext cx="215900" cy="431800"/>
          </a:xfrm>
          <a:prstGeom prst="downArrow">
            <a:avLst>
              <a:gd name="adj1" fmla="val 50000"/>
              <a:gd name="adj2" fmla="val 50000"/>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4" name="下箭头 13"/>
          <p:cNvSpPr>
            <a:spLocks noChangeArrowheads="1"/>
          </p:cNvSpPr>
          <p:nvPr/>
        </p:nvSpPr>
        <p:spPr bwMode="auto">
          <a:xfrm rot="3424672">
            <a:off x="4771232" y="4267994"/>
            <a:ext cx="215900" cy="433387"/>
          </a:xfrm>
          <a:prstGeom prst="downArrow">
            <a:avLst>
              <a:gd name="adj1" fmla="val 50000"/>
              <a:gd name="adj2" fmla="val 50184"/>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403600"/>
            <a:ext cx="3386138"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4" name="Rectangle 11"/>
          <p:cNvSpPr>
            <a:spLocks noChangeArrowheads="1"/>
          </p:cNvSpPr>
          <p:nvPr/>
        </p:nvSpPr>
        <p:spPr bwMode="auto">
          <a:xfrm>
            <a:off x="5580063" y="4826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219145" name="对象 4"/>
          <p:cNvGraphicFramePr>
            <a:graphicFrameLocks noChangeAspect="1"/>
          </p:cNvGraphicFramePr>
          <p:nvPr/>
        </p:nvGraphicFramePr>
        <p:xfrm>
          <a:off x="4787900" y="4797425"/>
          <a:ext cx="3860800" cy="457200"/>
        </p:xfrm>
        <a:graphic>
          <a:graphicData uri="http://schemas.openxmlformats.org/presentationml/2006/ole">
            <mc:AlternateContent xmlns:mc="http://schemas.openxmlformats.org/markup-compatibility/2006">
              <mc:Choice xmlns:v="urn:schemas-microsoft-com:vml" Requires="v">
                <p:oleObj spid="_x0000_s219162" r:id="rId6" imgW="1930400" imgH="228600" progId="Equation.3">
                  <p:embed/>
                </p:oleObj>
              </mc:Choice>
              <mc:Fallback>
                <p:oleObj r:id="rId6" imgW="1930400" imgH="228600" progId="Equation.3">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4797425"/>
                        <a:ext cx="386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6" name="Rectangle 13"/>
          <p:cNvSpPr>
            <a:spLocks noChangeArrowheads="1"/>
          </p:cNvSpPr>
          <p:nvPr/>
        </p:nvSpPr>
        <p:spPr bwMode="auto">
          <a:xfrm>
            <a:off x="5940425" y="529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219147" name="对象 8"/>
          <p:cNvGraphicFramePr>
            <a:graphicFrameLocks noChangeAspect="1"/>
          </p:cNvGraphicFramePr>
          <p:nvPr/>
        </p:nvGraphicFramePr>
        <p:xfrm>
          <a:off x="4787900" y="5419725"/>
          <a:ext cx="2768600" cy="457200"/>
        </p:xfrm>
        <a:graphic>
          <a:graphicData uri="http://schemas.openxmlformats.org/presentationml/2006/ole">
            <mc:AlternateContent xmlns:mc="http://schemas.openxmlformats.org/markup-compatibility/2006">
              <mc:Choice xmlns:v="urn:schemas-microsoft-com:vml" Requires="v">
                <p:oleObj spid="_x0000_s219163" r:id="rId8" imgW="1384300" imgH="228600" progId="Equation.3">
                  <p:embed/>
                </p:oleObj>
              </mc:Choice>
              <mc:Fallback>
                <p:oleObj r:id="rId8" imgW="1384300" imgH="228600" progId="Equation.3">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7900" y="5419725"/>
                        <a:ext cx="276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14" grpId="0" animBg="1"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1"/>
          <p:cNvSpPr>
            <a:spLocks noGrp="1"/>
          </p:cNvSpPr>
          <p:nvPr>
            <p:ph type="title"/>
          </p:nvPr>
        </p:nvSpPr>
        <p:spPr/>
        <p:txBody>
          <a:bodyPr/>
          <a:lstStyle/>
          <a:p>
            <a:r>
              <a:rPr lang="zh-CN" altLang="en-US" smtClean="0"/>
              <a:t>语音识别算法</a:t>
            </a:r>
          </a:p>
        </p:txBody>
      </p:sp>
      <p:sp>
        <p:nvSpPr>
          <p:cNvPr id="10" name="文本框 9"/>
          <p:cNvSpPr txBox="1">
            <a:spLocks noChangeArrowheads="1"/>
          </p:cNvSpPr>
          <p:nvPr/>
        </p:nvSpPr>
        <p:spPr bwMode="auto">
          <a:xfrm>
            <a:off x="323850" y="4149725"/>
            <a:ext cx="2879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输出层：</a:t>
            </a:r>
            <a:r>
              <a:rPr lang="en-US" altLang="zh-CN" sz="2800"/>
              <a:t>softmax</a:t>
            </a:r>
            <a:endParaRPr lang="zh-CN" altLang="en-US" sz="2800"/>
          </a:p>
        </p:txBody>
      </p:sp>
      <p:sp>
        <p:nvSpPr>
          <p:cNvPr id="220164" name="Rectangle 7"/>
          <p:cNvSpPr>
            <a:spLocks noChangeArrowheads="1"/>
          </p:cNvSpPr>
          <p:nvPr/>
        </p:nvSpPr>
        <p:spPr bwMode="auto">
          <a:xfrm>
            <a:off x="6227763" y="2205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3" name="对象 2"/>
          <p:cNvGraphicFramePr>
            <a:graphicFrameLocks noChangeAspect="1"/>
          </p:cNvGraphicFramePr>
          <p:nvPr/>
        </p:nvGraphicFramePr>
        <p:xfrm>
          <a:off x="1195388" y="2127250"/>
          <a:ext cx="1803400" cy="787400"/>
        </p:xfrm>
        <a:graphic>
          <a:graphicData uri="http://schemas.openxmlformats.org/presentationml/2006/ole">
            <mc:AlternateContent xmlns:mc="http://schemas.openxmlformats.org/markup-compatibility/2006">
              <mc:Choice xmlns:v="urn:schemas-microsoft-com:vml" Requires="v">
                <p:oleObj spid="_x0000_s220203" r:id="rId4" imgW="901309" imgH="393529" progId="Equation.3">
                  <p:embed/>
                </p:oleObj>
              </mc:Choice>
              <mc:Fallback>
                <p:oleObj r:id="rId4" imgW="901309" imgH="393529" progId="Equation.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5388" y="2127250"/>
                        <a:ext cx="1803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0166" name="Rectangle 9"/>
          <p:cNvSpPr>
            <a:spLocks noChangeArrowheads="1"/>
          </p:cNvSpPr>
          <p:nvPr/>
        </p:nvSpPr>
        <p:spPr bwMode="auto">
          <a:xfrm>
            <a:off x="1547813" y="5732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5" name="对象 4"/>
          <p:cNvGraphicFramePr>
            <a:graphicFrameLocks noChangeAspect="1"/>
          </p:cNvGraphicFramePr>
          <p:nvPr/>
        </p:nvGraphicFramePr>
        <p:xfrm>
          <a:off x="250825" y="4868863"/>
          <a:ext cx="3683000" cy="1295400"/>
        </p:xfrm>
        <a:graphic>
          <a:graphicData uri="http://schemas.openxmlformats.org/presentationml/2006/ole">
            <mc:AlternateContent xmlns:mc="http://schemas.openxmlformats.org/markup-compatibility/2006">
              <mc:Choice xmlns:v="urn:schemas-microsoft-com:vml" Requires="v">
                <p:oleObj spid="_x0000_s220204" r:id="rId6" imgW="1841500" imgH="647700" progId="Equation.3">
                  <p:embed/>
                </p:oleObj>
              </mc:Choice>
              <mc:Fallback>
                <p:oleObj r:id="rId6" imgW="1841500" imgH="647700" progId="Equation.3">
                  <p:embed/>
                  <p:pic>
                    <p:nvPicPr>
                      <p:cNvPr id="0" name="对象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825" y="4868863"/>
                        <a:ext cx="368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p:cNvSpPr txBox="1">
            <a:spLocks noChangeArrowheads="1"/>
          </p:cNvSpPr>
          <p:nvPr/>
        </p:nvSpPr>
        <p:spPr bwMode="auto">
          <a:xfrm>
            <a:off x="4356100" y="4135438"/>
            <a:ext cx="37750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损失函数：</a:t>
            </a:r>
            <a:r>
              <a:rPr lang="en-US" altLang="zh-CN" sz="2800">
                <a:solidFill>
                  <a:srgbClr val="FF0000"/>
                </a:solidFill>
              </a:rPr>
              <a:t>CE</a:t>
            </a:r>
            <a:r>
              <a:rPr lang="en-US" altLang="zh-CN" sz="2800"/>
              <a:t> or MSE</a:t>
            </a:r>
            <a:endParaRPr lang="zh-CN" altLang="en-US" sz="2800"/>
          </a:p>
        </p:txBody>
      </p:sp>
      <p:sp>
        <p:nvSpPr>
          <p:cNvPr id="220169" name="Rectangle 11"/>
          <p:cNvSpPr>
            <a:spLocks noChangeArrowheads="1"/>
          </p:cNvSpPr>
          <p:nvPr/>
        </p:nvSpPr>
        <p:spPr bwMode="auto">
          <a:xfrm>
            <a:off x="5651500" y="5064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7" name="对象 6"/>
          <p:cNvGraphicFramePr>
            <a:graphicFrameLocks noChangeAspect="1"/>
          </p:cNvGraphicFramePr>
          <p:nvPr/>
        </p:nvGraphicFramePr>
        <p:xfrm>
          <a:off x="5219700" y="5221288"/>
          <a:ext cx="2844800" cy="584200"/>
        </p:xfrm>
        <a:graphic>
          <a:graphicData uri="http://schemas.openxmlformats.org/presentationml/2006/ole">
            <mc:AlternateContent xmlns:mc="http://schemas.openxmlformats.org/markup-compatibility/2006">
              <mc:Choice xmlns:v="urn:schemas-microsoft-com:vml" Requires="v">
                <p:oleObj spid="_x0000_s220205" r:id="rId8" imgW="1422400" imgH="292100" progId="Equation.3">
                  <p:embed/>
                </p:oleObj>
              </mc:Choice>
              <mc:Fallback>
                <p:oleObj r:id="rId8" imgW="1422400" imgH="292100" progId="Equation.3">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19700" y="5221288"/>
                        <a:ext cx="2844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文本框 12"/>
          <p:cNvSpPr txBox="1">
            <a:spLocks noChangeArrowheads="1"/>
          </p:cNvSpPr>
          <p:nvPr/>
        </p:nvSpPr>
        <p:spPr bwMode="auto">
          <a:xfrm>
            <a:off x="476250" y="1417638"/>
            <a:ext cx="2501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激活：</a:t>
            </a:r>
            <a:r>
              <a:rPr lang="en-US" altLang="zh-CN" sz="2800"/>
              <a:t>sigmoid</a:t>
            </a:r>
            <a:endParaRPr lang="zh-CN" altLang="en-US" sz="2800"/>
          </a:p>
        </p:txBody>
      </p:sp>
      <p:sp>
        <p:nvSpPr>
          <p:cNvPr id="14" name="文本框 13"/>
          <p:cNvSpPr txBox="1">
            <a:spLocks noChangeArrowheads="1"/>
          </p:cNvSpPr>
          <p:nvPr/>
        </p:nvSpPr>
        <p:spPr bwMode="auto">
          <a:xfrm>
            <a:off x="4508500" y="1393825"/>
            <a:ext cx="11049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a:t>ReLU</a:t>
            </a:r>
            <a:endParaRPr lang="zh-CN" altLang="en-US" sz="2800"/>
          </a:p>
        </p:txBody>
      </p:sp>
      <p:sp>
        <p:nvSpPr>
          <p:cNvPr id="220173" name="Rectangle 16"/>
          <p:cNvSpPr>
            <a:spLocks noChangeArrowheads="1"/>
          </p:cNvSpPr>
          <p:nvPr/>
        </p:nvSpPr>
        <p:spPr bwMode="auto">
          <a:xfrm>
            <a:off x="5364163" y="2287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9" name="对象 8"/>
          <p:cNvGraphicFramePr>
            <a:graphicFrameLocks noChangeAspect="1"/>
          </p:cNvGraphicFramePr>
          <p:nvPr/>
        </p:nvGraphicFramePr>
        <p:xfrm>
          <a:off x="5364163" y="2374900"/>
          <a:ext cx="2132012" cy="406400"/>
        </p:xfrm>
        <a:graphic>
          <a:graphicData uri="http://schemas.openxmlformats.org/presentationml/2006/ole">
            <mc:AlternateContent xmlns:mc="http://schemas.openxmlformats.org/markup-compatibility/2006">
              <mc:Choice xmlns:v="urn:schemas-microsoft-com:vml" Requires="v">
                <p:oleObj spid="_x0000_s220206" r:id="rId10" imgW="1066337" imgH="203112" progId="Equation.3">
                  <p:embed/>
                </p:oleObj>
              </mc:Choice>
              <mc:Fallback>
                <p:oleObj r:id="rId10" imgW="1066337" imgH="203112" progId="Equation.3">
                  <p:embed/>
                  <p:pic>
                    <p:nvPicPr>
                      <p:cNvPr id="0"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4163" y="2374900"/>
                        <a:ext cx="21320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3" grpId="0" autoUpdateAnimBg="0"/>
      <p:bldP spid="14" grpId="0"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pic>
        <p:nvPicPr>
          <p:cNvPr id="2058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388" y="2286000"/>
            <a:ext cx="5027612" cy="444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a:xfrm>
            <a:off x="285750" y="1571625"/>
            <a:ext cx="8229600" cy="3829050"/>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 </a:t>
            </a:r>
            <a:r>
              <a:rPr lang="en-US" altLang="zh-CN" sz="3200" b="1" kern="0" dirty="0">
                <a:latin typeface="+mn-lt"/>
                <a:ea typeface="+mn-ea"/>
              </a:rPr>
              <a:t>HMM-DNN</a:t>
            </a:r>
            <a:r>
              <a:rPr lang="zh-CN" altLang="en-US" sz="3200" b="1" kern="0" dirty="0">
                <a:latin typeface="+mn-lt"/>
                <a:ea typeface="+mn-ea"/>
              </a:rPr>
              <a:t>语音识别算法框架</a:t>
            </a:r>
            <a:endParaRPr lang="en-US" altLang="zh-CN" sz="3200" b="1" kern="0" dirty="0">
              <a:latin typeface="+mn-lt"/>
              <a:ea typeface="+mn-ea"/>
            </a:endParaRPr>
          </a:p>
          <a:p>
            <a:pPr marL="800100" lvl="1" indent="-342900">
              <a:spcBef>
                <a:spcPct val="20000"/>
              </a:spcBef>
              <a:buFont typeface="Wingdings" pitchFamily="2" charset="2"/>
              <a:buChar char="Ø"/>
              <a:defRPr/>
            </a:pPr>
            <a:endParaRPr lang="en-US" altLang="zh-CN" sz="2400" kern="0" dirty="0">
              <a:solidFill>
                <a:schemeClr val="accent2"/>
              </a:solidFill>
              <a:latin typeface="+mn-lt"/>
              <a:ea typeface="+mn-ea"/>
            </a:endParaRPr>
          </a:p>
          <a:p>
            <a:pPr marL="800100" lvl="1" indent="-342900">
              <a:lnSpc>
                <a:spcPct val="150000"/>
              </a:lnSpc>
              <a:spcBef>
                <a:spcPct val="20000"/>
              </a:spcBef>
              <a:buFont typeface="Wingdings" pitchFamily="2" charset="2"/>
              <a:buChar char="Ø"/>
              <a:defRPr/>
            </a:pPr>
            <a:r>
              <a:rPr lang="zh-CN" altLang="en-US" sz="2400" kern="0" dirty="0">
                <a:latin typeface="+mn-lt"/>
                <a:ea typeface="+mn-ea"/>
              </a:rPr>
              <a:t>用</a:t>
            </a:r>
            <a:r>
              <a:rPr lang="en-US" altLang="zh-CN" sz="2400" kern="0" dirty="0">
                <a:latin typeface="+mn-lt"/>
                <a:ea typeface="+mn-ea"/>
              </a:rPr>
              <a:t>DNN</a:t>
            </a:r>
            <a:r>
              <a:rPr lang="zh-CN" altLang="en-US" sz="2400" kern="0" dirty="0">
                <a:latin typeface="+mn-lt"/>
                <a:ea typeface="+mn-ea"/>
              </a:rPr>
              <a:t>替换</a:t>
            </a:r>
            <a:r>
              <a:rPr lang="en-US" altLang="zh-CN" sz="2400" kern="0" dirty="0">
                <a:latin typeface="+mn-lt"/>
                <a:ea typeface="+mn-ea"/>
              </a:rPr>
              <a:t>GMM</a:t>
            </a:r>
          </a:p>
          <a:p>
            <a:pPr marL="800100" lvl="1" indent="-342900">
              <a:lnSpc>
                <a:spcPct val="150000"/>
              </a:lnSpc>
              <a:spcBef>
                <a:spcPct val="20000"/>
              </a:spcBef>
              <a:buFont typeface="Wingdings" pitchFamily="2" charset="2"/>
              <a:buChar char="Ø"/>
              <a:defRPr/>
            </a:pPr>
            <a:r>
              <a:rPr lang="zh-CN" altLang="en-US" sz="2400" kern="0" dirty="0">
                <a:latin typeface="+mn-lt"/>
                <a:ea typeface="+mn-ea"/>
              </a:rPr>
              <a:t>用</a:t>
            </a:r>
            <a:r>
              <a:rPr lang="en-US" altLang="zh-CN" sz="2400" kern="0" dirty="0">
                <a:latin typeface="+mn-lt"/>
                <a:ea typeface="+mn-ea"/>
              </a:rPr>
              <a:t>DNN</a:t>
            </a:r>
            <a:r>
              <a:rPr lang="zh-CN" altLang="en-US" sz="2400" kern="0" dirty="0">
                <a:latin typeface="+mn-lt"/>
                <a:ea typeface="+mn-ea"/>
              </a:rPr>
              <a:t>计算观察概率</a:t>
            </a:r>
            <a:endParaRPr lang="en-US" altLang="zh-CN" sz="2400" kern="0" dirty="0">
              <a:latin typeface="+mn-lt"/>
              <a:ea typeface="+mn-ea"/>
            </a:endParaRPr>
          </a:p>
          <a:p>
            <a:pPr marL="800100" lvl="1" indent="-342900">
              <a:lnSpc>
                <a:spcPct val="150000"/>
              </a:lnSpc>
              <a:spcBef>
                <a:spcPct val="20000"/>
              </a:spcBef>
              <a:buFont typeface="Wingdings" pitchFamily="2" charset="2"/>
              <a:buChar char="Ø"/>
              <a:defRPr/>
            </a:pPr>
            <a:r>
              <a:rPr lang="zh-CN" altLang="en-US" sz="2400" kern="0" dirty="0">
                <a:latin typeface="+mn-lt"/>
                <a:ea typeface="+mn-ea"/>
              </a:rPr>
              <a:t>用</a:t>
            </a:r>
            <a:r>
              <a:rPr lang="en-US" altLang="zh-CN" sz="2400" kern="0" dirty="0">
                <a:latin typeface="+mn-lt"/>
                <a:ea typeface="+mn-ea"/>
              </a:rPr>
              <a:t>HMM-GMM</a:t>
            </a:r>
            <a:r>
              <a:rPr lang="zh-CN" altLang="en-US" sz="2400" kern="0" dirty="0">
                <a:latin typeface="+mn-lt"/>
                <a:ea typeface="+mn-ea"/>
              </a:rPr>
              <a:t>算法分割语音内容</a:t>
            </a:r>
            <a:endParaRPr lang="en-US" altLang="zh-CN" sz="2400" kern="0" dirty="0">
              <a:latin typeface="+mn-lt"/>
              <a:ea typeface="+mn-ea"/>
            </a:endParaRPr>
          </a:p>
          <a:p>
            <a:pPr marL="800100" lvl="1" indent="-342900">
              <a:lnSpc>
                <a:spcPct val="150000"/>
              </a:lnSpc>
              <a:spcBef>
                <a:spcPct val="20000"/>
              </a:spcBef>
              <a:buFont typeface="Wingdings" pitchFamily="2" charset="2"/>
              <a:buChar char="Ø"/>
              <a:defRPr/>
            </a:pPr>
            <a:r>
              <a:rPr lang="zh-CN" altLang="en-US" sz="2400" kern="0" dirty="0">
                <a:latin typeface="+mn-lt"/>
                <a:ea typeface="+mn-ea"/>
              </a:rPr>
              <a:t>在分割好的语音内容上训练</a:t>
            </a:r>
            <a:r>
              <a:rPr lang="en-US" altLang="zh-CN" sz="2400" kern="0" dirty="0">
                <a:latin typeface="+mn-lt"/>
                <a:ea typeface="+mn-ea"/>
              </a:rPr>
              <a:t>DNN</a:t>
            </a:r>
          </a:p>
          <a:p>
            <a:pPr marL="800100" lvl="1" indent="-342900">
              <a:lnSpc>
                <a:spcPct val="150000"/>
              </a:lnSpc>
              <a:spcBef>
                <a:spcPct val="20000"/>
              </a:spcBef>
              <a:buFont typeface="Wingdings" pitchFamily="2" charset="2"/>
              <a:buChar char="Ø"/>
              <a:defRPr/>
            </a:pPr>
            <a:r>
              <a:rPr lang="zh-CN" altLang="en-US" sz="2400" kern="0" dirty="0">
                <a:latin typeface="+mn-lt"/>
                <a:ea typeface="+mn-ea"/>
              </a:rPr>
              <a:t>识别性能大幅度改善</a:t>
            </a:r>
            <a:endParaRPr lang="en-US" altLang="zh-CN" sz="2400" kern="0" dirty="0">
              <a:latin typeface="+mn-lt"/>
              <a:ea typeface="+mn-ea"/>
            </a:endParaRPr>
          </a:p>
          <a:p>
            <a:pPr marL="800100" lvl="1" indent="-342900">
              <a:spcBef>
                <a:spcPct val="20000"/>
              </a:spcBef>
              <a:defRPr/>
            </a:pPr>
            <a:endParaRPr lang="en-US" altLang="zh-CN" sz="2400" kern="0" dirty="0">
              <a:solidFill>
                <a:schemeClr val="accent2"/>
              </a:solidFill>
              <a:latin typeface="+mn-lt"/>
              <a:ea typeface="+mn-ea"/>
            </a:endParaRPr>
          </a:p>
          <a:p>
            <a:pPr marL="342900" indent="-342900">
              <a:spcBef>
                <a:spcPct val="20000"/>
              </a:spcBef>
              <a:defRPr/>
            </a:pPr>
            <a:endParaRPr lang="en-US" altLang="zh-CN" sz="3200" kern="0" dirty="0">
              <a:latin typeface="+mn-lt"/>
              <a:ea typeface="+mn-ea"/>
            </a:endParaRPr>
          </a:p>
          <a:p>
            <a:pPr marL="342900" indent="-342900">
              <a:spcBef>
                <a:spcPct val="20000"/>
              </a:spcBef>
              <a:defRPr/>
            </a:pPr>
            <a:endParaRPr lang="zh-CN" altLang="en-US" sz="3200" kern="0" dirty="0">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05827"/>
                                        </p:tgtEl>
                                        <p:attrNameLst>
                                          <p:attrName>style.visibility</p:attrName>
                                        </p:attrNameLst>
                                      </p:cBhvr>
                                      <p:to>
                                        <p:strVal val="visible"/>
                                      </p:to>
                                    </p:set>
                                    <p:animEffect transition="in" filter="wipe(up)">
                                      <p:cBhvr>
                                        <p:cTn id="12" dur="500"/>
                                        <p:tgtEl>
                                          <p:spTgt spid="2058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bwMode="auto">
          <a:xfrm>
            <a:off x="285750" y="1428750"/>
            <a:ext cx="8358188"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Clr>
                <a:srgbClr val="FF3300"/>
              </a:buClr>
              <a:buFont typeface="Wingdings" panose="05000000000000000000" pitchFamily="2" charset="2"/>
              <a:buChar char="n"/>
              <a:defRPr/>
            </a:pPr>
            <a:r>
              <a:rPr lang="en-US" altLang="zh-CN" b="1" dirty="0" smtClean="0"/>
              <a:t>DNN</a:t>
            </a:r>
            <a:r>
              <a:rPr lang="zh-CN" altLang="en-US" b="1" dirty="0" smtClean="0"/>
              <a:t>为什么好</a:t>
            </a:r>
            <a:r>
              <a:rPr lang="zh-CN" altLang="en-US" dirty="0" smtClean="0"/>
              <a:t>？</a:t>
            </a:r>
            <a:endParaRPr lang="en-US" altLang="zh-CN" sz="2400" dirty="0" smtClean="0">
              <a:solidFill>
                <a:schemeClr val="accent2"/>
              </a:solidFill>
            </a:endParaRPr>
          </a:p>
          <a:p>
            <a:pPr marL="685800">
              <a:lnSpc>
                <a:spcPts val="3500"/>
              </a:lnSpc>
              <a:buFont typeface="Wingdings" panose="05000000000000000000" pitchFamily="2" charset="2"/>
              <a:buChar char="u"/>
              <a:defRPr/>
            </a:pPr>
            <a:r>
              <a:rPr lang="en-US" altLang="zh-CN" sz="2400" dirty="0" smtClean="0"/>
              <a:t>DNN</a:t>
            </a:r>
            <a:r>
              <a:rPr lang="zh-CN" altLang="zh-CN" sz="2400" dirty="0" smtClean="0"/>
              <a:t>不需要对声学特征所服从的分布进行假设；</a:t>
            </a:r>
            <a:endParaRPr lang="en-US" altLang="zh-CN" sz="2400" dirty="0" smtClean="0"/>
          </a:p>
          <a:p>
            <a:pPr marL="685800">
              <a:lnSpc>
                <a:spcPts val="3500"/>
              </a:lnSpc>
              <a:buFont typeface="Wingdings" panose="05000000000000000000" pitchFamily="2" charset="2"/>
              <a:buChar char="u"/>
              <a:defRPr/>
            </a:pPr>
            <a:r>
              <a:rPr lang="zh-CN" altLang="en-US" sz="2400" dirty="0" smtClean="0"/>
              <a:t>更强大的建模能力；</a:t>
            </a:r>
            <a:endParaRPr lang="en-US" altLang="zh-CN" sz="2400" dirty="0" smtClean="0"/>
          </a:p>
          <a:p>
            <a:pPr marL="685800">
              <a:lnSpc>
                <a:spcPts val="3500"/>
              </a:lnSpc>
              <a:buFont typeface="Wingdings" panose="05000000000000000000" pitchFamily="2" charset="2"/>
              <a:buChar char="u"/>
              <a:defRPr/>
            </a:pPr>
            <a:r>
              <a:rPr lang="en-US" altLang="zh-CN" sz="2400" dirty="0" smtClean="0"/>
              <a:t>DNN</a:t>
            </a:r>
            <a:r>
              <a:rPr lang="zh-CN" altLang="zh-CN" sz="2400" dirty="0" smtClean="0"/>
              <a:t>的输入可以采用连续的拼接帧，更好的利用</a:t>
            </a:r>
            <a:r>
              <a:rPr lang="zh-CN" altLang="en-US" sz="2400" dirty="0" smtClean="0"/>
              <a:t>了</a:t>
            </a:r>
            <a:r>
              <a:rPr lang="zh-CN" altLang="zh-CN" sz="2400" dirty="0" smtClean="0"/>
              <a:t>上下文信息</a:t>
            </a:r>
            <a:endParaRPr lang="en-US" altLang="zh-CN" sz="2400" dirty="0" smtClean="0"/>
          </a:p>
          <a:p>
            <a:pPr marL="685800">
              <a:lnSpc>
                <a:spcPts val="3500"/>
              </a:lnSpc>
              <a:buFont typeface="Wingdings" panose="05000000000000000000" pitchFamily="2" charset="2"/>
              <a:buChar char="u"/>
              <a:defRPr/>
            </a:pPr>
            <a:r>
              <a:rPr lang="en-US" altLang="zh-CN" sz="2400" dirty="0" smtClean="0"/>
              <a:t>DNN</a:t>
            </a:r>
            <a:r>
              <a:rPr lang="zh-CN" altLang="zh-CN" sz="2400" dirty="0" smtClean="0"/>
              <a:t>的训练过程可以采用随机优化算法来实现，因此当训练数据规模较大时也能进行非常高效的训练；</a:t>
            </a:r>
            <a:endParaRPr lang="en-US" altLang="zh-CN" sz="2400" dirty="0" smtClean="0"/>
          </a:p>
          <a:p>
            <a:pPr marL="685800">
              <a:lnSpc>
                <a:spcPts val="3500"/>
              </a:lnSpc>
              <a:buFont typeface="Wingdings" panose="05000000000000000000" pitchFamily="2" charset="2"/>
              <a:buChar char="u"/>
              <a:defRPr/>
            </a:pPr>
            <a:r>
              <a:rPr lang="zh-CN" altLang="zh-CN" sz="2400" dirty="0" smtClean="0"/>
              <a:t>在发音模式分类上，</a:t>
            </a:r>
            <a:r>
              <a:rPr lang="en-US" altLang="zh-CN" sz="2400" dirty="0" smtClean="0"/>
              <a:t>DNN</a:t>
            </a:r>
            <a:r>
              <a:rPr lang="zh-CN" altLang="zh-CN" sz="2400" dirty="0" smtClean="0"/>
              <a:t>这种区分式模型也要比</a:t>
            </a:r>
            <a:r>
              <a:rPr lang="en-US" altLang="zh-CN" sz="2400" dirty="0" smtClean="0"/>
              <a:t>GMM</a:t>
            </a:r>
            <a:r>
              <a:rPr lang="zh-CN" altLang="zh-CN" sz="2400" dirty="0" smtClean="0"/>
              <a:t>这种产生式模型更加适合</a:t>
            </a:r>
            <a:r>
              <a:rPr lang="zh-CN" altLang="en-US" sz="2400" dirty="0" smtClean="0"/>
              <a:t>；</a:t>
            </a:r>
            <a:endParaRPr lang="en-US" altLang="zh-CN" sz="2400" dirty="0" smtClean="0"/>
          </a:p>
          <a:p>
            <a:pPr marL="685800">
              <a:lnSpc>
                <a:spcPts val="3500"/>
              </a:lnSpc>
              <a:buFont typeface="Wingdings" panose="05000000000000000000" pitchFamily="2" charset="2"/>
              <a:buChar char="u"/>
              <a:defRPr/>
            </a:pPr>
            <a:r>
              <a:rPr lang="zh-CN" altLang="en-US" sz="2400" dirty="0" smtClean="0"/>
              <a:t>无监督预训。</a:t>
            </a:r>
            <a:endParaRPr lang="zh-CN" alt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DNN</a:t>
            </a:r>
            <a:r>
              <a:rPr lang="zh-CN" altLang="en-US" sz="3200" kern="0" dirty="0">
                <a:latin typeface="+mn-lt"/>
                <a:ea typeface="+mn-ea"/>
              </a:rPr>
              <a:t>的训练</a:t>
            </a:r>
            <a:endParaRPr lang="en-US" altLang="zh-CN" sz="3200" kern="0" dirty="0">
              <a:latin typeface="+mn-lt"/>
              <a:ea typeface="+mn-ea"/>
            </a:endParaRPr>
          </a:p>
          <a:p>
            <a:pPr marL="342900" indent="-342900">
              <a:spcBef>
                <a:spcPct val="20000"/>
              </a:spcBef>
              <a:buClr>
                <a:srgbClr val="FF3300"/>
              </a:buClr>
              <a:defRPr/>
            </a:pPr>
            <a:r>
              <a:rPr lang="zh-CN" altLang="en-US" sz="2400" dirty="0">
                <a:latin typeface="Arial" charset="0"/>
              </a:rPr>
              <a:t>          分为无监督的预训练</a:t>
            </a:r>
            <a:r>
              <a:rPr lang="en-US" sz="2400" dirty="0">
                <a:latin typeface="Arial" charset="0"/>
              </a:rPr>
              <a:t>(</a:t>
            </a:r>
            <a:r>
              <a:rPr lang="en-US" sz="2400" dirty="0">
                <a:solidFill>
                  <a:srgbClr val="FF3300"/>
                </a:solidFill>
                <a:latin typeface="Arial" charset="0"/>
              </a:rPr>
              <a:t>Pre-training</a:t>
            </a:r>
            <a:r>
              <a:rPr lang="en-US" sz="2400" dirty="0">
                <a:latin typeface="Arial" charset="0"/>
              </a:rPr>
              <a:t>)</a:t>
            </a:r>
            <a:r>
              <a:rPr lang="zh-CN" altLang="en-US" sz="2400" dirty="0">
                <a:latin typeface="Arial" charset="0"/>
              </a:rPr>
              <a:t>和有监督的区分性调整</a:t>
            </a:r>
            <a:r>
              <a:rPr lang="en-US" sz="2400" dirty="0">
                <a:latin typeface="Arial" charset="0"/>
              </a:rPr>
              <a:t>(</a:t>
            </a:r>
            <a:r>
              <a:rPr lang="en-US" sz="2400" dirty="0">
                <a:solidFill>
                  <a:srgbClr val="FF3300"/>
                </a:solidFill>
                <a:latin typeface="Arial" charset="0"/>
              </a:rPr>
              <a:t>Fine-tuning</a:t>
            </a:r>
            <a:r>
              <a:rPr lang="en-US" sz="2400" dirty="0">
                <a:latin typeface="Arial" charset="0"/>
              </a:rPr>
              <a:t>)</a:t>
            </a:r>
            <a:r>
              <a:rPr lang="zh-CN" altLang="en-US" sz="2400" dirty="0">
                <a:latin typeface="Arial" charset="0"/>
              </a:rPr>
              <a:t>。</a:t>
            </a:r>
            <a:endParaRPr lang="en-US" altLang="zh-CN" sz="2400" kern="0" dirty="0">
              <a:solidFill>
                <a:schemeClr val="accent2"/>
              </a:solidFill>
              <a:latin typeface="+mn-lt"/>
              <a:ea typeface="+mn-ea"/>
            </a:endParaRPr>
          </a:p>
          <a:p>
            <a:pPr marL="800100" lvl="1" indent="-342900">
              <a:spcBef>
                <a:spcPct val="20000"/>
              </a:spcBef>
              <a:spcAft>
                <a:spcPts val="600"/>
              </a:spcAft>
              <a:buFont typeface="Wingdings" pitchFamily="2" charset="2"/>
              <a:buChar char="Ø"/>
              <a:defRPr/>
            </a:pPr>
            <a:r>
              <a:rPr lang="en-US" sz="2400" dirty="0">
                <a:latin typeface="Arial" charset="0"/>
              </a:rPr>
              <a:t>Pre-training</a:t>
            </a:r>
          </a:p>
          <a:p>
            <a:pPr marL="800100" lvl="1" indent="-342900">
              <a:spcBef>
                <a:spcPct val="20000"/>
              </a:spcBef>
              <a:spcAft>
                <a:spcPts val="600"/>
              </a:spcAft>
              <a:defRPr/>
            </a:pPr>
            <a:r>
              <a:rPr lang="zh-CN" altLang="en-US" sz="2400" dirty="0">
                <a:latin typeface="Arial" charset="0"/>
              </a:rPr>
              <a:t>         用受限波尔兹曼机</a:t>
            </a:r>
            <a:r>
              <a:rPr lang="en-US" sz="2400" dirty="0">
                <a:latin typeface="Arial" charset="0"/>
              </a:rPr>
              <a:t>(Restricted Boltzmann Machines, </a:t>
            </a:r>
            <a:r>
              <a:rPr lang="en-US" sz="2400" dirty="0">
                <a:solidFill>
                  <a:srgbClr val="FF0000"/>
                </a:solidFill>
                <a:latin typeface="Arial" charset="0"/>
              </a:rPr>
              <a:t>RBM</a:t>
            </a:r>
            <a:r>
              <a:rPr lang="en-US" sz="2400" dirty="0">
                <a:latin typeface="Arial" charset="0"/>
              </a:rPr>
              <a:t>)</a:t>
            </a:r>
            <a:r>
              <a:rPr lang="zh-CN" altLang="en-US" sz="2400" dirty="0">
                <a:latin typeface="Arial" charset="0"/>
              </a:rPr>
              <a:t>算法逐层训练构建深层置信网络</a:t>
            </a:r>
            <a:r>
              <a:rPr lang="en-US" sz="2400" dirty="0">
                <a:latin typeface="Arial" charset="0"/>
              </a:rPr>
              <a:t>(Deep Belief Networks, </a:t>
            </a:r>
            <a:r>
              <a:rPr lang="en-US" sz="2400" dirty="0">
                <a:solidFill>
                  <a:srgbClr val="FF0000"/>
                </a:solidFill>
                <a:latin typeface="Arial" charset="0"/>
              </a:rPr>
              <a:t>DBN</a:t>
            </a:r>
            <a:r>
              <a:rPr lang="en-US" sz="2400" dirty="0">
                <a:latin typeface="Arial" charset="0"/>
              </a:rPr>
              <a:t>)</a:t>
            </a:r>
            <a:r>
              <a:rPr lang="zh-CN" altLang="en-US" sz="2400" dirty="0">
                <a:latin typeface="Arial" charset="0"/>
              </a:rPr>
              <a:t>。</a:t>
            </a:r>
            <a:endParaRPr lang="en-US" altLang="zh-CN" sz="2400" dirty="0">
              <a:latin typeface="Times New Roman" pitchFamily="18" charset="0"/>
              <a:ea typeface="黑体" pitchFamily="49" charset="-122"/>
              <a:cs typeface="Times New Roman" pitchFamily="18" charset="0"/>
            </a:endParaRPr>
          </a:p>
          <a:p>
            <a:pPr marL="800100" lvl="1" indent="-342900">
              <a:spcBef>
                <a:spcPct val="20000"/>
              </a:spcBef>
              <a:spcAft>
                <a:spcPts val="600"/>
              </a:spcAft>
              <a:buFont typeface="Wingdings" pitchFamily="2" charset="2"/>
              <a:buChar char="Ø"/>
              <a:defRPr/>
            </a:pPr>
            <a:r>
              <a:rPr lang="en-US" sz="2400" dirty="0">
                <a:latin typeface="Arial" charset="0"/>
              </a:rPr>
              <a:t>Fine-tuning</a:t>
            </a:r>
          </a:p>
          <a:p>
            <a:pPr marL="800100" lvl="1" indent="-342900">
              <a:spcBef>
                <a:spcPct val="20000"/>
              </a:spcBef>
              <a:spcAft>
                <a:spcPts val="600"/>
              </a:spcAft>
              <a:defRPr/>
            </a:pPr>
            <a:r>
              <a:rPr lang="zh-CN" altLang="en-US" sz="2400" dirty="0">
                <a:latin typeface="Arial" charset="0"/>
              </a:rPr>
              <a:t>           将</a:t>
            </a:r>
            <a:r>
              <a:rPr lang="en-US" sz="2400" dirty="0">
                <a:latin typeface="Arial" charset="0"/>
              </a:rPr>
              <a:t>DBN </a:t>
            </a:r>
            <a:r>
              <a:rPr lang="zh-CN" altLang="en-US" sz="2400" dirty="0">
                <a:latin typeface="Arial" charset="0"/>
              </a:rPr>
              <a:t>作为</a:t>
            </a:r>
            <a:r>
              <a:rPr lang="en-US" sz="2400" dirty="0">
                <a:latin typeface="Arial" charset="0"/>
              </a:rPr>
              <a:t> DNN </a:t>
            </a:r>
            <a:r>
              <a:rPr lang="zh-CN" altLang="en-US" sz="2400" dirty="0">
                <a:latin typeface="Arial" charset="0"/>
              </a:rPr>
              <a:t>的初始化参数</a:t>
            </a:r>
            <a:r>
              <a:rPr lang="en-US" sz="2400" dirty="0">
                <a:latin typeface="Arial" charset="0"/>
              </a:rPr>
              <a:t>,</a:t>
            </a:r>
            <a:r>
              <a:rPr lang="zh-CN" altLang="en-US" sz="2400" dirty="0">
                <a:latin typeface="Arial" charset="0"/>
              </a:rPr>
              <a:t>，采用标准误差反向传播</a:t>
            </a:r>
            <a:r>
              <a:rPr lang="en-US" sz="2400" dirty="0">
                <a:latin typeface="Arial" charset="0"/>
              </a:rPr>
              <a:t>(Standard Error Back Propagation, BP)</a:t>
            </a:r>
            <a:r>
              <a:rPr lang="zh-CN" altLang="en-US" sz="2400" dirty="0">
                <a:latin typeface="Arial" charset="0"/>
              </a:rPr>
              <a:t>算法对</a:t>
            </a:r>
            <a:r>
              <a:rPr lang="en-US" sz="2400" dirty="0">
                <a:latin typeface="Arial" charset="0"/>
              </a:rPr>
              <a:t>DNN</a:t>
            </a:r>
            <a:r>
              <a:rPr lang="zh-CN" altLang="en-US" sz="2400" dirty="0">
                <a:latin typeface="Arial" charset="0"/>
              </a:rPr>
              <a:t>进行调整。</a:t>
            </a:r>
            <a:endParaRPr lang="en-US" sz="2400" dirty="0">
              <a:latin typeface="Arial" charset="0"/>
            </a:endParaRPr>
          </a:p>
          <a:p>
            <a:pPr marL="800100" lvl="1" indent="-342900">
              <a:spcBef>
                <a:spcPct val="20000"/>
              </a:spcBef>
              <a:spcAft>
                <a:spcPts val="600"/>
              </a:spcAft>
              <a:buFont typeface="Wingdings" pitchFamily="2" charset="2"/>
              <a:buChar char="Ø"/>
              <a:defRPr/>
            </a:pPr>
            <a:endParaRPr lang="zh-CN" altLang="en-US" sz="3200" kern="0" dirty="0">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DNN</a:t>
            </a:r>
            <a:r>
              <a:rPr lang="zh-CN" altLang="en-US" sz="3200" kern="0" dirty="0">
                <a:latin typeface="+mn-lt"/>
                <a:ea typeface="+mn-ea"/>
              </a:rPr>
              <a:t> </a:t>
            </a:r>
            <a:r>
              <a:rPr lang="en-US" altLang="zh-CN" sz="3200" kern="0" dirty="0" err="1">
                <a:latin typeface="MingLiU" pitchFamily="49" charset="-120"/>
                <a:ea typeface="MingLiU" pitchFamily="49" charset="-120"/>
              </a:rPr>
              <a:t>vs</a:t>
            </a:r>
            <a:r>
              <a:rPr lang="en-US" altLang="zh-CN" sz="3200" kern="0" dirty="0">
                <a:latin typeface="+mn-lt"/>
                <a:ea typeface="+mn-ea"/>
              </a:rPr>
              <a:t> MLP</a:t>
            </a:r>
            <a:r>
              <a:rPr lang="zh-CN" altLang="en-US" sz="3200" kern="0" dirty="0">
                <a:latin typeface="+mn-lt"/>
                <a:ea typeface="+mn-ea"/>
              </a:rPr>
              <a:t>（</a:t>
            </a:r>
            <a:r>
              <a:rPr lang="en-US" altLang="zh-CN" sz="3200" kern="0" dirty="0">
                <a:latin typeface="+mn-lt"/>
                <a:ea typeface="+mn-ea"/>
              </a:rPr>
              <a:t>in hybrid HMM approach</a:t>
            </a:r>
            <a:r>
              <a:rPr lang="zh-CN" altLang="en-US" sz="3200" kern="0" dirty="0">
                <a:latin typeface="+mn-lt"/>
                <a:ea typeface="+mn-ea"/>
              </a:rPr>
              <a:t>）</a:t>
            </a:r>
            <a:endParaRPr lang="en-US" altLang="zh-CN" sz="3200" kern="0" dirty="0">
              <a:latin typeface="+mn-lt"/>
              <a:ea typeface="+mn-ea"/>
            </a:endParaRPr>
          </a:p>
          <a:p>
            <a:pPr marL="342900" indent="-342900">
              <a:spcBef>
                <a:spcPct val="20000"/>
              </a:spcBef>
              <a:buClr>
                <a:srgbClr val="FF3300"/>
              </a:buClr>
              <a:defRPr/>
            </a:pPr>
            <a:r>
              <a:rPr lang="zh-CN" altLang="en-US" sz="2400" dirty="0">
                <a:latin typeface="Arial" charset="0"/>
              </a:rPr>
              <a:t>          </a:t>
            </a:r>
            <a:endParaRPr lang="en-US" altLang="zh-CN" sz="2400" kern="0" dirty="0">
              <a:solidFill>
                <a:schemeClr val="accent2"/>
              </a:solidFill>
              <a:latin typeface="+mn-lt"/>
              <a:ea typeface="+mn-ea"/>
            </a:endParaRPr>
          </a:p>
          <a:p>
            <a:pPr marL="800100" lvl="1" indent="-342900">
              <a:spcBef>
                <a:spcPct val="20000"/>
              </a:spcBef>
              <a:spcAft>
                <a:spcPts val="600"/>
              </a:spcAft>
              <a:buFont typeface="Wingdings" pitchFamily="2" charset="2"/>
              <a:buChar char="Ø"/>
              <a:defRPr/>
            </a:pPr>
            <a:r>
              <a:rPr lang="en-US" altLang="zh-CN" sz="2400" dirty="0">
                <a:latin typeface="Arial" charset="0"/>
              </a:rPr>
              <a:t>MLP</a:t>
            </a:r>
            <a:r>
              <a:rPr lang="zh-CN" altLang="en-US" sz="2400" dirty="0">
                <a:latin typeface="Arial" charset="0"/>
              </a:rPr>
              <a:t>仅基于</a:t>
            </a:r>
            <a:r>
              <a:rPr lang="en-US" sz="2400" dirty="0">
                <a:latin typeface="Arial" charset="0"/>
              </a:rPr>
              <a:t>BP</a:t>
            </a:r>
            <a:r>
              <a:rPr lang="zh-CN" altLang="en-US" sz="2400" dirty="0">
                <a:latin typeface="Arial" charset="0"/>
              </a:rPr>
              <a:t>算法训练</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仅基于</a:t>
            </a:r>
            <a:r>
              <a:rPr lang="en-US" sz="2400" dirty="0">
                <a:latin typeface="Arial" charset="0"/>
              </a:rPr>
              <a:t>BP</a:t>
            </a:r>
            <a:r>
              <a:rPr lang="zh-CN" altLang="en-US" sz="2400" dirty="0">
                <a:latin typeface="Arial" charset="0"/>
              </a:rPr>
              <a:t>算法，当隐层层数较多时</a:t>
            </a:r>
            <a:r>
              <a:rPr lang="en-US" sz="2400" dirty="0">
                <a:latin typeface="Arial" charset="0"/>
              </a:rPr>
              <a:t>, </a:t>
            </a:r>
            <a:r>
              <a:rPr lang="zh-CN" altLang="en-US" sz="2400" dirty="0">
                <a:latin typeface="Arial" charset="0"/>
              </a:rPr>
              <a:t>容易出现过拟合，（在训练集上分类效果很好而在测试集上则非常差）</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其原因在于</a:t>
            </a:r>
            <a:r>
              <a:rPr lang="en-US" altLang="zh-CN" sz="2400" dirty="0">
                <a:latin typeface="Arial" charset="0"/>
              </a:rPr>
              <a:t>ANN</a:t>
            </a:r>
            <a:r>
              <a:rPr lang="zh-CN" altLang="en-US" sz="2400" dirty="0">
                <a:latin typeface="Arial" charset="0"/>
              </a:rPr>
              <a:t>是一种非凸优化模型</a:t>
            </a:r>
            <a:r>
              <a:rPr lang="en-US" sz="2400" dirty="0">
                <a:latin typeface="Arial" charset="0"/>
              </a:rPr>
              <a:t>,</a:t>
            </a:r>
            <a:r>
              <a:rPr lang="zh-CN" altLang="en-US" sz="2400" dirty="0">
                <a:latin typeface="Arial" charset="0"/>
              </a:rPr>
              <a:t>只能在局部寻找到最优解</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zh-CN" sz="2400" dirty="0"/>
              <a:t>梯度消失</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所以为其提供合适的初始化参数是一种有效的解决方法</a:t>
            </a:r>
            <a:endParaRPr lang="en-US" sz="2400" dirty="0">
              <a:latin typeface="Arial" charset="0"/>
            </a:endParaRPr>
          </a:p>
          <a:p>
            <a:pPr marL="800100" lvl="1" indent="-342900">
              <a:spcBef>
                <a:spcPct val="20000"/>
              </a:spcBef>
              <a:spcAft>
                <a:spcPts val="600"/>
              </a:spcAft>
              <a:buFont typeface="Wingdings" pitchFamily="2" charset="2"/>
              <a:buChar char="Ø"/>
              <a:defRPr/>
            </a:pPr>
            <a:endParaRPr lang="zh-CN" altLang="en-US" sz="3200" kern="0" dirty="0">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up)">
                                      <p:cBhvr>
                                        <p:cTn id="17" dur="500"/>
                                        <p:tgtEl>
                                          <p:spTgt spid="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up)">
                                      <p:cBhvr>
                                        <p:cTn id="22" dur="500"/>
                                        <p:tgtEl>
                                          <p:spTgt spid="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wipe(up)">
                                      <p:cBhvr>
                                        <p:cTn id="3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DBN: </a:t>
            </a:r>
            <a:r>
              <a:rPr lang="zh-CN" altLang="en-US" sz="3200" kern="0" dirty="0">
                <a:latin typeface="+mn-lt"/>
                <a:ea typeface="+mn-ea"/>
              </a:rPr>
              <a:t>堆叠</a:t>
            </a:r>
            <a:r>
              <a:rPr lang="en-US" altLang="zh-CN" sz="3200" kern="0" dirty="0">
                <a:latin typeface="+mn-lt"/>
                <a:ea typeface="+mn-ea"/>
              </a:rPr>
              <a:t>RBM</a:t>
            </a:r>
          </a:p>
          <a:p>
            <a:pPr marL="800100" lvl="1" indent="-342900">
              <a:spcBef>
                <a:spcPct val="20000"/>
              </a:spcBef>
              <a:buClr>
                <a:srgbClr val="FF3300"/>
              </a:buClr>
              <a:buFont typeface="Wingdings" pitchFamily="2" charset="2"/>
              <a:buChar char="n"/>
              <a:defRPr/>
            </a:pPr>
            <a:r>
              <a:rPr lang="en-US" altLang="zh-CN" sz="3200" kern="0" dirty="0" err="1">
                <a:latin typeface="+mn-lt"/>
                <a:ea typeface="+mn-ea"/>
              </a:rPr>
              <a:t>duidie</a:t>
            </a:r>
            <a:endParaRPr lang="en-US" altLang="zh-CN" sz="3200" kern="0" dirty="0">
              <a:latin typeface="+mn-lt"/>
              <a:ea typeface="+mn-ea"/>
            </a:endParaRPr>
          </a:p>
          <a:p>
            <a:pPr marL="342900" indent="-342900">
              <a:spcBef>
                <a:spcPct val="20000"/>
              </a:spcBef>
              <a:buClr>
                <a:srgbClr val="FF3300"/>
              </a:buClr>
              <a:defRPr/>
            </a:pPr>
            <a:r>
              <a:rPr lang="zh-CN" altLang="en-US" sz="2400" dirty="0">
                <a:latin typeface="Arial" charset="0"/>
              </a:rPr>
              <a:t>          </a:t>
            </a:r>
            <a:endParaRPr lang="en-US" altLang="zh-CN" sz="2400" kern="0" dirty="0">
              <a:solidFill>
                <a:schemeClr val="accent2"/>
              </a:solidFill>
              <a:latin typeface="+mn-lt"/>
              <a:ea typeface="+mn-ea"/>
            </a:endParaRPr>
          </a:p>
        </p:txBody>
      </p:sp>
      <p:pic>
        <p:nvPicPr>
          <p:cNvPr id="226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000250"/>
            <a:ext cx="7802563"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p:txBody>
      </p:sp>
      <p:pic>
        <p:nvPicPr>
          <p:cNvPr id="22733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188" y="2492375"/>
            <a:ext cx="4468812"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54563" y="1916113"/>
            <a:ext cx="4329112"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5650" y="5300663"/>
            <a:ext cx="19526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4449763" y="4910138"/>
            <a:ext cx="2819400" cy="1381125"/>
            <a:chOff x="4449763" y="4910138"/>
            <a:chExt cx="2819400" cy="1381125"/>
          </a:xfrm>
        </p:grpSpPr>
        <p:grpSp>
          <p:nvGrpSpPr>
            <p:cNvPr id="227336" name="组合 4"/>
            <p:cNvGrpSpPr>
              <a:grpSpLocks/>
            </p:cNvGrpSpPr>
            <p:nvPr/>
          </p:nvGrpSpPr>
          <p:grpSpPr bwMode="auto">
            <a:xfrm>
              <a:off x="4449763" y="4910138"/>
              <a:ext cx="2819400" cy="1381125"/>
              <a:chOff x="4932040" y="4793104"/>
              <a:chExt cx="2819400" cy="1381125"/>
            </a:xfrm>
          </p:grpSpPr>
          <p:pic>
            <p:nvPicPr>
              <p:cNvPr id="22733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477" y="5150292"/>
                <a:ext cx="2509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6352" y="5650354"/>
                <a:ext cx="2605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40" name="TextBox 6"/>
              <p:cNvSpPr txBox="1">
                <a:spLocks noChangeArrowheads="1"/>
              </p:cNvSpPr>
              <p:nvPr/>
            </p:nvSpPr>
            <p:spPr bwMode="auto">
              <a:xfrm>
                <a:off x="4932040" y="4793104"/>
                <a:ext cx="1408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伯努利</a:t>
                </a:r>
                <a:r>
                  <a:rPr lang="en-US" altLang="zh-CN" sz="1800" b="1"/>
                  <a:t>RBM</a:t>
                </a:r>
                <a:endParaRPr lang="zh-CN" altLang="en-US" sz="1800" b="1"/>
              </a:p>
            </p:txBody>
          </p:sp>
        </p:grpSp>
        <p:graphicFrame>
          <p:nvGraphicFramePr>
            <p:cNvPr id="227337" name="对象 1"/>
            <p:cNvGraphicFramePr>
              <a:graphicFrameLocks noChangeAspect="1"/>
            </p:cNvGraphicFramePr>
            <p:nvPr/>
          </p:nvGraphicFramePr>
          <p:xfrm>
            <a:off x="6745288" y="5411788"/>
            <a:ext cx="236537" cy="249237"/>
          </p:xfrm>
          <a:graphic>
            <a:graphicData uri="http://schemas.openxmlformats.org/presentationml/2006/ole">
              <mc:AlternateContent xmlns:mc="http://schemas.openxmlformats.org/markup-compatibility/2006">
                <mc:Choice xmlns:v="urn:schemas-microsoft-com:vml" Requires="v">
                  <p:oleObj spid="_x0000_s227348" name="公式" r:id="rId8" imgW="228600" imgH="241300" progId="Equation.3">
                    <p:embed/>
                  </p:oleObj>
                </mc:Choice>
                <mc:Fallback>
                  <p:oleObj name="公式" r:id="rId8" imgW="228600" imgH="241300" progId="Equation.3">
                    <p:embed/>
                    <p:pic>
                      <p:nvPicPr>
                        <p:cNvPr id="0" name="对象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5288" y="5411788"/>
                          <a:ext cx="236537" cy="249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一种概率生成模型</a:t>
            </a:r>
            <a:r>
              <a:rPr lang="en-US" sz="2400" dirty="0">
                <a:latin typeface="Arial" charset="0"/>
              </a:rPr>
              <a:t>(Probabilistic Generative Model) </a:t>
            </a:r>
          </a:p>
          <a:p>
            <a:pPr marL="800100" lvl="1" indent="-342900">
              <a:spcBef>
                <a:spcPct val="20000"/>
              </a:spcBef>
              <a:spcAft>
                <a:spcPts val="600"/>
              </a:spcAft>
              <a:buFont typeface="Wingdings" pitchFamily="2" charset="2"/>
              <a:buChar char="Ø"/>
              <a:defRPr/>
            </a:pPr>
            <a:r>
              <a:rPr lang="zh-CN" altLang="en-US" sz="2400" dirty="0">
                <a:latin typeface="Arial" charset="0"/>
              </a:rPr>
              <a:t>是一种具有特殊结构的马尔科夫随机场</a:t>
            </a:r>
            <a:r>
              <a:rPr lang="en-US" altLang="zh-CN" sz="2400" dirty="0">
                <a:latin typeface="Arial" charset="0"/>
              </a:rPr>
              <a:t>(Markov random field, MRF)</a:t>
            </a:r>
          </a:p>
          <a:p>
            <a:pPr marL="800100" lvl="1" indent="-342900">
              <a:spcBef>
                <a:spcPct val="20000"/>
              </a:spcBef>
              <a:spcAft>
                <a:spcPts val="600"/>
              </a:spcAft>
              <a:buFont typeface="Wingdings" pitchFamily="2" charset="2"/>
              <a:buChar char="Ø"/>
              <a:defRPr/>
            </a:pPr>
            <a:r>
              <a:rPr lang="zh-CN" altLang="en-US" sz="2400" dirty="0">
                <a:latin typeface="Arial" charset="0"/>
              </a:rPr>
              <a:t>隐层抓取输入向量中的高阶统计相关性来解释和发现环境输入的向量中包含的潜在规律</a:t>
            </a:r>
          </a:p>
          <a:p>
            <a:pPr marL="800100" lvl="1" indent="-342900">
              <a:spcBef>
                <a:spcPct val="20000"/>
              </a:spcBef>
              <a:spcAft>
                <a:spcPts val="600"/>
              </a:spcAft>
              <a:buFont typeface="Wingdings" pitchFamily="2" charset="2"/>
              <a:buChar char="Ø"/>
              <a:defRPr/>
            </a:pPr>
            <a:r>
              <a:rPr lang="zh-CN" altLang="en-US" sz="2400" dirty="0">
                <a:latin typeface="Arial" charset="0"/>
              </a:rPr>
              <a:t>无监督学习过程</a:t>
            </a:r>
          </a:p>
          <a:p>
            <a:pPr marL="800100" lvl="1" indent="-342900">
              <a:spcBef>
                <a:spcPct val="20000"/>
              </a:spcBef>
              <a:spcAft>
                <a:spcPts val="600"/>
              </a:spcAft>
              <a:buFont typeface="Wingdings" pitchFamily="2" charset="2"/>
              <a:buChar char="Ø"/>
              <a:defRPr/>
            </a:pPr>
            <a:r>
              <a:rPr lang="zh-CN" altLang="en-US" sz="2400" dirty="0">
                <a:latin typeface="Arial" charset="0"/>
              </a:rPr>
              <a:t>基于统计力学理论提出的，是一个用能量函数导出的描述显层数据概率分布的模型，其模型参数可以使用最大似然准则进行学习</a:t>
            </a:r>
          </a:p>
          <a:p>
            <a:pPr marL="800100" lvl="1" indent="-342900">
              <a:spcBef>
                <a:spcPct val="20000"/>
              </a:spcBef>
              <a:spcAft>
                <a:spcPts val="600"/>
              </a:spcAft>
              <a:buFont typeface="Wingdings" pitchFamily="2" charset="2"/>
              <a:buChar char="Ø"/>
              <a:defRPr/>
            </a:pPr>
            <a:endParaRPr lang="zh-CN" altLang="en-US" sz="3200" kern="0" dirty="0">
              <a:latin typeface="+mn-lt"/>
              <a:ea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up)">
                                      <p:cBhvr>
                                        <p:cTn id="17" dur="500"/>
                                        <p:tgtEl>
                                          <p:spTgt spid="6">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up)">
                                      <p:cBhvr>
                                        <p:cTn id="22" dur="500"/>
                                        <p:tgtEl>
                                          <p:spTgt spid="6">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wipe(up)">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24579" name="Rectangle 3"/>
          <p:cNvSpPr>
            <a:spLocks noChangeArrowheads="1"/>
          </p:cNvSpPr>
          <p:nvPr/>
        </p:nvSpPr>
        <p:spPr bwMode="auto">
          <a:xfrm>
            <a:off x="3805238"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4580" name="Text Box 4"/>
          <p:cNvSpPr txBox="1">
            <a:spLocks noChangeArrowheads="1"/>
          </p:cNvSpPr>
          <p:nvPr/>
        </p:nvSpPr>
        <p:spPr bwMode="auto">
          <a:xfrm>
            <a:off x="525463" y="1870075"/>
            <a:ext cx="2751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tx2"/>
                </a:solidFill>
                <a:latin typeface="Times New Roman" panose="02020603050405020304" pitchFamily="18" charset="0"/>
              </a:rPr>
              <a:t>DTW</a:t>
            </a:r>
            <a:r>
              <a:rPr kumimoji="1" lang="zh-CN" altLang="en-US" sz="2400" b="1">
                <a:solidFill>
                  <a:schemeClr val="tx2"/>
                </a:solidFill>
                <a:latin typeface="Times New Roman" panose="02020603050405020304" pitchFamily="18" charset="0"/>
              </a:rPr>
              <a:t>路径搜索算法</a:t>
            </a:r>
          </a:p>
        </p:txBody>
      </p:sp>
      <p:sp>
        <p:nvSpPr>
          <p:cNvPr id="24581" name="Rectangle 5"/>
          <p:cNvSpPr>
            <a:spLocks noChangeArrowheads="1"/>
          </p:cNvSpPr>
          <p:nvPr/>
        </p:nvSpPr>
        <p:spPr bwMode="auto">
          <a:xfrm>
            <a:off x="3424238"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4582" name="Group 6"/>
          <p:cNvGrpSpPr>
            <a:grpSpLocks/>
          </p:cNvGrpSpPr>
          <p:nvPr/>
        </p:nvGrpSpPr>
        <p:grpSpPr bwMode="auto">
          <a:xfrm>
            <a:off x="533400" y="2362200"/>
            <a:ext cx="7737475" cy="3549650"/>
            <a:chOff x="336" y="1488"/>
            <a:chExt cx="4874" cy="2236"/>
          </a:xfrm>
        </p:grpSpPr>
        <p:graphicFrame>
          <p:nvGraphicFramePr>
            <p:cNvPr id="24583" name="Object 7"/>
            <p:cNvGraphicFramePr>
              <a:graphicFrameLocks noChangeAspect="1"/>
            </p:cNvGraphicFramePr>
            <p:nvPr/>
          </p:nvGraphicFramePr>
          <p:xfrm>
            <a:off x="1753" y="1488"/>
            <a:ext cx="2181" cy="289"/>
          </p:xfrm>
          <a:graphic>
            <a:graphicData uri="http://schemas.openxmlformats.org/presentationml/2006/ole">
              <mc:AlternateContent xmlns:mc="http://schemas.openxmlformats.org/markup-compatibility/2006">
                <mc:Choice xmlns:v="urn:schemas-microsoft-com:vml" Requires="v">
                  <p:oleObj spid="_x0000_s24601" name="Equation" r:id="rId4" imgW="1752600" imgH="228600" progId="Equation.3">
                    <p:embed/>
                  </p:oleObj>
                </mc:Choice>
                <mc:Fallback>
                  <p:oleObj name="Equation" r:id="rId4" imgW="175260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3" y="1488"/>
                          <a:ext cx="2181"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4" name="Text Box 8"/>
            <p:cNvSpPr txBox="1">
              <a:spLocks noChangeArrowheads="1"/>
            </p:cNvSpPr>
            <p:nvPr/>
          </p:nvSpPr>
          <p:spPr bwMode="auto">
            <a:xfrm>
              <a:off x="336" y="1488"/>
              <a:ext cx="14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a:t>
              </a:r>
              <a:r>
                <a:rPr kumimoji="1" lang="zh-CN" altLang="en-US" sz="2400" b="1">
                  <a:solidFill>
                    <a:schemeClr val="tx2"/>
                  </a:solidFill>
                  <a:latin typeface="Times New Roman" panose="02020603050405020304" pitchFamily="18" charset="0"/>
                </a:rPr>
                <a:t>1</a:t>
              </a:r>
              <a:r>
                <a:rPr kumimoji="1" lang="zh-CN" altLang="en-US" sz="2400" b="1">
                  <a:solidFill>
                    <a:schemeClr val="tx2"/>
                  </a:solidFill>
                  <a:latin typeface="宋体" panose="02010600030101010101" pitchFamily="2" charset="-122"/>
                </a:rPr>
                <a:t>）初始化：</a:t>
              </a:r>
              <a:r>
                <a:rPr kumimoji="1" lang="zh-CN" altLang="en-US" sz="2400" b="1">
                  <a:solidFill>
                    <a:schemeClr val="tx2"/>
                  </a:solidFill>
                  <a:latin typeface="Times New Roman" panose="02020603050405020304" pitchFamily="18" charset="0"/>
                </a:rPr>
                <a:t> </a:t>
              </a:r>
            </a:p>
          </p:txBody>
        </p:sp>
        <p:graphicFrame>
          <p:nvGraphicFramePr>
            <p:cNvPr id="24585" name="Object 9"/>
            <p:cNvGraphicFramePr>
              <a:graphicFrameLocks noChangeAspect="1"/>
            </p:cNvGraphicFramePr>
            <p:nvPr/>
          </p:nvGraphicFramePr>
          <p:xfrm>
            <a:off x="1171" y="1920"/>
            <a:ext cx="2896" cy="610"/>
          </p:xfrm>
          <a:graphic>
            <a:graphicData uri="http://schemas.openxmlformats.org/presentationml/2006/ole">
              <mc:AlternateContent xmlns:mc="http://schemas.openxmlformats.org/markup-compatibility/2006">
                <mc:Choice xmlns:v="urn:schemas-microsoft-com:vml" Requires="v">
                  <p:oleObj spid="_x0000_s24602" name="Equation" r:id="rId6" imgW="2311400" imgH="482600" progId="Equation.3">
                    <p:embed/>
                  </p:oleObj>
                </mc:Choice>
                <mc:Fallback>
                  <p:oleObj name="Equation" r:id="rId6" imgW="2311400" imgH="482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1" y="1920"/>
                          <a:ext cx="2896"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6" name="Text Box 10"/>
            <p:cNvSpPr txBox="1">
              <a:spLocks noChangeArrowheads="1"/>
            </p:cNvSpPr>
            <p:nvPr/>
          </p:nvSpPr>
          <p:spPr bwMode="auto">
            <a:xfrm>
              <a:off x="506" y="2976"/>
              <a:ext cx="4704"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其中约束区域</a:t>
              </a:r>
              <a:r>
                <a:rPr kumimoji="1" lang="en-US" altLang="zh-CN" sz="2400" b="1">
                  <a:solidFill>
                    <a:schemeClr val="tx2"/>
                  </a:solidFill>
                  <a:latin typeface="Times New Roman" panose="02020603050405020304" pitchFamily="18" charset="0"/>
                </a:rPr>
                <a:t>Reg</a:t>
              </a:r>
              <a:r>
                <a:rPr kumimoji="1" lang="zh-CN" altLang="en-US" sz="2400" b="1">
                  <a:solidFill>
                    <a:schemeClr val="tx2"/>
                  </a:solidFill>
                  <a:latin typeface="宋体" panose="02010600030101010101" pitchFamily="2" charset="-122"/>
                </a:rPr>
                <a:t>可以假定是这样一个平行四边形，它有两个顶点位于</a:t>
              </a:r>
              <a:r>
                <a:rPr kumimoji="1" lang="zh-CN" altLang="en-US" sz="2400" b="1">
                  <a:solidFill>
                    <a:schemeClr val="tx2"/>
                  </a:solidFill>
                  <a:latin typeface="Times New Roman" panose="02020603050405020304" pitchFamily="18" charset="0"/>
                </a:rPr>
                <a:t>(1,1)</a:t>
              </a:r>
              <a:r>
                <a:rPr kumimoji="1" lang="zh-CN" altLang="en-US" sz="2400" b="1">
                  <a:solidFill>
                    <a:schemeClr val="tx2"/>
                  </a:solidFill>
                  <a:latin typeface="宋体" panose="02010600030101010101" pitchFamily="2" charset="-122"/>
                </a:rPr>
                <a:t>和</a:t>
              </a:r>
              <a:r>
                <a:rPr kumimoji="1" lang="zh-CN" altLang="en-US" sz="2400" b="1">
                  <a:solidFill>
                    <a:schemeClr val="tx2"/>
                  </a:solidFill>
                  <a:latin typeface="Times New Roman" panose="02020603050405020304" pitchFamily="18" charset="0"/>
                </a:rPr>
                <a:t>(</a:t>
              </a:r>
              <a:r>
                <a:rPr kumimoji="1" lang="en-US" altLang="zh-CN" sz="2400" b="1">
                  <a:solidFill>
                    <a:schemeClr val="tx2"/>
                  </a:solidFill>
                  <a:latin typeface="Times New Roman" panose="02020603050405020304" pitchFamily="18" charset="0"/>
                </a:rPr>
                <a:t>M</a:t>
              </a:r>
              <a:r>
                <a:rPr kumimoji="1" lang="en-US" altLang="zh-CN" sz="2400" b="1" baseline="-25000">
                  <a:solidFill>
                    <a:schemeClr val="tx2"/>
                  </a:solidFill>
                  <a:latin typeface="Times New Roman" panose="02020603050405020304" pitchFamily="18" charset="0"/>
                </a:rPr>
                <a:t>1</a:t>
              </a:r>
              <a:r>
                <a:rPr kumimoji="1" lang="en-US" altLang="zh-CN" sz="2400" b="1" i="1">
                  <a:solidFill>
                    <a:schemeClr val="tx2"/>
                  </a:solidFill>
                  <a:latin typeface="Times New Roman" panose="02020603050405020304" pitchFamily="18" charset="0"/>
                </a:rPr>
                <a:t>,M</a:t>
              </a:r>
              <a:r>
                <a:rPr kumimoji="1" lang="en-US" altLang="zh-CN" sz="2400" b="1" baseline="-25000">
                  <a:solidFill>
                    <a:schemeClr val="tx2"/>
                  </a:solidFill>
                  <a:latin typeface="Times New Roman" panose="02020603050405020304" pitchFamily="18" charset="0"/>
                </a:rPr>
                <a:t>2</a:t>
              </a:r>
              <a:r>
                <a:rPr kumimoji="1" lang="en-US" altLang="zh-CN" sz="2400" b="1">
                  <a:solidFill>
                    <a:schemeClr val="tx2"/>
                  </a:solidFill>
                  <a:latin typeface="Times New Roman" panose="02020603050405020304" pitchFamily="18" charset="0"/>
                </a:rPr>
                <a:t>)</a:t>
              </a:r>
              <a:r>
                <a:rPr kumimoji="1" lang="en-US" altLang="zh-CN" sz="2400" b="1">
                  <a:solidFill>
                    <a:schemeClr val="tx2"/>
                  </a:solidFill>
                  <a:latin typeface="宋体" panose="02010600030101010101" pitchFamily="2" charset="-122"/>
                </a:rPr>
                <a:t>，</a:t>
              </a:r>
              <a:r>
                <a:rPr kumimoji="1" lang="zh-CN" altLang="en-US" sz="2400" b="1">
                  <a:solidFill>
                    <a:schemeClr val="tx2"/>
                  </a:solidFill>
                  <a:latin typeface="宋体" panose="02010600030101010101" pitchFamily="2" charset="-122"/>
                </a:rPr>
                <a:t>相邻两条边的斜率分别为</a:t>
              </a:r>
              <a:r>
                <a:rPr kumimoji="1" lang="zh-CN" altLang="en-US" sz="2400" b="1">
                  <a:solidFill>
                    <a:schemeClr val="tx2"/>
                  </a:solidFill>
                  <a:latin typeface="Times New Roman" panose="02020603050405020304" pitchFamily="18" charset="0"/>
                </a:rPr>
                <a:t>2</a:t>
              </a:r>
              <a:r>
                <a:rPr kumimoji="1" lang="zh-CN" altLang="en-US" sz="2400" b="1">
                  <a:solidFill>
                    <a:schemeClr val="tx2"/>
                  </a:solidFill>
                  <a:latin typeface="宋体" panose="02010600030101010101" pitchFamily="2" charset="-122"/>
                </a:rPr>
                <a:t>和</a:t>
              </a:r>
              <a:r>
                <a:rPr kumimoji="1" lang="zh-CN" altLang="en-US" sz="2400" b="1">
                  <a:solidFill>
                    <a:schemeClr val="tx2"/>
                  </a:solidFill>
                  <a:latin typeface="Times New Roman" panose="02020603050405020304" pitchFamily="18" charset="0"/>
                </a:rPr>
                <a:t>1/2</a:t>
              </a:r>
              <a:r>
                <a:rPr kumimoji="1" lang="zh-CN" altLang="en-US" sz="2400" b="1">
                  <a:solidFill>
                    <a:schemeClr val="tx2"/>
                  </a:solidFill>
                  <a:latin typeface="宋体" panose="02010600030101010101" pitchFamily="2" charset="-122"/>
                </a:rPr>
                <a:t>。</a:t>
              </a:r>
              <a:r>
                <a:rPr kumimoji="1" lang="zh-CN" altLang="en-US" sz="2400" b="1">
                  <a:solidFill>
                    <a:schemeClr val="tx2"/>
                  </a:solidFill>
                  <a:latin typeface="Times New Roman" panose="02020603050405020304" pitchFamily="18" charset="0"/>
                </a:rPr>
                <a:t> </a:t>
              </a:r>
            </a:p>
          </p:txBody>
        </p:sp>
      </p:gr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对一组给定的状态       ，</a:t>
            </a:r>
            <a:r>
              <a:rPr lang="zh-CN" altLang="en-US" sz="2400" b="1" dirty="0">
                <a:latin typeface="Arial" charset="0"/>
              </a:rPr>
              <a:t>伯努利</a:t>
            </a:r>
            <a:r>
              <a:rPr lang="en-US" altLang="zh-CN" sz="2400" dirty="0">
                <a:latin typeface="Arial" charset="0"/>
              </a:rPr>
              <a:t>RBM</a:t>
            </a:r>
            <a:r>
              <a:rPr lang="zh-CN" altLang="en-US" sz="2400" dirty="0">
                <a:latin typeface="Arial" charset="0"/>
              </a:rPr>
              <a:t>作为一个系统所具备的能量定义为：</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b="1" dirty="0">
                <a:latin typeface="Arial" charset="0"/>
              </a:rPr>
              <a:t>高斯伯努利</a:t>
            </a:r>
            <a:r>
              <a:rPr lang="en-US" altLang="zh-CN" sz="2400" dirty="0">
                <a:latin typeface="Arial" charset="0"/>
              </a:rPr>
              <a:t>RBM</a:t>
            </a:r>
            <a:r>
              <a:rPr lang="zh-CN" altLang="en-US" sz="2400" dirty="0">
                <a:latin typeface="Arial" charset="0"/>
              </a:rPr>
              <a:t>的能量定义为：</a:t>
            </a:r>
            <a:endParaRPr lang="en-US" altLang="zh-CN" sz="2400" dirty="0">
              <a:latin typeface="Arial" charset="0"/>
            </a:endParaRPr>
          </a:p>
        </p:txBody>
      </p:sp>
      <p:graphicFrame>
        <p:nvGraphicFramePr>
          <p:cNvPr id="382978" name="Object 2"/>
          <p:cNvGraphicFramePr>
            <a:graphicFrameLocks noChangeAspect="1"/>
          </p:cNvGraphicFramePr>
          <p:nvPr/>
        </p:nvGraphicFramePr>
        <p:xfrm>
          <a:off x="3643313" y="2071688"/>
          <a:ext cx="536575" cy="306387"/>
        </p:xfrm>
        <a:graphic>
          <a:graphicData uri="http://schemas.openxmlformats.org/presentationml/2006/ole">
            <mc:AlternateContent xmlns:mc="http://schemas.openxmlformats.org/markup-compatibility/2006">
              <mc:Choice xmlns:v="urn:schemas-microsoft-com:vml" Requires="v">
                <p:oleObj spid="_x0000_s229390" name="Equation" r:id="rId3" imgW="355292" imgH="203024" progId="Equation.DSMT4">
                  <p:embed/>
                </p:oleObj>
              </mc:Choice>
              <mc:Fallback>
                <p:oleObj name="Equation" r:id="rId3" imgW="355292" imgH="203024"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2071688"/>
                        <a:ext cx="536575" cy="30638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29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7438" y="2928938"/>
            <a:ext cx="45720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9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063" y="5286375"/>
            <a:ext cx="39814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82978"/>
                                        </p:tgtEl>
                                        <p:attrNameLst>
                                          <p:attrName>style.visibility</p:attrName>
                                        </p:attrNameLst>
                                      </p:cBhvr>
                                      <p:to>
                                        <p:strVal val="visible"/>
                                      </p:to>
                                    </p:set>
                                    <p:animEffect transition="in" filter="wipe(up)">
                                      <p:cBhvr>
                                        <p:cTn id="10" dur="500"/>
                                        <p:tgtEl>
                                          <p:spTgt spid="3829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82979"/>
                                        </p:tgtEl>
                                        <p:attrNameLst>
                                          <p:attrName>style.visibility</p:attrName>
                                        </p:attrNameLst>
                                      </p:cBhvr>
                                      <p:to>
                                        <p:strVal val="visible"/>
                                      </p:to>
                                    </p:set>
                                    <p:animEffect transition="in" filter="wipe(up)">
                                      <p:cBhvr>
                                        <p:cTn id="15" dur="500"/>
                                        <p:tgtEl>
                                          <p:spTgt spid="3829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up)">
                                      <p:cBhvr>
                                        <p:cTn id="20" dur="500"/>
                                        <p:tgtEl>
                                          <p:spTgt spid="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82982"/>
                                        </p:tgtEl>
                                        <p:attrNameLst>
                                          <p:attrName>style.visibility</p:attrName>
                                        </p:attrNameLst>
                                      </p:cBhvr>
                                      <p:to>
                                        <p:strVal val="visible"/>
                                      </p:to>
                                    </p:set>
                                    <p:animEffect transition="in" filter="wipe(up)">
                                      <p:cBhvr>
                                        <p:cTn id="25" dur="500"/>
                                        <p:tgtEl>
                                          <p:spTgt spid="3829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根据吉布斯分布</a:t>
            </a:r>
            <a:r>
              <a:rPr lang="en-US" altLang="zh-CN" sz="2400" dirty="0">
                <a:latin typeface="Arial" charset="0"/>
              </a:rPr>
              <a:t>,</a:t>
            </a:r>
            <a:r>
              <a:rPr lang="zh-CN" altLang="en-US" sz="2400" dirty="0">
                <a:latin typeface="Arial" charset="0"/>
              </a:rPr>
              <a:t>可以得出</a:t>
            </a:r>
            <a:r>
              <a:rPr lang="en-US" altLang="zh-CN" sz="2400" dirty="0">
                <a:latin typeface="Arial" charset="0"/>
              </a:rPr>
              <a:t>RBM</a:t>
            </a:r>
            <a:r>
              <a:rPr lang="zh-CN" altLang="en-US" sz="2400" dirty="0">
                <a:latin typeface="Arial" charset="0"/>
              </a:rPr>
              <a:t>选择处于当前状态      时的联合概率为</a:t>
            </a:r>
            <a:r>
              <a:rPr lang="en-US" altLang="zh-CN" sz="2400" dirty="0">
                <a:latin typeface="Arial" charset="0"/>
              </a:rPr>
              <a:t>:</a:t>
            </a: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其边缘分布为：</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graphicFrame>
        <p:nvGraphicFramePr>
          <p:cNvPr id="382980" name="Object 3"/>
          <p:cNvGraphicFramePr>
            <a:graphicFrameLocks noChangeAspect="1"/>
          </p:cNvGraphicFramePr>
          <p:nvPr/>
        </p:nvGraphicFramePr>
        <p:xfrm>
          <a:off x="7715250" y="2071688"/>
          <a:ext cx="536575" cy="306387"/>
        </p:xfrm>
        <a:graphic>
          <a:graphicData uri="http://schemas.openxmlformats.org/presentationml/2006/ole">
            <mc:AlternateContent xmlns:mc="http://schemas.openxmlformats.org/markup-compatibility/2006">
              <mc:Choice xmlns:v="urn:schemas-microsoft-com:vml" Requires="v">
                <p:oleObj spid="_x0000_s230414" name="Equation" r:id="rId4" imgW="355292" imgH="203024" progId="Equation.DSMT4">
                  <p:embed/>
                </p:oleObj>
              </mc:Choice>
              <mc:Fallback>
                <p:oleObj name="Equation" r:id="rId4" imgW="355292" imgH="203024"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250" y="2071688"/>
                        <a:ext cx="536575" cy="30638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29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188" y="3000375"/>
            <a:ext cx="3138487"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400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7500" y="5214938"/>
            <a:ext cx="342265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82980"/>
                                        </p:tgtEl>
                                        <p:attrNameLst>
                                          <p:attrName>style.visibility</p:attrName>
                                        </p:attrNameLst>
                                      </p:cBhvr>
                                      <p:to>
                                        <p:strVal val="visible"/>
                                      </p:to>
                                    </p:set>
                                    <p:animEffect transition="in" filter="wipe(up)">
                                      <p:cBhvr>
                                        <p:cTn id="10" dur="500"/>
                                        <p:tgtEl>
                                          <p:spTgt spid="38298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382981"/>
                                        </p:tgtEl>
                                        <p:attrNameLst>
                                          <p:attrName>style.visibility</p:attrName>
                                        </p:attrNameLst>
                                      </p:cBhvr>
                                      <p:to>
                                        <p:strVal val="visible"/>
                                      </p:to>
                                    </p:set>
                                    <p:animEffect transition="in" filter="wipe(up)">
                                      <p:cBhvr>
                                        <p:cTn id="15" dur="500"/>
                                        <p:tgtEl>
                                          <p:spTgt spid="38298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wipe(up)">
                                      <p:cBhvr>
                                        <p:cTn id="20" dur="500"/>
                                        <p:tgtEl>
                                          <p:spTgt spid="6">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84004"/>
                                        </p:tgtEl>
                                        <p:attrNameLst>
                                          <p:attrName>style.visibility</p:attrName>
                                        </p:attrNameLst>
                                      </p:cBhvr>
                                      <p:to>
                                        <p:strVal val="visible"/>
                                      </p:to>
                                    </p:set>
                                    <p:animEffect transition="in" filter="wipe(up)">
                                      <p:cBhvr>
                                        <p:cTn id="25" dur="500"/>
                                        <p:tgtEl>
                                          <p:spTgt spid="384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pic>
        <p:nvPicPr>
          <p:cNvPr id="23245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370013"/>
            <a:ext cx="5910262" cy="493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极大似然学习去优化</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有：</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用梯度上升算法优化</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graphicFrame>
        <p:nvGraphicFramePr>
          <p:cNvPr id="234500" name="Object 2"/>
          <p:cNvGraphicFramePr>
            <a:graphicFrameLocks noChangeAspect="1"/>
          </p:cNvGraphicFramePr>
          <p:nvPr/>
        </p:nvGraphicFramePr>
        <p:xfrm>
          <a:off x="3952875" y="2089150"/>
          <a:ext cx="190500" cy="268288"/>
        </p:xfrm>
        <a:graphic>
          <a:graphicData uri="http://schemas.openxmlformats.org/presentationml/2006/ole">
            <mc:AlternateContent xmlns:mc="http://schemas.openxmlformats.org/markup-compatibility/2006">
              <mc:Choice xmlns:v="urn:schemas-microsoft-com:vml" Requires="v">
                <p:oleObj spid="_x0000_s234513" name="Equation" r:id="rId4" imgW="126725" imgH="177415" progId="Equation.DSMT4">
                  <p:embed/>
                </p:oleObj>
              </mc:Choice>
              <mc:Fallback>
                <p:oleObj name="Equation" r:id="rId4" imgW="126725" imgH="177415"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75" y="2089150"/>
                        <a:ext cx="190500" cy="268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85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563" y="2492375"/>
            <a:ext cx="42402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5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4563" y="3357563"/>
            <a:ext cx="62230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a:grpSpLocks/>
          </p:cNvGrpSpPr>
          <p:nvPr/>
        </p:nvGrpSpPr>
        <p:grpSpPr bwMode="auto">
          <a:xfrm>
            <a:off x="2500313" y="6000750"/>
            <a:ext cx="1736725" cy="677863"/>
            <a:chOff x="2500313" y="6000750"/>
            <a:chExt cx="1736725" cy="677863"/>
          </a:xfrm>
        </p:grpSpPr>
        <p:pic>
          <p:nvPicPr>
            <p:cNvPr id="23450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313" y="6000750"/>
              <a:ext cx="142875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5"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9063" y="6072188"/>
              <a:ext cx="30797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85027"/>
                                        </p:tgtEl>
                                        <p:attrNameLst>
                                          <p:attrName>style.visibility</p:attrName>
                                        </p:attrNameLst>
                                      </p:cBhvr>
                                      <p:to>
                                        <p:strVal val="visible"/>
                                      </p:to>
                                    </p:set>
                                    <p:animEffect transition="in" filter="wipe(up)">
                                      <p:cBhvr>
                                        <p:cTn id="7" dur="500"/>
                                        <p:tgtEl>
                                          <p:spTgt spid="385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wipe(up)">
                                      <p:cBhvr>
                                        <p:cTn id="12" dur="500"/>
                                        <p:tgtEl>
                                          <p:spTgt spid="6">
                                            <p:txEl>
                                              <p:pRg st="4" end="4"/>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85028"/>
                                        </p:tgtEl>
                                        <p:attrNameLst>
                                          <p:attrName>style.visibility</p:attrName>
                                        </p:attrNameLst>
                                      </p:cBhvr>
                                      <p:to>
                                        <p:strVal val="visible"/>
                                      </p:to>
                                    </p:set>
                                    <p:animEffect transition="in" filter="wipe(up)">
                                      <p:cBhvr>
                                        <p:cTn id="17" dur="500"/>
                                        <p:tgtEl>
                                          <p:spTgt spid="3850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xEl>
                                              <p:pRg st="8" end="8"/>
                                            </p:txEl>
                                          </p:spTgt>
                                        </p:tgtEl>
                                        <p:attrNameLst>
                                          <p:attrName>style.visibility</p:attrName>
                                        </p:attrNameLst>
                                      </p:cBhvr>
                                      <p:to>
                                        <p:strVal val="visible"/>
                                      </p:to>
                                    </p:set>
                                    <p:animEffect transition="in" filter="wipe(up)">
                                      <p:cBhvr>
                                        <p:cTn id="22" dur="500"/>
                                        <p:tgtEl>
                                          <p:spTgt spid="6">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3"/>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358188"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p>
          <a:p>
            <a:pPr marL="342900" indent="-342900">
              <a:spcBef>
                <a:spcPct val="20000"/>
              </a:spcBef>
              <a:buClr>
                <a:srgbClr val="FF3300"/>
              </a:buClr>
              <a:defRPr/>
            </a:pPr>
            <a:r>
              <a:rPr lang="zh-CN" altLang="en-US" sz="3200" kern="0" dirty="0">
                <a:latin typeface="+mn-lt"/>
                <a:ea typeface="+mn-ea"/>
              </a:rPr>
              <a:t>有：</a:t>
            </a: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a:p>
            <a:pPr marL="342900" indent="-342900">
              <a:spcBef>
                <a:spcPct val="20000"/>
              </a:spcBef>
              <a:buClr>
                <a:srgbClr val="FF3300"/>
              </a:buClr>
              <a:defRPr/>
            </a:pPr>
            <a:r>
              <a:rPr lang="zh-CN" altLang="en-US" sz="3200" kern="0" dirty="0">
                <a:latin typeface="+mn-lt"/>
                <a:ea typeface="+mn-ea"/>
              </a:rPr>
              <a:t>利用：                  </a:t>
            </a:r>
            <a:endParaRPr lang="en-US" altLang="zh-CN" sz="3200" kern="0" dirty="0">
              <a:latin typeface="+mn-lt"/>
              <a:ea typeface="+mn-ea"/>
            </a:endParaRPr>
          </a:p>
          <a:p>
            <a:pPr marL="342900" indent="-342900">
              <a:spcBef>
                <a:spcPct val="20000"/>
              </a:spcBef>
              <a:buClr>
                <a:srgbClr val="FF3300"/>
              </a:buClr>
              <a:buFont typeface="Wingdings" pitchFamily="2" charset="2"/>
              <a:buChar char="n"/>
              <a:defRPr/>
            </a:pPr>
            <a:endParaRPr lang="en-US" altLang="zh-CN" sz="3200" kern="0" dirty="0">
              <a:latin typeface="+mn-lt"/>
              <a:ea typeface="+mn-ea"/>
            </a:endParaRPr>
          </a:p>
        </p:txBody>
      </p:sp>
      <p:pic>
        <p:nvPicPr>
          <p:cNvPr id="23654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1581150"/>
            <a:ext cx="52863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组合 15"/>
          <p:cNvGrpSpPr>
            <a:grpSpLocks/>
          </p:cNvGrpSpPr>
          <p:nvPr/>
        </p:nvGrpSpPr>
        <p:grpSpPr bwMode="auto">
          <a:xfrm>
            <a:off x="1331913" y="4797425"/>
            <a:ext cx="1916112" cy="1822450"/>
            <a:chOff x="1331640" y="4797152"/>
            <a:chExt cx="1916048" cy="1821944"/>
          </a:xfrm>
        </p:grpSpPr>
        <p:pic>
          <p:nvPicPr>
            <p:cNvPr id="236561"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5388446"/>
              <a:ext cx="1866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2"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01365" y="5980921"/>
              <a:ext cx="17716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3" name="图片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797152"/>
              <a:ext cx="1844040"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组合 14"/>
          <p:cNvGrpSpPr>
            <a:grpSpLocks/>
          </p:cNvGrpSpPr>
          <p:nvPr/>
        </p:nvGrpSpPr>
        <p:grpSpPr bwMode="auto">
          <a:xfrm>
            <a:off x="4787900" y="4868863"/>
            <a:ext cx="3960813" cy="1706562"/>
            <a:chOff x="4355975" y="4869160"/>
            <a:chExt cx="3960441" cy="1706562"/>
          </a:xfrm>
        </p:grpSpPr>
        <p:grpSp>
          <p:nvGrpSpPr>
            <p:cNvPr id="236553" name="组合 6"/>
            <p:cNvGrpSpPr>
              <a:grpSpLocks/>
            </p:cNvGrpSpPr>
            <p:nvPr/>
          </p:nvGrpSpPr>
          <p:grpSpPr bwMode="auto">
            <a:xfrm>
              <a:off x="4355976" y="4869160"/>
              <a:ext cx="3960440" cy="533400"/>
              <a:chOff x="4355976" y="5085184"/>
              <a:chExt cx="3960440" cy="533400"/>
            </a:xfrm>
          </p:grpSpPr>
          <p:pic>
            <p:nvPicPr>
              <p:cNvPr id="236559" name="图片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996126" y="5120570"/>
                <a:ext cx="2320290" cy="406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0"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55976" y="5085184"/>
                <a:ext cx="175355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554" name="组合 9"/>
            <p:cNvGrpSpPr>
              <a:grpSpLocks/>
            </p:cNvGrpSpPr>
            <p:nvPr/>
          </p:nvGrpSpPr>
          <p:grpSpPr bwMode="auto">
            <a:xfrm>
              <a:off x="4355975" y="5396448"/>
              <a:ext cx="2643256" cy="572661"/>
              <a:chOff x="4355975" y="5396448"/>
              <a:chExt cx="2643256" cy="572661"/>
            </a:xfrm>
          </p:grpSpPr>
          <p:pic>
            <p:nvPicPr>
              <p:cNvPr id="236557" name="图片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355975" y="5426184"/>
                <a:ext cx="172878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8" name="图片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220562" y="5396448"/>
                <a:ext cx="778669"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6555" name="图片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27984" y="6011366"/>
              <a:ext cx="1685925" cy="56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56" name="图片 1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106859" y="6093286"/>
              <a:ext cx="1851660" cy="33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16"/>
          <p:cNvSpPr txBox="1">
            <a:spLocks noChangeArrowheads="1"/>
          </p:cNvSpPr>
          <p:nvPr/>
        </p:nvSpPr>
        <p:spPr bwMode="auto">
          <a:xfrm>
            <a:off x="3454400" y="4938713"/>
            <a:ext cx="1262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t>则有：</a:t>
            </a:r>
          </a:p>
        </p:txBody>
      </p:sp>
      <p:sp>
        <p:nvSpPr>
          <p:cNvPr id="18" name="圆角矩形标注 17"/>
          <p:cNvSpPr>
            <a:spLocks noChangeArrowheads="1"/>
          </p:cNvSpPr>
          <p:nvPr/>
        </p:nvSpPr>
        <p:spPr bwMode="auto">
          <a:xfrm>
            <a:off x="7092950" y="2349500"/>
            <a:ext cx="1655763" cy="731838"/>
          </a:xfrm>
          <a:prstGeom prst="wedgeRoundRectCallout">
            <a:avLst>
              <a:gd name="adj1" fmla="val -68685"/>
              <a:gd name="adj2" fmla="val 179602"/>
              <a:gd name="adj3" fmla="val 1666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0000"/>
                </a:solidFill>
              </a:rPr>
              <a:t>减号后面这项</a:t>
            </a:r>
            <a:endParaRPr lang="en-US" altLang="zh-CN" sz="1800">
              <a:solidFill>
                <a:srgbClr val="FF0000"/>
              </a:solidFill>
            </a:endParaRPr>
          </a:p>
          <a:p>
            <a:pPr eaLnBrk="1" hangingPunct="1">
              <a:spcBef>
                <a:spcPct val="0"/>
              </a:spcBef>
              <a:buFontTx/>
              <a:buNone/>
            </a:pPr>
            <a:r>
              <a:rPr lang="zh-CN" altLang="en-US" sz="1800">
                <a:solidFill>
                  <a:srgbClr val="FF0000"/>
                </a:solidFill>
              </a:rPr>
              <a:t>却不容易计算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iterate type="wd">
                                    <p:tmPct val="10000"/>
                                  </p:iterate>
                                  <p:childTnLst>
                                    <p:set>
                                      <p:cBhvr>
                                        <p:cTn id="6" dur="1" fill="hold">
                                          <p:stCondLst>
                                            <p:cond delay="0"/>
                                          </p:stCondLst>
                                        </p:cTn>
                                        <p:tgtEl>
                                          <p:spTgt spid="6">
                                            <p:txEl>
                                              <p:pRg st="6" end="6"/>
                                            </p:txEl>
                                          </p:spTgt>
                                        </p:tgtEl>
                                        <p:attrNameLst>
                                          <p:attrName>style.visibility</p:attrName>
                                        </p:attrNameLst>
                                      </p:cBhvr>
                                      <p:to>
                                        <p:strVal val="visible"/>
                                      </p:to>
                                    </p:set>
                                    <p:animEffect transition="in" filter="wipe(down)">
                                      <p:cBhvr>
                                        <p:cTn id="7" dur="500"/>
                                        <p:tgtEl>
                                          <p:spTgt spid="6">
                                            <p:txEl>
                                              <p:pRg st="6" end="6"/>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572500"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800100" lvl="1" indent="-342900">
              <a:spcBef>
                <a:spcPct val="20000"/>
              </a:spcBef>
              <a:spcAft>
                <a:spcPts val="600"/>
              </a:spcAft>
              <a:buFont typeface="Wingdings" pitchFamily="2" charset="2"/>
              <a:buChar char="Ø"/>
              <a:defRPr/>
            </a:pPr>
            <a:r>
              <a:rPr lang="zh-CN" altLang="en-US" sz="2400" dirty="0">
                <a:latin typeface="Arial" charset="0"/>
              </a:rPr>
              <a:t>解决方法：</a:t>
            </a:r>
            <a:r>
              <a:rPr lang="en-US" altLang="zh-CN" sz="2400" dirty="0">
                <a:latin typeface="Arial" charset="0"/>
              </a:rPr>
              <a:t>CD-K</a:t>
            </a:r>
            <a:r>
              <a:rPr lang="zh-CN" altLang="en-US" sz="2400" dirty="0">
                <a:latin typeface="Arial" charset="0"/>
              </a:rPr>
              <a:t>（</a:t>
            </a:r>
            <a:r>
              <a:rPr lang="en-US" altLang="zh-CN" sz="2400" dirty="0">
                <a:latin typeface="Arial" charset="0"/>
              </a:rPr>
              <a:t>K</a:t>
            </a:r>
            <a:r>
              <a:rPr lang="zh-CN" altLang="en-US" sz="2400" dirty="0">
                <a:latin typeface="Arial" charset="0"/>
              </a:rPr>
              <a:t>步对比散度算法） </a:t>
            </a:r>
            <a:endParaRPr lang="en-US" altLang="zh-CN" sz="2400" dirty="0">
              <a:latin typeface="Arial" charset="0"/>
            </a:endParaRPr>
          </a:p>
          <a:p>
            <a:pPr marL="800100" lvl="1" indent="-342900">
              <a:spcBef>
                <a:spcPct val="20000"/>
              </a:spcBef>
              <a:spcAft>
                <a:spcPts val="600"/>
              </a:spcAft>
              <a:buFont typeface="Wingdings" pitchFamily="2" charset="2"/>
              <a:buChar char="Ø"/>
              <a:defRPr/>
            </a:pPr>
            <a:r>
              <a:rPr lang="zh-CN" altLang="en-US" sz="2400" dirty="0">
                <a:latin typeface="Arial" charset="0"/>
              </a:rPr>
              <a:t>理论脉络：</a:t>
            </a:r>
            <a:endParaRPr lang="en-US" altLang="zh-CN" sz="2400" dirty="0">
              <a:latin typeface="Arial" charset="0"/>
            </a:endParaRPr>
          </a:p>
          <a:p>
            <a:pPr marL="800100" lvl="1" indent="-342900">
              <a:spcBef>
                <a:spcPct val="20000"/>
              </a:spcBef>
              <a:spcAft>
                <a:spcPts val="600"/>
              </a:spcAft>
              <a:buFont typeface="Wingdings" pitchFamily="2" charset="2"/>
              <a:buChar char="Ø"/>
              <a:defRPr/>
            </a:pPr>
            <a:endParaRPr lang="en-US" altLang="zh-CN" sz="2400" dirty="0">
              <a:latin typeface="Arial" charset="0"/>
            </a:endParaRPr>
          </a:p>
        </p:txBody>
      </p:sp>
      <p:sp>
        <p:nvSpPr>
          <p:cNvPr id="2" name="文本框 1"/>
          <p:cNvSpPr txBox="1">
            <a:spLocks noChangeArrowheads="1"/>
          </p:cNvSpPr>
          <p:nvPr/>
        </p:nvSpPr>
        <p:spPr bwMode="auto">
          <a:xfrm>
            <a:off x="3168650" y="3275013"/>
            <a:ext cx="2390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MC</a:t>
            </a:r>
            <a:r>
              <a:rPr lang="zh-CN" altLang="en-US" sz="1800"/>
              <a:t>（蒙特卡洛方法）</a:t>
            </a:r>
          </a:p>
        </p:txBody>
      </p:sp>
      <p:sp>
        <p:nvSpPr>
          <p:cNvPr id="5" name="文本框 4"/>
          <p:cNvSpPr txBox="1">
            <a:spLocks noChangeArrowheads="1"/>
          </p:cNvSpPr>
          <p:nvPr/>
        </p:nvSpPr>
        <p:spPr bwMode="auto">
          <a:xfrm>
            <a:off x="2411413" y="4067175"/>
            <a:ext cx="3903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MCMC</a:t>
            </a:r>
            <a:r>
              <a:rPr lang="zh-CN" altLang="en-US" sz="1800"/>
              <a:t>（马尔可夫链蒙特卡洛方法）</a:t>
            </a:r>
          </a:p>
        </p:txBody>
      </p:sp>
      <p:sp>
        <p:nvSpPr>
          <p:cNvPr id="7" name="文本框 6"/>
          <p:cNvSpPr txBox="1">
            <a:spLocks noChangeArrowheads="1"/>
          </p:cNvSpPr>
          <p:nvPr/>
        </p:nvSpPr>
        <p:spPr bwMode="auto">
          <a:xfrm>
            <a:off x="3738563" y="4879975"/>
            <a:ext cx="12493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Gibbs</a:t>
            </a:r>
            <a:r>
              <a:rPr lang="zh-CN" altLang="en-US" sz="1800"/>
              <a:t>采样</a:t>
            </a:r>
          </a:p>
        </p:txBody>
      </p:sp>
      <p:sp>
        <p:nvSpPr>
          <p:cNvPr id="8" name="文本框 7"/>
          <p:cNvSpPr txBox="1">
            <a:spLocks noChangeArrowheads="1"/>
          </p:cNvSpPr>
          <p:nvPr/>
        </p:nvSpPr>
        <p:spPr bwMode="auto">
          <a:xfrm>
            <a:off x="3989388" y="5651500"/>
            <a:ext cx="749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t>CD-K</a:t>
            </a:r>
            <a:endParaRPr lang="zh-CN" altLang="en-US" sz="1800"/>
          </a:p>
        </p:txBody>
      </p:sp>
      <p:sp>
        <p:nvSpPr>
          <p:cNvPr id="3" name="下箭头 2"/>
          <p:cNvSpPr>
            <a:spLocks noChangeArrowheads="1"/>
          </p:cNvSpPr>
          <p:nvPr/>
        </p:nvSpPr>
        <p:spPr bwMode="auto">
          <a:xfrm>
            <a:off x="4284663" y="3789363"/>
            <a:ext cx="158750" cy="277812"/>
          </a:xfrm>
          <a:prstGeom prst="downArrow">
            <a:avLst>
              <a:gd name="adj1" fmla="val 50000"/>
              <a:gd name="adj2" fmla="val 4973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下箭头 8"/>
          <p:cNvSpPr>
            <a:spLocks noChangeArrowheads="1"/>
          </p:cNvSpPr>
          <p:nvPr/>
        </p:nvSpPr>
        <p:spPr bwMode="auto">
          <a:xfrm>
            <a:off x="4284663" y="4446588"/>
            <a:ext cx="158750" cy="277812"/>
          </a:xfrm>
          <a:prstGeom prst="downArrow">
            <a:avLst>
              <a:gd name="adj1" fmla="val 50000"/>
              <a:gd name="adj2" fmla="val 49737"/>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下箭头 9"/>
          <p:cNvSpPr>
            <a:spLocks noChangeArrowheads="1"/>
          </p:cNvSpPr>
          <p:nvPr/>
        </p:nvSpPr>
        <p:spPr bwMode="auto">
          <a:xfrm>
            <a:off x="4284663" y="5310188"/>
            <a:ext cx="158750" cy="279400"/>
          </a:xfrm>
          <a:prstGeom prst="downArrow">
            <a:avLst>
              <a:gd name="adj1" fmla="val 50000"/>
              <a:gd name="adj2" fmla="val 50021"/>
            </a:avLst>
          </a:prstGeom>
          <a:solidFill>
            <a:schemeClr val="accent1"/>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up)">
                                      <p:cBhvr>
                                        <p:cTn id="7" dur="500"/>
                                        <p:tgtEl>
                                          <p:spTgt spid="6">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up)">
                                      <p:cBhvr>
                                        <p:cTn id="12" dur="500"/>
                                        <p:tgtEl>
                                          <p:spTgt spid="6">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P spid="3" grpId="0" animBg="1"/>
      <p:bldP spid="9" grpId="0" animBg="1"/>
      <p:bldP spid="1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572500"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342900" indent="-342900">
              <a:buFont typeface="Wingdings" panose="05000000000000000000" pitchFamily="2" charset="2"/>
              <a:buChar char="Ø"/>
              <a:defRPr/>
            </a:pPr>
            <a:r>
              <a:rPr lang="en-US" altLang="zh-CN" sz="2400" dirty="0">
                <a:latin typeface="Arial" charset="0"/>
              </a:rPr>
              <a:t>MC</a:t>
            </a:r>
            <a:r>
              <a:rPr lang="zh-CN" altLang="en-US" sz="2400" dirty="0">
                <a:latin typeface="Arial" charset="0"/>
              </a:rPr>
              <a:t>（蒙特卡洛方法）</a:t>
            </a:r>
            <a:endParaRPr lang="en-US" altLang="zh-CN" sz="2400" dirty="0">
              <a:latin typeface="Arial" charset="0"/>
            </a:endParaRPr>
          </a:p>
          <a:p>
            <a:pPr marL="342900" indent="-342900">
              <a:buFont typeface="Wingdings" panose="05000000000000000000" pitchFamily="2" charset="2"/>
              <a:buChar char="Ø"/>
              <a:defRPr/>
            </a:pPr>
            <a:endParaRPr lang="en-US" altLang="zh-CN" sz="2400" dirty="0">
              <a:latin typeface="Arial" charset="0"/>
            </a:endParaRPr>
          </a:p>
          <a:p>
            <a:pPr marL="800100" lvl="1" indent="-342900">
              <a:lnSpc>
                <a:spcPct val="150000"/>
              </a:lnSpc>
              <a:buFont typeface="Wingdings" panose="05000000000000000000" pitchFamily="2" charset="2"/>
              <a:buChar char="Ø"/>
              <a:defRPr/>
            </a:pPr>
            <a:r>
              <a:rPr lang="zh-CN" altLang="en-US" sz="2400" dirty="0">
                <a:latin typeface="Arial" charset="0"/>
              </a:rPr>
              <a:t>计算             然而其无解析解</a:t>
            </a:r>
            <a:endParaRPr lang="en-US" altLang="zh-CN" sz="2400" dirty="0">
              <a:latin typeface="Arial" charset="0"/>
            </a:endParaRPr>
          </a:p>
          <a:p>
            <a:pPr marL="800100" lvl="1" indent="-342900">
              <a:lnSpc>
                <a:spcPct val="150000"/>
              </a:lnSpc>
              <a:buFont typeface="Wingdings" panose="05000000000000000000" pitchFamily="2" charset="2"/>
              <a:buChar char="Ø"/>
              <a:defRPr/>
            </a:pPr>
            <a:r>
              <a:rPr lang="en-US" altLang="zh-CN" sz="2400" dirty="0">
                <a:latin typeface="Arial" charset="0"/>
              </a:rPr>
              <a:t> </a:t>
            </a:r>
            <a:r>
              <a:rPr lang="zh-CN" altLang="en-US" sz="2400" dirty="0">
                <a:latin typeface="Arial" charset="0"/>
              </a:rPr>
              <a:t>则</a:t>
            </a:r>
            <a:endParaRPr lang="en-US" altLang="zh-CN" sz="2400" dirty="0">
              <a:latin typeface="Arial" charset="0"/>
            </a:endParaRPr>
          </a:p>
          <a:p>
            <a:pPr marL="800100" lvl="1" indent="-342900">
              <a:lnSpc>
                <a:spcPct val="150000"/>
              </a:lnSpc>
              <a:buFont typeface="Wingdings" panose="05000000000000000000" pitchFamily="2" charset="2"/>
              <a:buChar char="Ø"/>
              <a:defRPr/>
            </a:pPr>
            <a:endParaRPr lang="en-US" altLang="zh-CN" sz="2400" dirty="0">
              <a:latin typeface="Arial" charset="0"/>
            </a:endParaRPr>
          </a:p>
          <a:p>
            <a:pPr marL="800100" lvl="1" indent="-342900">
              <a:lnSpc>
                <a:spcPct val="150000"/>
              </a:lnSpc>
              <a:buFont typeface="Wingdings" panose="05000000000000000000" pitchFamily="2" charset="2"/>
              <a:buChar char="Ø"/>
              <a:defRPr/>
            </a:pPr>
            <a:r>
              <a:rPr lang="zh-CN" altLang="en-US" sz="2400" dirty="0">
                <a:latin typeface="Arial" charset="0"/>
              </a:rPr>
              <a:t>并从分布      采集大量的样本点               ，则</a:t>
            </a:r>
          </a:p>
          <a:p>
            <a:pPr lvl="1">
              <a:spcBef>
                <a:spcPct val="20000"/>
              </a:spcBef>
              <a:spcAft>
                <a:spcPts val="600"/>
              </a:spcAft>
              <a:defRPr/>
            </a:pPr>
            <a:endParaRPr lang="en-US" altLang="zh-CN" sz="2400" dirty="0">
              <a:latin typeface="Arial" charset="0"/>
            </a:endParaRPr>
          </a:p>
        </p:txBody>
      </p:sp>
      <p:pic>
        <p:nvPicPr>
          <p:cNvPr id="24064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673350"/>
            <a:ext cx="10414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组合 18"/>
          <p:cNvGrpSpPr>
            <a:grpSpLocks/>
          </p:cNvGrpSpPr>
          <p:nvPr/>
        </p:nvGrpSpPr>
        <p:grpSpPr bwMode="auto">
          <a:xfrm>
            <a:off x="2484438" y="3540125"/>
            <a:ext cx="4381500" cy="777875"/>
            <a:chOff x="2483768" y="3540442"/>
            <a:chExt cx="4381500" cy="777240"/>
          </a:xfrm>
        </p:grpSpPr>
        <p:pic>
          <p:nvPicPr>
            <p:cNvPr id="24065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3540442"/>
              <a:ext cx="3268980" cy="77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52"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52748" y="3717032"/>
              <a:ext cx="1112520" cy="563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对象 12"/>
          <p:cNvGraphicFramePr>
            <a:graphicFrameLocks noChangeAspect="1"/>
          </p:cNvGraphicFramePr>
          <p:nvPr/>
        </p:nvGraphicFramePr>
        <p:xfrm>
          <a:off x="2387600" y="4471988"/>
          <a:ext cx="528638" cy="325437"/>
        </p:xfrm>
        <a:graphic>
          <a:graphicData uri="http://schemas.openxmlformats.org/presentationml/2006/ole">
            <mc:AlternateContent xmlns:mc="http://schemas.openxmlformats.org/markup-compatibility/2006">
              <mc:Choice xmlns:v="urn:schemas-microsoft-com:vml" Requires="v">
                <p:oleObj spid="_x0000_s240667" name="公式" r:id="rId7" imgW="330057" imgH="203112" progId="Equation.3">
                  <p:embed/>
                </p:oleObj>
              </mc:Choice>
              <mc:Fallback>
                <p:oleObj name="公式" r:id="rId7" imgW="330057" imgH="203112" progId="Equation.3">
                  <p:embed/>
                  <p:pic>
                    <p:nvPicPr>
                      <p:cNvPr id="0" name="对象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7600" y="4471988"/>
                        <a:ext cx="5286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nvGraphicFramePr>
        <p:xfrm>
          <a:off x="5416550" y="4473575"/>
          <a:ext cx="1100138" cy="366713"/>
        </p:xfrm>
        <a:graphic>
          <a:graphicData uri="http://schemas.openxmlformats.org/presentationml/2006/ole">
            <mc:AlternateContent xmlns:mc="http://schemas.openxmlformats.org/markup-compatibility/2006">
              <mc:Choice xmlns:v="urn:schemas-microsoft-com:vml" Requires="v">
                <p:oleObj spid="_x0000_s240668" name="公式" r:id="rId9" imgW="685800" imgH="228600" progId="Equation.3">
                  <p:embed/>
                </p:oleObj>
              </mc:Choice>
              <mc:Fallback>
                <p:oleObj name="公式" r:id="rId9" imgW="685800" imgH="228600" progId="Equation.3">
                  <p:embed/>
                  <p:pic>
                    <p:nvPicPr>
                      <p:cNvPr id="0" name="对象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6550" y="4473575"/>
                        <a:ext cx="1100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 name="组合 17"/>
          <p:cNvGrpSpPr>
            <a:grpSpLocks/>
          </p:cNvGrpSpPr>
          <p:nvPr/>
        </p:nvGrpSpPr>
        <p:grpSpPr bwMode="auto">
          <a:xfrm>
            <a:off x="2459038" y="5189538"/>
            <a:ext cx="4200525" cy="903287"/>
            <a:chOff x="884332" y="5013176"/>
            <a:chExt cx="4200772" cy="904548"/>
          </a:xfrm>
        </p:grpSpPr>
        <p:pic>
          <p:nvPicPr>
            <p:cNvPr id="240649" name="图片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387624" y="5163344"/>
              <a:ext cx="2697480" cy="75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50" name="图片 1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84332" y="5013176"/>
              <a:ext cx="1455420"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wipe(up)">
                                      <p:cBhvr>
                                        <p:cTn id="7" dur="500"/>
                                        <p:tgtEl>
                                          <p:spTgt spid="6">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wipe(up)">
                                      <p:cBhvr>
                                        <p:cTn id="17" dur="500"/>
                                        <p:tgtEl>
                                          <p:spTgt spid="6">
                                            <p:txEl>
                                              <p:pRg st="6" end="6"/>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6" name="内容占位符 2"/>
          <p:cNvSpPr txBox="1">
            <a:spLocks/>
          </p:cNvSpPr>
          <p:nvPr/>
        </p:nvSpPr>
        <p:spPr>
          <a:xfrm>
            <a:off x="285750" y="1428750"/>
            <a:ext cx="8572500" cy="5000625"/>
          </a:xfrm>
          <a:prstGeom prst="rect">
            <a:avLst/>
          </a:prstGeom>
        </p:spPr>
        <p:txBody>
          <a:bodyPr/>
          <a:lstStyle/>
          <a:p>
            <a:pPr marL="342900" indent="-342900">
              <a:spcBef>
                <a:spcPct val="20000"/>
              </a:spcBef>
              <a:buClr>
                <a:srgbClr val="FF3300"/>
              </a:buClr>
              <a:buFont typeface="Wingdings" pitchFamily="2" charset="2"/>
              <a:buChar char="n"/>
              <a:defRPr/>
            </a:pPr>
            <a:r>
              <a:rPr lang="en-US" altLang="zh-CN" sz="3200" kern="0" dirty="0">
                <a:latin typeface="+mn-lt"/>
                <a:ea typeface="+mn-ea"/>
              </a:rPr>
              <a:t>RBM</a:t>
            </a:r>
            <a:r>
              <a:rPr lang="zh-CN" altLang="en-US" sz="3200" kern="0" dirty="0">
                <a:latin typeface="+mn-lt"/>
                <a:ea typeface="+mn-ea"/>
              </a:rPr>
              <a:t>：</a:t>
            </a:r>
            <a:endParaRPr lang="en-US" altLang="zh-CN" sz="3200" kern="0" dirty="0">
              <a:latin typeface="+mn-lt"/>
              <a:ea typeface="+mn-ea"/>
            </a:endParaRPr>
          </a:p>
          <a:p>
            <a:pPr marL="342900" indent="-342900">
              <a:buFont typeface="Wingdings" panose="05000000000000000000" pitchFamily="2" charset="2"/>
              <a:buChar char="Ø"/>
              <a:defRPr/>
            </a:pPr>
            <a:r>
              <a:rPr lang="en-US" altLang="zh-CN" sz="2400" dirty="0">
                <a:latin typeface="Arial" charset="0"/>
              </a:rPr>
              <a:t>Gibbs</a:t>
            </a:r>
            <a:r>
              <a:rPr lang="zh-CN" altLang="en-US" sz="2400" dirty="0">
                <a:latin typeface="Arial" charset="0"/>
              </a:rPr>
              <a:t>采样</a:t>
            </a:r>
            <a:endParaRPr lang="en-US" altLang="zh-CN" sz="2400" dirty="0">
              <a:latin typeface="Arial" charset="0"/>
            </a:endParaRPr>
          </a:p>
        </p:txBody>
      </p:sp>
      <p:pic>
        <p:nvPicPr>
          <p:cNvPr id="24269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2254250"/>
            <a:ext cx="5360987"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pic>
        <p:nvPicPr>
          <p:cNvPr id="2447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4660900"/>
            <a:ext cx="8040688"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0"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466975"/>
            <a:ext cx="85280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1" name="矩形 2"/>
          <p:cNvSpPr>
            <a:spLocks noChangeArrowheads="1"/>
          </p:cNvSpPr>
          <p:nvPr/>
        </p:nvSpPr>
        <p:spPr bwMode="auto">
          <a:xfrm>
            <a:off x="107950" y="1608138"/>
            <a:ext cx="1409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800"/>
              <a:t>CD-K</a:t>
            </a: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350213" name="矩形 2"/>
          <p:cNvSpPr>
            <a:spLocks noChangeArrowheads="1"/>
          </p:cNvSpPr>
          <p:nvPr/>
        </p:nvSpPr>
        <p:spPr bwMode="auto">
          <a:xfrm>
            <a:off x="107950" y="1608138"/>
            <a:ext cx="8578850"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ct val="0"/>
              </a:spcBef>
              <a:spcAft>
                <a:spcPts val="600"/>
              </a:spcAft>
              <a:buFontTx/>
              <a:buNone/>
              <a:defRPr/>
            </a:pPr>
            <a:r>
              <a:rPr lang="zh-CN" altLang="zh-CN" sz="2800" b="1" dirty="0" smtClean="0"/>
              <a:t>基于深度自编码器神经网的预训练方法</a:t>
            </a:r>
            <a:endParaRPr lang="en-US" altLang="zh-CN" sz="2800" b="1" dirty="0" smtClean="0"/>
          </a:p>
          <a:p>
            <a:pPr>
              <a:lnSpc>
                <a:spcPts val="3300"/>
              </a:lnSpc>
              <a:spcBef>
                <a:spcPts val="600"/>
              </a:spcBef>
              <a:spcAft>
                <a:spcPts val="0"/>
              </a:spcAft>
              <a:buFont typeface="Wingdings" panose="05000000000000000000" pitchFamily="2" charset="2"/>
              <a:buChar char="p"/>
              <a:defRPr/>
            </a:pPr>
            <a:r>
              <a:rPr lang="zh-CN" altLang="zh-CN" sz="2400" dirty="0" smtClean="0"/>
              <a:t>深度自编码器神经网也是一种无监督模型，其输出向量与输入向量同维，训练的目标是使其目标值等于输入值，即尝试逼近一个恒等函数</a:t>
            </a:r>
            <a:r>
              <a:rPr lang="zh-CN" altLang="en-US" sz="2400" dirty="0" smtClean="0"/>
              <a:t>。</a:t>
            </a:r>
            <a:endParaRPr lang="en-US" altLang="zh-CN" sz="2400" dirty="0" smtClean="0"/>
          </a:p>
          <a:p>
            <a:pPr>
              <a:lnSpc>
                <a:spcPts val="3300"/>
              </a:lnSpc>
              <a:spcBef>
                <a:spcPts val="600"/>
              </a:spcBef>
              <a:spcAft>
                <a:spcPts val="0"/>
              </a:spcAft>
              <a:buFont typeface="Wingdings" panose="05000000000000000000" pitchFamily="2" charset="2"/>
              <a:buChar char="p"/>
              <a:defRPr/>
            </a:pPr>
            <a:r>
              <a:rPr lang="zh-CN" altLang="zh-CN" sz="2400" dirty="0" smtClean="0"/>
              <a:t>隐层激活值</a:t>
            </a:r>
            <a:r>
              <a:rPr lang="zh-CN" altLang="en-US" sz="2400" dirty="0" smtClean="0"/>
              <a:t>可以</a:t>
            </a:r>
            <a:r>
              <a:rPr lang="zh-CN" altLang="zh-CN" sz="2400" dirty="0" smtClean="0"/>
              <a:t>看作为对原始数据的压缩表示或有效编码</a:t>
            </a:r>
            <a:endParaRPr lang="en-US" altLang="zh-CN" sz="2400" dirty="0" smtClean="0"/>
          </a:p>
          <a:p>
            <a:pPr>
              <a:lnSpc>
                <a:spcPts val="3300"/>
              </a:lnSpc>
              <a:spcBef>
                <a:spcPts val="600"/>
              </a:spcBef>
              <a:spcAft>
                <a:spcPts val="0"/>
              </a:spcAft>
              <a:buFont typeface="Wingdings" panose="05000000000000000000" pitchFamily="2" charset="2"/>
              <a:buChar char="p"/>
              <a:defRPr/>
            </a:pPr>
            <a:r>
              <a:rPr lang="zh-CN" altLang="zh-CN" sz="2400" dirty="0" smtClean="0"/>
              <a:t>也采用逐层贪婪训练法</a:t>
            </a:r>
            <a:endParaRPr lang="en-US" altLang="zh-CN" sz="2400" dirty="0" smtClean="0"/>
          </a:p>
          <a:p>
            <a:pPr>
              <a:lnSpc>
                <a:spcPts val="3300"/>
              </a:lnSpc>
              <a:spcBef>
                <a:spcPts val="600"/>
              </a:spcBef>
              <a:spcAft>
                <a:spcPts val="0"/>
              </a:spcAft>
              <a:buFont typeface="Wingdings" panose="05000000000000000000" pitchFamily="2" charset="2"/>
              <a:buChar char="p"/>
              <a:defRPr/>
            </a:pPr>
            <a:r>
              <a:rPr lang="zh-CN" altLang="zh-CN" sz="2400" dirty="0" smtClean="0"/>
              <a:t>先利用原始输入数据训练一个单隐层自编码器网络，学习其权重参数，从而得到第一个隐层。然后将其隐层神经元激活值组成的向量作为输入，继续训练一个新的单隐层自编码器网络，从而得到第二个隐层及其权重参数，以此类推。</a:t>
            </a:r>
            <a:endParaRPr lang="en-US" altLang="zh-CN"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0213">
                                            <p:txEl>
                                              <p:pRg st="0" end="0"/>
                                            </p:txEl>
                                          </p:spTgt>
                                        </p:tgtEl>
                                        <p:attrNameLst>
                                          <p:attrName>style.visibility</p:attrName>
                                        </p:attrNameLst>
                                      </p:cBhvr>
                                      <p:to>
                                        <p:strVal val="visible"/>
                                      </p:to>
                                    </p:set>
                                    <p:animEffect transition="in" filter="wipe(up)">
                                      <p:cBhvr>
                                        <p:cTn id="7" dur="500"/>
                                        <p:tgtEl>
                                          <p:spTgt spid="3502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0213">
                                            <p:txEl>
                                              <p:pRg st="1" end="1"/>
                                            </p:txEl>
                                          </p:spTgt>
                                        </p:tgtEl>
                                        <p:attrNameLst>
                                          <p:attrName>style.visibility</p:attrName>
                                        </p:attrNameLst>
                                      </p:cBhvr>
                                      <p:to>
                                        <p:strVal val="visible"/>
                                      </p:to>
                                    </p:set>
                                    <p:animEffect transition="in" filter="wipe(up)">
                                      <p:cBhvr>
                                        <p:cTn id="12" dur="500"/>
                                        <p:tgtEl>
                                          <p:spTgt spid="35021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0213">
                                            <p:txEl>
                                              <p:pRg st="2" end="2"/>
                                            </p:txEl>
                                          </p:spTgt>
                                        </p:tgtEl>
                                        <p:attrNameLst>
                                          <p:attrName>style.visibility</p:attrName>
                                        </p:attrNameLst>
                                      </p:cBhvr>
                                      <p:to>
                                        <p:strVal val="visible"/>
                                      </p:to>
                                    </p:set>
                                    <p:animEffect transition="in" filter="wipe(up)">
                                      <p:cBhvr>
                                        <p:cTn id="17" dur="500"/>
                                        <p:tgtEl>
                                          <p:spTgt spid="35021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0213">
                                            <p:txEl>
                                              <p:pRg st="3" end="3"/>
                                            </p:txEl>
                                          </p:spTgt>
                                        </p:tgtEl>
                                        <p:attrNameLst>
                                          <p:attrName>style.visibility</p:attrName>
                                        </p:attrNameLst>
                                      </p:cBhvr>
                                      <p:to>
                                        <p:strVal val="visible"/>
                                      </p:to>
                                    </p:set>
                                    <p:animEffect transition="in" filter="wipe(up)">
                                      <p:cBhvr>
                                        <p:cTn id="22" dur="500"/>
                                        <p:tgtEl>
                                          <p:spTgt spid="35021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50213">
                                            <p:txEl>
                                              <p:pRg st="4" end="4"/>
                                            </p:txEl>
                                          </p:spTgt>
                                        </p:tgtEl>
                                        <p:attrNameLst>
                                          <p:attrName>style.visibility</p:attrName>
                                        </p:attrNameLst>
                                      </p:cBhvr>
                                      <p:to>
                                        <p:strVal val="visible"/>
                                      </p:to>
                                    </p:set>
                                    <p:animEffect transition="in" filter="wipe(up)">
                                      <p:cBhvr>
                                        <p:cTn id="27" dur="500"/>
                                        <p:tgtEl>
                                          <p:spTgt spid="3502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26627" name="Text Box 3"/>
          <p:cNvSpPr txBox="1">
            <a:spLocks noChangeArrowheads="1"/>
          </p:cNvSpPr>
          <p:nvPr/>
        </p:nvSpPr>
        <p:spPr bwMode="auto">
          <a:xfrm>
            <a:off x="1127125" y="40068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800" b="1">
              <a:solidFill>
                <a:schemeClr val="tx2"/>
              </a:solidFill>
            </a:endParaRPr>
          </a:p>
        </p:txBody>
      </p:sp>
      <p:sp>
        <p:nvSpPr>
          <p:cNvPr id="364548" name="Rectangle 4"/>
          <p:cNvSpPr>
            <a:spLocks noChangeArrowheads="1"/>
          </p:cNvSpPr>
          <p:nvPr/>
        </p:nvSpPr>
        <p:spPr bwMode="auto">
          <a:xfrm>
            <a:off x="413385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29" name="Rectangle 5"/>
          <p:cNvSpPr>
            <a:spLocks noChangeArrowheads="1"/>
          </p:cNvSpPr>
          <p:nvPr/>
        </p:nvSpPr>
        <p:spPr bwMode="auto">
          <a:xfrm>
            <a:off x="2338388"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30" name="Rectangle 6"/>
          <p:cNvSpPr>
            <a:spLocks noChangeArrowheads="1"/>
          </p:cNvSpPr>
          <p:nvPr/>
        </p:nvSpPr>
        <p:spPr bwMode="auto">
          <a:xfrm>
            <a:off x="3690938"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6631" name="Rectangle 7"/>
          <p:cNvSpPr>
            <a:spLocks noChangeArrowheads="1"/>
          </p:cNvSpPr>
          <p:nvPr/>
        </p:nvSpPr>
        <p:spPr bwMode="auto">
          <a:xfrm>
            <a:off x="340995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6632" name="Group 8"/>
          <p:cNvGrpSpPr>
            <a:grpSpLocks/>
          </p:cNvGrpSpPr>
          <p:nvPr/>
        </p:nvGrpSpPr>
        <p:grpSpPr bwMode="auto">
          <a:xfrm>
            <a:off x="1050925" y="2022475"/>
            <a:ext cx="7178675" cy="3733800"/>
            <a:chOff x="662" y="1274"/>
            <a:chExt cx="4522" cy="2352"/>
          </a:xfrm>
        </p:grpSpPr>
        <p:sp>
          <p:nvSpPr>
            <p:cNvPr id="26633" name="Text Box 9"/>
            <p:cNvSpPr txBox="1">
              <a:spLocks noChangeArrowheads="1"/>
            </p:cNvSpPr>
            <p:nvPr/>
          </p:nvSpPr>
          <p:spPr bwMode="auto">
            <a:xfrm>
              <a:off x="662" y="1274"/>
              <a:ext cx="31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(2)递推求累计距离</a:t>
              </a:r>
              <a:r>
                <a:rPr kumimoji="1" lang="zh-CN" altLang="en-US" sz="2400" b="1">
                  <a:solidFill>
                    <a:schemeClr val="tx2"/>
                  </a:solidFill>
                  <a:latin typeface="Times New Roman" panose="02020603050405020304" pitchFamily="18" charset="0"/>
                </a:rPr>
                <a:t> 并记录回溯信息</a:t>
              </a:r>
              <a:endParaRPr kumimoji="1" lang="en-US" altLang="zh-CN" sz="2400" b="1">
                <a:solidFill>
                  <a:schemeClr val="tx2"/>
                </a:solidFill>
                <a:latin typeface="Times New Roman" panose="02020603050405020304" pitchFamily="18" charset="0"/>
              </a:endParaRPr>
            </a:p>
          </p:txBody>
        </p:sp>
        <p:graphicFrame>
          <p:nvGraphicFramePr>
            <p:cNvPr id="26634" name="Object 10"/>
            <p:cNvGraphicFramePr>
              <a:graphicFrameLocks noChangeAspect="1"/>
            </p:cNvGraphicFramePr>
            <p:nvPr/>
          </p:nvGraphicFramePr>
          <p:xfrm>
            <a:off x="753" y="1680"/>
            <a:ext cx="4431" cy="227"/>
          </p:xfrm>
          <a:graphic>
            <a:graphicData uri="http://schemas.openxmlformats.org/presentationml/2006/ole">
              <mc:AlternateContent xmlns:mc="http://schemas.openxmlformats.org/markup-compatibility/2006">
                <mc:Choice xmlns:v="urn:schemas-microsoft-com:vml" Requires="v">
                  <p:oleObj spid="_x0000_s26676" name="Equation" r:id="rId4" imgW="4648200" imgH="241300" progId="Equation.3">
                    <p:embed/>
                  </p:oleObj>
                </mc:Choice>
                <mc:Fallback>
                  <p:oleObj name="Equation" r:id="rId4" imgW="4648200" imgH="241300"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 y="1680"/>
                          <a:ext cx="443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5" name="Object 11"/>
            <p:cNvGraphicFramePr>
              <a:graphicFrameLocks noChangeAspect="1"/>
            </p:cNvGraphicFramePr>
            <p:nvPr/>
          </p:nvGraphicFramePr>
          <p:xfrm>
            <a:off x="3393" y="2064"/>
            <a:ext cx="1755" cy="227"/>
          </p:xfrm>
          <a:graphic>
            <a:graphicData uri="http://schemas.openxmlformats.org/presentationml/2006/ole">
              <mc:AlternateContent xmlns:mc="http://schemas.openxmlformats.org/markup-compatibility/2006">
                <mc:Choice xmlns:v="urn:schemas-microsoft-com:vml" Requires="v">
                  <p:oleObj spid="_x0000_s26677" name="Equation" r:id="rId6" imgW="1841500" imgH="241300" progId="Equation.3">
                    <p:embed/>
                  </p:oleObj>
                </mc:Choice>
                <mc:Fallback>
                  <p:oleObj name="Equation" r:id="rId6" imgW="1841500" imgH="2413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3" y="2064"/>
                          <a:ext cx="1755"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6" name="Object 12"/>
            <p:cNvGraphicFramePr>
              <a:graphicFrameLocks noChangeAspect="1"/>
            </p:cNvGraphicFramePr>
            <p:nvPr/>
          </p:nvGraphicFramePr>
          <p:xfrm>
            <a:off x="835" y="2538"/>
            <a:ext cx="2446" cy="206"/>
          </p:xfrm>
          <a:graphic>
            <a:graphicData uri="http://schemas.openxmlformats.org/presentationml/2006/ole">
              <mc:AlternateContent xmlns:mc="http://schemas.openxmlformats.org/markup-compatibility/2006">
                <mc:Choice xmlns:v="urn:schemas-microsoft-com:vml" Requires="v">
                  <p:oleObj spid="_x0000_s26678" name="Equation" r:id="rId8" imgW="2527300" imgH="215900" progId="Equation.3">
                    <p:embed/>
                  </p:oleObj>
                </mc:Choice>
                <mc:Fallback>
                  <p:oleObj name="Equation" r:id="rId8" imgW="2527300" imgH="2159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5" y="2538"/>
                          <a:ext cx="2446"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37" name="Rectangle 13"/>
            <p:cNvSpPr>
              <a:spLocks noChangeArrowheads="1"/>
            </p:cNvSpPr>
            <p:nvPr/>
          </p:nvSpPr>
          <p:spPr bwMode="auto">
            <a:xfrm>
              <a:off x="720" y="2928"/>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一般取距离加权值为，</a:t>
              </a:r>
              <a:r>
                <a:rPr kumimoji="1" lang="zh-CN" altLang="en-US" sz="2400" b="1">
                  <a:solidFill>
                    <a:schemeClr val="tx2"/>
                  </a:solidFill>
                  <a:latin typeface="Times New Roman" panose="02020603050405020304" pitchFamily="18" charset="0"/>
                </a:rPr>
                <a:t> </a:t>
              </a:r>
              <a:endParaRPr kumimoji="1" lang="zh-CN" altLang="en-US" sz="2400" b="1">
                <a:solidFill>
                  <a:schemeClr val="tx2"/>
                </a:solidFill>
              </a:endParaRPr>
            </a:p>
          </p:txBody>
        </p:sp>
        <p:graphicFrame>
          <p:nvGraphicFramePr>
            <p:cNvPr id="26638" name="Object 14"/>
            <p:cNvGraphicFramePr>
              <a:graphicFrameLocks noChangeAspect="1"/>
            </p:cNvGraphicFramePr>
            <p:nvPr/>
          </p:nvGraphicFramePr>
          <p:xfrm>
            <a:off x="2688" y="2976"/>
            <a:ext cx="1020" cy="218"/>
          </p:xfrm>
          <a:graphic>
            <a:graphicData uri="http://schemas.openxmlformats.org/presentationml/2006/ole">
              <mc:AlternateContent xmlns:mc="http://schemas.openxmlformats.org/markup-compatibility/2006">
                <mc:Choice xmlns:v="urn:schemas-microsoft-com:vml" Requires="v">
                  <p:oleObj spid="_x0000_s26679" r:id="rId10" imgW="1079500" imgH="228600" progId="Equation.3">
                    <p:embed/>
                  </p:oleObj>
                </mc:Choice>
                <mc:Fallback>
                  <p:oleObj r:id="rId10" imgW="1079500" imgH="2286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88" y="2976"/>
                          <a:ext cx="102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9" name="Object 15"/>
            <p:cNvGraphicFramePr>
              <a:graphicFrameLocks noChangeAspect="1"/>
            </p:cNvGraphicFramePr>
            <p:nvPr/>
          </p:nvGraphicFramePr>
          <p:xfrm>
            <a:off x="3936" y="2998"/>
            <a:ext cx="600" cy="218"/>
          </p:xfrm>
          <a:graphic>
            <a:graphicData uri="http://schemas.openxmlformats.org/presentationml/2006/ole">
              <mc:AlternateContent xmlns:mc="http://schemas.openxmlformats.org/markup-compatibility/2006">
                <mc:Choice xmlns:v="urn:schemas-microsoft-com:vml" Requires="v">
                  <p:oleObj spid="_x0000_s26680" r:id="rId12" imgW="634725" imgH="228501" progId="Equation.3">
                    <p:embed/>
                  </p:oleObj>
                </mc:Choice>
                <mc:Fallback>
                  <p:oleObj r:id="rId12" imgW="634725" imgH="228501"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6" y="2998"/>
                          <a:ext cx="600"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40" name="Text Box 16"/>
            <p:cNvSpPr txBox="1">
              <a:spLocks noChangeArrowheads="1"/>
            </p:cNvSpPr>
            <p:nvPr/>
          </p:nvSpPr>
          <p:spPr bwMode="auto">
            <a:xfrm>
              <a:off x="710" y="3338"/>
              <a:ext cx="30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并将(</a:t>
              </a:r>
              <a:r>
                <a:rPr kumimoji="1" lang="en-US" altLang="zh-CN" sz="2400" b="1" i="1">
                  <a:solidFill>
                    <a:schemeClr val="tx2"/>
                  </a:solidFill>
                  <a:latin typeface="Times New Roman" panose="02020603050405020304" pitchFamily="18" charset="0"/>
                </a:rPr>
                <a:t>i</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j</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点的回溯信息记录在</a:t>
              </a:r>
              <a:r>
                <a:rPr kumimoji="1" lang="en-US" altLang="zh-CN" sz="2400" b="1" i="1">
                  <a:solidFill>
                    <a:schemeClr val="tx2"/>
                  </a:solidFill>
                  <a:latin typeface="Times New Roman" panose="02020603050405020304" pitchFamily="18" charset="0"/>
                </a:rPr>
                <a:t>p</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i</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j</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中</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nodePh="1">
                                  <p:stCondLst>
                                    <p:cond delay="0"/>
                                  </p:stCondLst>
                                  <p:endCondLst>
                                    <p:cond evt="begin" delay="0">
                                      <p:tn val="5"/>
                                    </p:cond>
                                  </p:endCondLst>
                                  <p:childTnLst>
                                    <p:set>
                                      <p:cBhvr>
                                        <p:cTn id="6" dur="1" fill="hold">
                                          <p:stCondLst>
                                            <p:cond delay="0"/>
                                          </p:stCondLst>
                                        </p:cTn>
                                        <p:tgtEl>
                                          <p:spTgt spid="364548"/>
                                        </p:tgtEl>
                                        <p:attrNameLst>
                                          <p:attrName>style.visibility</p:attrName>
                                        </p:attrNameLst>
                                      </p:cBhvr>
                                      <p:to>
                                        <p:strVal val="visible"/>
                                      </p:to>
                                    </p:set>
                                    <p:animEffect transition="in" filter="wipe(up)">
                                      <p:cBhvr>
                                        <p:cTn id="7" dur="500"/>
                                        <p:tgtEl>
                                          <p:spTgt spid="364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8"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p:nvPr>
        </p:nvSpPr>
        <p:spPr/>
        <p:txBody>
          <a:bodyPr/>
          <a:lstStyle/>
          <a:p>
            <a:r>
              <a:rPr lang="zh-CN" altLang="en-US" smtClean="0"/>
              <a:t>语音识别算法</a:t>
            </a:r>
            <a:r>
              <a:rPr lang="en-US" altLang="zh-CN" smtClean="0"/>
              <a:t>:HMM-DNN</a:t>
            </a:r>
            <a:endParaRPr lang="zh-CN" altLang="en-US" smtClean="0"/>
          </a:p>
        </p:txBody>
      </p:sp>
      <p:sp>
        <p:nvSpPr>
          <p:cNvPr id="350213" name="矩形 2"/>
          <p:cNvSpPr>
            <a:spLocks noChangeArrowheads="1"/>
          </p:cNvSpPr>
          <p:nvPr/>
        </p:nvSpPr>
        <p:spPr bwMode="auto">
          <a:xfrm>
            <a:off x="107950" y="1608138"/>
            <a:ext cx="8578850"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ts val="600"/>
              </a:spcBef>
              <a:spcAft>
                <a:spcPts val="0"/>
              </a:spcAft>
              <a:buFont typeface="Wingdings" panose="05000000000000000000" pitchFamily="2" charset="2"/>
              <a:buChar char="p"/>
              <a:defRPr/>
            </a:pPr>
            <a:r>
              <a:rPr lang="zh-CN" altLang="zh-CN" sz="2400" dirty="0" smtClean="0"/>
              <a:t>无监督预训练避免了有监督训练时常常过拟合于泛化能力很差的局部极值点的问题</a:t>
            </a:r>
            <a:endParaRPr lang="en-US" altLang="zh-CN" sz="2400" dirty="0" smtClean="0"/>
          </a:p>
          <a:p>
            <a:pPr>
              <a:lnSpc>
                <a:spcPct val="150000"/>
              </a:lnSpc>
              <a:spcBef>
                <a:spcPts val="600"/>
              </a:spcBef>
              <a:spcAft>
                <a:spcPts val="0"/>
              </a:spcAft>
              <a:buFont typeface="Wingdings" panose="05000000000000000000" pitchFamily="2" charset="2"/>
              <a:buChar char="p"/>
              <a:defRPr/>
            </a:pPr>
            <a:r>
              <a:rPr lang="zh-CN" altLang="zh-CN" sz="2400" dirty="0" smtClean="0"/>
              <a:t>逐层的贪婪训练弥补了梯度消失问题带来的影响。</a:t>
            </a:r>
            <a:endParaRPr lang="en-US" altLang="zh-CN" sz="2400" dirty="0" smtClean="0"/>
          </a:p>
          <a:p>
            <a:pPr>
              <a:lnSpc>
                <a:spcPct val="150000"/>
              </a:lnSpc>
              <a:spcBef>
                <a:spcPts val="600"/>
              </a:spcBef>
              <a:spcAft>
                <a:spcPts val="0"/>
              </a:spcAft>
              <a:buFont typeface="Wingdings" panose="05000000000000000000" pitchFamily="2" charset="2"/>
              <a:buChar char="p"/>
              <a:defRPr/>
            </a:pPr>
            <a:endParaRPr lang="en-US" altLang="zh-CN" sz="2400" dirty="0" smtClean="0"/>
          </a:p>
          <a:p>
            <a:pPr marL="0" indent="0">
              <a:lnSpc>
                <a:spcPct val="150000"/>
              </a:lnSpc>
              <a:spcBef>
                <a:spcPts val="600"/>
              </a:spcBef>
              <a:spcAft>
                <a:spcPts val="0"/>
              </a:spcAft>
              <a:buFontTx/>
              <a:buNone/>
              <a:defRPr/>
            </a:pPr>
            <a:r>
              <a:rPr lang="zh-CN" altLang="zh-CN" sz="2400" dirty="0" smtClean="0">
                <a:solidFill>
                  <a:srgbClr val="FF0000"/>
                </a:solidFill>
              </a:rPr>
              <a:t>近年的研究显示，基于</a:t>
            </a:r>
            <a:r>
              <a:rPr lang="en-US" altLang="zh-CN" sz="2400" dirty="0" smtClean="0">
                <a:solidFill>
                  <a:srgbClr val="FF0000"/>
                </a:solidFill>
              </a:rPr>
              <a:t>CNN</a:t>
            </a:r>
            <a:r>
              <a:rPr lang="zh-CN" altLang="zh-CN" sz="2400" dirty="0" smtClean="0">
                <a:solidFill>
                  <a:srgbClr val="FF0000"/>
                </a:solidFill>
              </a:rPr>
              <a:t>的语音声学模型与传统</a:t>
            </a:r>
            <a:r>
              <a:rPr lang="en-US" altLang="zh-CN" sz="2400" dirty="0" smtClean="0">
                <a:solidFill>
                  <a:srgbClr val="FF0000"/>
                </a:solidFill>
              </a:rPr>
              <a:t>DNN</a:t>
            </a:r>
            <a:r>
              <a:rPr lang="zh-CN" altLang="zh-CN" sz="2400" dirty="0" smtClean="0">
                <a:solidFill>
                  <a:srgbClr val="FF0000"/>
                </a:solidFill>
              </a:rPr>
              <a:t>的模型相比，可以获得更好的性能</a:t>
            </a:r>
            <a:endParaRPr lang="en-US" altLang="zh-CN" sz="2400" dirty="0" smtClean="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0213">
                                            <p:txEl>
                                              <p:pRg st="3" end="3"/>
                                            </p:txEl>
                                          </p:spTgt>
                                        </p:tgtEl>
                                        <p:attrNameLst>
                                          <p:attrName>style.visibility</p:attrName>
                                        </p:attrNameLst>
                                      </p:cBhvr>
                                      <p:to>
                                        <p:strVal val="visible"/>
                                      </p:to>
                                    </p:set>
                                    <p:animEffect transition="in" filter="wipe(up)">
                                      <p:cBhvr>
                                        <p:cTn id="7" dur="500"/>
                                        <p:tgtEl>
                                          <p:spTgt spid="3502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sp>
        <p:nvSpPr>
          <p:cNvPr id="250883" name="矩形 2"/>
          <p:cNvSpPr>
            <a:spLocks noChangeArrowheads="1"/>
          </p:cNvSpPr>
          <p:nvPr/>
        </p:nvSpPr>
        <p:spPr bwMode="auto">
          <a:xfrm>
            <a:off x="107950" y="1608138"/>
            <a:ext cx="8785225"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en-US" altLang="zh-CN" sz="2800"/>
              <a:t> </a:t>
            </a:r>
            <a:r>
              <a:rPr lang="en-US" altLang="zh-CN"/>
              <a:t>DNN</a:t>
            </a:r>
            <a:r>
              <a:rPr lang="zh-CN" altLang="en-US"/>
              <a:t>和</a:t>
            </a:r>
            <a:r>
              <a:rPr lang="en-US" altLang="zh-CN"/>
              <a:t>HMM</a:t>
            </a:r>
            <a:r>
              <a:rPr lang="zh-CN" altLang="en-US"/>
              <a:t>是两种不同训练方法得到的模型</a:t>
            </a:r>
            <a:endParaRPr lang="en-US" altLang="zh-CN"/>
          </a:p>
          <a:p>
            <a:pPr>
              <a:lnSpc>
                <a:spcPct val="150000"/>
              </a:lnSpc>
              <a:spcBef>
                <a:spcPct val="0"/>
              </a:spcBef>
              <a:buFont typeface="Wingdings" panose="05000000000000000000" pitchFamily="2" charset="2"/>
              <a:buChar char="Ø"/>
            </a:pPr>
            <a:r>
              <a:rPr lang="en-US" altLang="zh-CN"/>
              <a:t> </a:t>
            </a:r>
            <a:r>
              <a:rPr lang="zh-CN" altLang="en-US"/>
              <a:t>需要</a:t>
            </a:r>
            <a:r>
              <a:rPr lang="zh-CN" altLang="zh-CN"/>
              <a:t>能对上述两方面信息直接建模的方法</a:t>
            </a:r>
            <a:endParaRPr lang="en-US" altLang="zh-CN"/>
          </a:p>
          <a:p>
            <a:pPr>
              <a:lnSpc>
                <a:spcPct val="150000"/>
              </a:lnSpc>
              <a:spcBef>
                <a:spcPct val="0"/>
              </a:spcBef>
              <a:buFont typeface="Wingdings" panose="05000000000000000000" pitchFamily="2" charset="2"/>
              <a:buChar char="Ø"/>
            </a:pPr>
            <a:r>
              <a:rPr lang="en-US" altLang="zh-CN"/>
              <a:t> RNN</a:t>
            </a:r>
            <a:r>
              <a:rPr lang="zh-CN" altLang="en-US"/>
              <a:t>：在隐层上增加反馈连接</a:t>
            </a:r>
            <a:endParaRPr lang="en-US" altLang="zh-CN"/>
          </a:p>
          <a:p>
            <a:pPr lvl="1">
              <a:spcBef>
                <a:spcPts val="600"/>
              </a:spcBef>
              <a:spcAft>
                <a:spcPts val="600"/>
              </a:spcAft>
              <a:buFont typeface="Wingdings" panose="05000000000000000000" pitchFamily="2" charset="2"/>
              <a:buChar char="n"/>
            </a:pPr>
            <a:endParaRPr lang="en-US" altLang="zh-CN" sz="2400"/>
          </a:p>
          <a:p>
            <a:pPr>
              <a:spcBef>
                <a:spcPct val="0"/>
              </a:spcBef>
              <a:buFont typeface="Wingdings" panose="05000000000000000000" pitchFamily="2" charset="2"/>
              <a:buChar char="Ø"/>
            </a:pPr>
            <a:endParaRPr lang="en-US" altLang="zh-CN" sz="2800"/>
          </a:p>
        </p:txBody>
      </p:sp>
      <p:grpSp>
        <p:nvGrpSpPr>
          <p:cNvPr id="250884" name="组合 2"/>
          <p:cNvGrpSpPr>
            <a:grpSpLocks/>
          </p:cNvGrpSpPr>
          <p:nvPr/>
        </p:nvGrpSpPr>
        <p:grpSpPr bwMode="auto">
          <a:xfrm>
            <a:off x="1763713" y="3789363"/>
            <a:ext cx="5761037" cy="3455987"/>
            <a:chOff x="1763688" y="3501008"/>
            <a:chExt cx="4752528" cy="2664296"/>
          </a:xfrm>
        </p:grpSpPr>
        <p:grpSp>
          <p:nvGrpSpPr>
            <p:cNvPr id="250885" name="组合 4"/>
            <p:cNvGrpSpPr>
              <a:grpSpLocks/>
            </p:cNvGrpSpPr>
            <p:nvPr/>
          </p:nvGrpSpPr>
          <p:grpSpPr bwMode="auto">
            <a:xfrm>
              <a:off x="1763688" y="3861048"/>
              <a:ext cx="3956050" cy="2015490"/>
              <a:chOff x="0" y="0"/>
              <a:chExt cx="3956050" cy="2014220"/>
            </a:xfrm>
          </p:grpSpPr>
          <p:pic>
            <p:nvPicPr>
              <p:cNvPr id="250887"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956050" cy="2014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344"/>
              <p:cNvSpPr txBox="1"/>
              <p:nvPr/>
            </p:nvSpPr>
            <p:spPr>
              <a:xfrm>
                <a:off x="2200123" y="311651"/>
                <a:ext cx="880049" cy="44642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zh-CN" sz="700" smtClean="0">
                    <a:solidFill>
                      <a:srgbClr val="000000"/>
                    </a:solidFill>
                    <a:ea typeface="黑体" panose="02010609060101010101" pitchFamily="49" charset="-122"/>
                    <a:cs typeface="Times New Roman" panose="02020603050405020304" pitchFamily="18" charset="0"/>
                  </a:rPr>
                  <a:t>输出层</a:t>
                </a:r>
                <a:endParaRPr lang="zh-CN" altLang="zh-CN" sz="1000" smtClean="0">
                  <a:solidFill>
                    <a:srgbClr val="000000"/>
                  </a:solidFill>
                  <a:ea typeface="黑体" panose="02010609060101010101" pitchFamily="49" charset="-122"/>
                  <a:cs typeface="Times New Roman" panose="02020603050405020304" pitchFamily="18" charset="0"/>
                </a:endParaRPr>
              </a:p>
            </p:txBody>
          </p:sp>
          <p:sp>
            <p:nvSpPr>
              <p:cNvPr id="8" name="文本框 345"/>
              <p:cNvSpPr txBox="1"/>
              <p:nvPr/>
            </p:nvSpPr>
            <p:spPr>
              <a:xfrm>
                <a:off x="2210600" y="924408"/>
                <a:ext cx="880049" cy="44764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zh-CN" sz="700" smtClean="0">
                    <a:solidFill>
                      <a:srgbClr val="000000"/>
                    </a:solidFill>
                    <a:ea typeface="黑体" panose="02010609060101010101" pitchFamily="49" charset="-122"/>
                    <a:cs typeface="Times New Roman" panose="02020603050405020304" pitchFamily="18" charset="0"/>
                  </a:rPr>
                  <a:t>隐层</a:t>
                </a:r>
                <a:endParaRPr lang="zh-CN" altLang="zh-CN" sz="1000" smtClean="0">
                  <a:solidFill>
                    <a:srgbClr val="000000"/>
                  </a:solidFill>
                  <a:ea typeface="黑体" panose="02010609060101010101" pitchFamily="49" charset="-122"/>
                  <a:cs typeface="Times New Roman" panose="02020603050405020304" pitchFamily="18" charset="0"/>
                </a:endParaRPr>
              </a:p>
            </p:txBody>
          </p:sp>
          <p:sp>
            <p:nvSpPr>
              <p:cNvPr id="9" name="文本框 346"/>
              <p:cNvSpPr txBox="1"/>
              <p:nvPr/>
            </p:nvSpPr>
            <p:spPr>
              <a:xfrm>
                <a:off x="2210600" y="1441765"/>
                <a:ext cx="880049" cy="447643"/>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zh-CN" sz="700" smtClean="0">
                    <a:solidFill>
                      <a:srgbClr val="000000"/>
                    </a:solidFill>
                    <a:ea typeface="黑体" panose="02010609060101010101" pitchFamily="49" charset="-122"/>
                    <a:cs typeface="Times New Roman" panose="02020603050405020304" pitchFamily="18" charset="0"/>
                  </a:rPr>
                  <a:t>输入层</a:t>
                </a:r>
                <a:endParaRPr lang="zh-CN" altLang="zh-CN" sz="1000" smtClean="0">
                  <a:solidFill>
                    <a:srgbClr val="000000"/>
                  </a:solidFill>
                  <a:ea typeface="黑体" panose="02010609060101010101" pitchFamily="49" charset="-122"/>
                  <a:cs typeface="Times New Roman" panose="02020603050405020304" pitchFamily="18" charset="0"/>
                </a:endParaRPr>
              </a:p>
            </p:txBody>
          </p:sp>
        </p:grpSp>
        <p:sp>
          <p:nvSpPr>
            <p:cNvPr id="250886" name="矩形 1"/>
            <p:cNvSpPr>
              <a:spLocks noChangeArrowheads="1"/>
            </p:cNvSpPr>
            <p:nvPr/>
          </p:nvSpPr>
          <p:spPr bwMode="auto">
            <a:xfrm>
              <a:off x="4932040" y="3501008"/>
              <a:ext cx="1584176" cy="2664296"/>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sp>
        <p:nvSpPr>
          <p:cNvPr id="353283" name="矩形 2"/>
          <p:cNvSpPr>
            <a:spLocks noChangeArrowheads="1"/>
          </p:cNvSpPr>
          <p:nvPr/>
        </p:nvSpPr>
        <p:spPr bwMode="auto">
          <a:xfrm>
            <a:off x="107950" y="1608138"/>
            <a:ext cx="8785225"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defRPr/>
            </a:pPr>
            <a:r>
              <a:rPr lang="en-US" altLang="zh-CN" sz="2800" dirty="0" smtClean="0"/>
              <a:t>RNN</a:t>
            </a:r>
          </a:p>
          <a:p>
            <a:pPr marL="457200" lvl="1" indent="0">
              <a:spcBef>
                <a:spcPts val="600"/>
              </a:spcBef>
              <a:spcAft>
                <a:spcPts val="600"/>
              </a:spcAft>
              <a:buFontTx/>
              <a:buNone/>
              <a:defRPr/>
            </a:pPr>
            <a:r>
              <a:rPr lang="en-US" altLang="zh-CN" sz="2400" dirty="0" smtClean="0"/>
              <a:t>RNNs</a:t>
            </a:r>
            <a:r>
              <a:rPr lang="zh-CN" altLang="en-US" sz="2400" dirty="0" smtClean="0"/>
              <a:t>的目的使用来处理序列数据</a:t>
            </a:r>
            <a:endParaRPr lang="en-US" altLang="zh-CN" sz="2400" dirty="0" smtClean="0"/>
          </a:p>
          <a:p>
            <a:pPr lvl="1">
              <a:spcBef>
                <a:spcPts val="600"/>
              </a:spcBef>
              <a:spcAft>
                <a:spcPts val="600"/>
              </a:spcAft>
              <a:buFont typeface="Wingdings" panose="05000000000000000000" pitchFamily="2" charset="2"/>
              <a:buChar char="n"/>
              <a:defRPr/>
            </a:pPr>
            <a:endParaRPr lang="en-US" altLang="zh-CN" sz="2400" dirty="0" smtClean="0"/>
          </a:p>
          <a:p>
            <a:pPr>
              <a:spcBef>
                <a:spcPct val="0"/>
              </a:spcBef>
              <a:buFont typeface="Wingdings" panose="05000000000000000000" pitchFamily="2" charset="2"/>
              <a:buChar char="Ø"/>
              <a:defRPr/>
            </a:pPr>
            <a:endParaRPr lang="en-US" altLang="zh-CN" sz="2800" dirty="0" smtClean="0"/>
          </a:p>
        </p:txBody>
      </p:sp>
      <p:pic>
        <p:nvPicPr>
          <p:cNvPr id="25293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781300"/>
            <a:ext cx="7862888"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sp>
        <p:nvSpPr>
          <p:cNvPr id="355331" name="矩形 2"/>
          <p:cNvSpPr>
            <a:spLocks noChangeArrowheads="1"/>
          </p:cNvSpPr>
          <p:nvPr/>
        </p:nvSpPr>
        <p:spPr bwMode="auto">
          <a:xfrm>
            <a:off x="107950" y="1052513"/>
            <a:ext cx="8785225" cy="686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spcBef>
                <a:spcPct val="0"/>
              </a:spcBef>
              <a:buFontTx/>
              <a:buNone/>
              <a:defRPr/>
            </a:pPr>
            <a:endParaRPr lang="en-US" altLang="zh-CN" sz="2800" dirty="0" smtClean="0"/>
          </a:p>
          <a:p>
            <a:pPr lvl="1">
              <a:spcBef>
                <a:spcPts val="600"/>
              </a:spcBef>
              <a:spcAft>
                <a:spcPts val="600"/>
              </a:spcAft>
              <a:buFont typeface="Wingdings" panose="05000000000000000000" pitchFamily="2" charset="2"/>
              <a:buChar char="Ø"/>
              <a:defRPr/>
            </a:pPr>
            <a:r>
              <a:rPr lang="en-US" altLang="zh-CN" sz="2400" dirty="0" smtClean="0"/>
              <a:t>  </a:t>
            </a:r>
          </a:p>
          <a:p>
            <a:pPr lvl="1">
              <a:spcBef>
                <a:spcPts val="600"/>
              </a:spcBef>
              <a:spcAft>
                <a:spcPts val="600"/>
              </a:spcAft>
              <a:buFont typeface="Wingdings" panose="05000000000000000000" pitchFamily="2" charset="2"/>
              <a:buChar char="Ø"/>
              <a:defRPr/>
            </a:pPr>
            <a:endParaRPr lang="en-US" altLang="zh-CN" sz="2400" dirty="0" smtClean="0"/>
          </a:p>
          <a:p>
            <a:pPr lvl="1">
              <a:spcBef>
                <a:spcPts val="600"/>
              </a:spcBef>
              <a:spcAft>
                <a:spcPts val="600"/>
              </a:spcAft>
              <a:buFont typeface="Wingdings" panose="05000000000000000000" pitchFamily="2" charset="2"/>
              <a:buChar char="Ø"/>
              <a:defRPr/>
            </a:pPr>
            <a:r>
              <a:rPr lang="en-US" altLang="zh-CN" sz="2400" dirty="0" smtClean="0"/>
              <a:t>  </a:t>
            </a:r>
          </a:p>
          <a:p>
            <a:pPr lvl="1">
              <a:spcBef>
                <a:spcPts val="600"/>
              </a:spcBef>
              <a:spcAft>
                <a:spcPts val="600"/>
              </a:spcAft>
              <a:buFont typeface="Wingdings" panose="05000000000000000000" pitchFamily="2" charset="2"/>
              <a:buChar char="Ø"/>
              <a:defRPr/>
            </a:pPr>
            <a:r>
              <a:rPr lang="en-US" altLang="zh-CN" sz="2400" dirty="0" smtClean="0"/>
              <a:t>  </a:t>
            </a:r>
          </a:p>
          <a:p>
            <a:pPr lvl="1">
              <a:spcBef>
                <a:spcPts val="1800"/>
              </a:spcBef>
              <a:spcAft>
                <a:spcPts val="600"/>
              </a:spcAft>
              <a:buFont typeface="Wingdings" panose="05000000000000000000" pitchFamily="2" charset="2"/>
              <a:buChar char="Ø"/>
              <a:defRPr/>
            </a:pPr>
            <a:r>
              <a:rPr lang="en-US" altLang="zh-CN" sz="2400" dirty="0" smtClean="0"/>
              <a:t>BPTT:</a:t>
            </a:r>
          </a:p>
          <a:p>
            <a:pPr lvl="1">
              <a:spcBef>
                <a:spcPts val="600"/>
              </a:spcBef>
              <a:spcAft>
                <a:spcPts val="600"/>
              </a:spcAft>
              <a:buFont typeface="Wingdings" panose="05000000000000000000" pitchFamily="2" charset="2"/>
              <a:buChar char="Ø"/>
              <a:defRPr/>
            </a:pPr>
            <a:endParaRPr lang="en-US" altLang="zh-CN" sz="2400" dirty="0" smtClean="0"/>
          </a:p>
          <a:p>
            <a:pPr lvl="1">
              <a:spcBef>
                <a:spcPts val="600"/>
              </a:spcBef>
              <a:spcAft>
                <a:spcPts val="600"/>
              </a:spcAft>
              <a:buFont typeface="Wingdings" panose="05000000000000000000" pitchFamily="2" charset="2"/>
              <a:buChar char="Ø"/>
              <a:defRPr/>
            </a:pPr>
            <a:r>
              <a:rPr lang="zh-CN" altLang="en-US" sz="2400" dirty="0" smtClean="0"/>
              <a:t>通过精心设计的称作为“门”的</a:t>
            </a:r>
            <a:endParaRPr lang="en-US" altLang="zh-CN" sz="2400" dirty="0" smtClean="0"/>
          </a:p>
          <a:p>
            <a:pPr marL="457200" lvl="1" indent="0">
              <a:spcBef>
                <a:spcPts val="600"/>
              </a:spcBef>
              <a:spcAft>
                <a:spcPts val="600"/>
              </a:spcAft>
              <a:buFontTx/>
              <a:buNone/>
              <a:defRPr/>
            </a:pPr>
            <a:r>
              <a:rPr lang="zh-CN" altLang="en-US" sz="2400" dirty="0" smtClean="0"/>
              <a:t>     结构来去除或者增加信息到细胞</a:t>
            </a:r>
            <a:endParaRPr lang="en-US" altLang="zh-CN" sz="2400" dirty="0" smtClean="0"/>
          </a:p>
          <a:p>
            <a:pPr marL="457200" lvl="1" indent="0">
              <a:spcBef>
                <a:spcPts val="600"/>
              </a:spcBef>
              <a:spcAft>
                <a:spcPts val="600"/>
              </a:spcAft>
              <a:buFontTx/>
              <a:buNone/>
              <a:defRPr/>
            </a:pPr>
            <a:r>
              <a:rPr lang="en-US" altLang="zh-CN" sz="2400" dirty="0" smtClean="0"/>
              <a:t>     </a:t>
            </a:r>
            <a:r>
              <a:rPr lang="zh-CN" altLang="en-US" sz="2400" dirty="0" smtClean="0"/>
              <a:t>状态的能力</a:t>
            </a:r>
            <a:endParaRPr lang="en-US" altLang="zh-CN" sz="2400" dirty="0" smtClean="0"/>
          </a:p>
          <a:p>
            <a:pPr lvl="1">
              <a:spcBef>
                <a:spcPts val="600"/>
              </a:spcBef>
              <a:spcAft>
                <a:spcPts val="600"/>
              </a:spcAft>
              <a:buFont typeface="Wingdings" panose="05000000000000000000" pitchFamily="2" charset="2"/>
              <a:buChar char="Ø"/>
              <a:defRPr/>
            </a:pPr>
            <a:r>
              <a:rPr lang="zh-CN" altLang="en-US" sz="2400" dirty="0" smtClean="0"/>
              <a:t>解决长期依赖问题</a:t>
            </a:r>
            <a:endParaRPr lang="en-US" altLang="zh-CN" sz="2400" dirty="0" smtClean="0"/>
          </a:p>
          <a:p>
            <a:pPr lvl="1">
              <a:spcBef>
                <a:spcPts val="600"/>
              </a:spcBef>
              <a:spcAft>
                <a:spcPts val="600"/>
              </a:spcAft>
              <a:buFont typeface="Wingdings" panose="05000000000000000000" pitchFamily="2" charset="2"/>
              <a:buChar char="n"/>
              <a:defRPr/>
            </a:pPr>
            <a:endParaRPr lang="en-US" altLang="zh-CN" sz="2400" dirty="0" smtClean="0"/>
          </a:p>
          <a:p>
            <a:pPr>
              <a:spcBef>
                <a:spcPct val="0"/>
              </a:spcBef>
              <a:buFont typeface="Wingdings" panose="05000000000000000000" pitchFamily="2" charset="2"/>
              <a:buChar char="Ø"/>
              <a:defRPr/>
            </a:pPr>
            <a:endParaRPr lang="en-US" altLang="zh-CN" sz="2800" dirty="0" smtClean="0"/>
          </a:p>
        </p:txBody>
      </p:sp>
      <p:pic>
        <p:nvPicPr>
          <p:cNvPr id="36147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91175" y="3716338"/>
            <a:ext cx="3267075"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981"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8688" y="1557338"/>
            <a:ext cx="71437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82" name="Rectangle 7"/>
          <p:cNvSpPr>
            <a:spLocks noChangeArrowheads="1"/>
          </p:cNvSpPr>
          <p:nvPr/>
        </p:nvSpPr>
        <p:spPr bwMode="auto">
          <a:xfrm>
            <a:off x="3924300" y="3605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p>
        </p:txBody>
      </p:sp>
      <p:graphicFrame>
        <p:nvGraphicFramePr>
          <p:cNvPr id="254983" name="对象 2"/>
          <p:cNvGraphicFramePr>
            <a:graphicFrameLocks noChangeAspect="1"/>
          </p:cNvGraphicFramePr>
          <p:nvPr/>
        </p:nvGraphicFramePr>
        <p:xfrm>
          <a:off x="3059113" y="3851275"/>
          <a:ext cx="3086100" cy="723900"/>
        </p:xfrm>
        <a:graphic>
          <a:graphicData uri="http://schemas.openxmlformats.org/presentationml/2006/ole">
            <mc:AlternateContent xmlns:mc="http://schemas.openxmlformats.org/markup-compatibility/2006">
              <mc:Choice xmlns:v="urn:schemas-microsoft-com:vml" Requires="v">
                <p:oleObj spid="_x0000_s254991" r:id="rId6" imgW="2057400" imgH="482600" progId="Equation.3">
                  <p:embed/>
                </p:oleObj>
              </mc:Choice>
              <mc:Fallback>
                <p:oleObj r:id="rId6" imgW="2057400" imgH="482600" progId="Equation.3">
                  <p:embed/>
                  <p:pic>
                    <p:nvPicPr>
                      <p:cNvPr id="0" name="对象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113" y="3851275"/>
                        <a:ext cx="30861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55331">
                                            <p:txEl>
                                              <p:pRg st="7" end="7"/>
                                            </p:txEl>
                                          </p:spTgt>
                                        </p:tgtEl>
                                        <p:attrNameLst>
                                          <p:attrName>style.visibility</p:attrName>
                                        </p:attrNameLst>
                                      </p:cBhvr>
                                      <p:to>
                                        <p:strVal val="visible"/>
                                      </p:to>
                                    </p:set>
                                    <p:animEffect transition="in" filter="wipe(up)">
                                      <p:cBhvr>
                                        <p:cTn id="7" dur="500"/>
                                        <p:tgtEl>
                                          <p:spTgt spid="355331">
                                            <p:txEl>
                                              <p:pRg st="7" end="7"/>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55331">
                                            <p:txEl>
                                              <p:pRg st="8" end="8"/>
                                            </p:txEl>
                                          </p:spTgt>
                                        </p:tgtEl>
                                        <p:attrNameLst>
                                          <p:attrName>style.visibility</p:attrName>
                                        </p:attrNameLst>
                                      </p:cBhvr>
                                      <p:to>
                                        <p:strVal val="visible"/>
                                      </p:to>
                                    </p:set>
                                    <p:animEffect transition="in" filter="wipe(up)">
                                      <p:cBhvr>
                                        <p:cTn id="10" dur="500"/>
                                        <p:tgtEl>
                                          <p:spTgt spid="355331">
                                            <p:txEl>
                                              <p:pRg st="8" end="8"/>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355331">
                                            <p:txEl>
                                              <p:pRg st="9" end="9"/>
                                            </p:txEl>
                                          </p:spTgt>
                                        </p:tgtEl>
                                        <p:attrNameLst>
                                          <p:attrName>style.visibility</p:attrName>
                                        </p:attrNameLst>
                                      </p:cBhvr>
                                      <p:to>
                                        <p:strVal val="visible"/>
                                      </p:to>
                                    </p:set>
                                    <p:animEffect transition="in" filter="wipe(up)">
                                      <p:cBhvr>
                                        <p:cTn id="13" dur="500"/>
                                        <p:tgtEl>
                                          <p:spTgt spid="355331">
                                            <p:txEl>
                                              <p:pRg st="9" end="9"/>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355331">
                                            <p:txEl>
                                              <p:pRg st="10" end="10"/>
                                            </p:txEl>
                                          </p:spTgt>
                                        </p:tgtEl>
                                        <p:attrNameLst>
                                          <p:attrName>style.visibility</p:attrName>
                                        </p:attrNameLst>
                                      </p:cBhvr>
                                      <p:to>
                                        <p:strVal val="visible"/>
                                      </p:to>
                                    </p:set>
                                    <p:animEffect transition="in" filter="wipe(up)">
                                      <p:cBhvr>
                                        <p:cTn id="16" dur="500"/>
                                        <p:tgtEl>
                                          <p:spTgt spid="355331">
                                            <p:txEl>
                                              <p:pRg st="10" end="1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61476"/>
                                        </p:tgtEl>
                                        <p:attrNameLst>
                                          <p:attrName>style.visibility</p:attrName>
                                        </p:attrNameLst>
                                      </p:cBhvr>
                                      <p:to>
                                        <p:strVal val="visible"/>
                                      </p:to>
                                    </p:set>
                                    <p:animEffect transition="in" filter="wipe(up)">
                                      <p:cBhvr>
                                        <p:cTn id="21"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sp>
        <p:nvSpPr>
          <p:cNvPr id="257027" name="矩形 2"/>
          <p:cNvSpPr>
            <a:spLocks noChangeArrowheads="1"/>
          </p:cNvSpPr>
          <p:nvPr/>
        </p:nvSpPr>
        <p:spPr bwMode="auto">
          <a:xfrm>
            <a:off x="107950" y="1608138"/>
            <a:ext cx="8785225"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800"/>
              <a:t>LSTM</a:t>
            </a:r>
          </a:p>
          <a:p>
            <a:pPr lvl="1">
              <a:spcBef>
                <a:spcPts val="600"/>
              </a:spcBef>
              <a:spcAft>
                <a:spcPts val="600"/>
              </a:spcAft>
              <a:buFontTx/>
              <a:buNone/>
            </a:pPr>
            <a:endParaRPr lang="en-US" altLang="zh-CN" sz="2400"/>
          </a:p>
          <a:p>
            <a:pPr>
              <a:spcBef>
                <a:spcPct val="0"/>
              </a:spcBef>
              <a:buFont typeface="Wingdings" panose="05000000000000000000" pitchFamily="2" charset="2"/>
              <a:buChar char="Ø"/>
            </a:pPr>
            <a:endParaRPr lang="en-US" altLang="zh-CN" sz="2800"/>
          </a:p>
        </p:txBody>
      </p:sp>
      <p:pic>
        <p:nvPicPr>
          <p:cNvPr id="25702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205038"/>
            <a:ext cx="7734300" cy="376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5907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700213"/>
            <a:ext cx="8732838" cy="441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6112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4338" y="1916113"/>
            <a:ext cx="831532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6317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1700213"/>
            <a:ext cx="7891463" cy="411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6521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844675"/>
            <a:ext cx="8081963" cy="420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6726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44675"/>
            <a:ext cx="8053388"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28675" name="Text Box 3"/>
          <p:cNvSpPr txBox="1">
            <a:spLocks noChangeArrowheads="1"/>
          </p:cNvSpPr>
          <p:nvPr/>
        </p:nvSpPr>
        <p:spPr bwMode="auto">
          <a:xfrm>
            <a:off x="685800" y="1752600"/>
            <a:ext cx="76200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（3）回溯求出所有的匹配点对：根据每步的上一步最佳局部路径</a:t>
            </a:r>
            <a:r>
              <a:rPr kumimoji="1" lang="en-US" altLang="zh-CN" sz="2400" b="1" i="1">
                <a:solidFill>
                  <a:schemeClr val="tx2"/>
                </a:solidFill>
                <a:latin typeface="Times New Roman" panose="02020603050405020304" pitchFamily="18" charset="0"/>
              </a:rPr>
              <a:t>p</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i</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j</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由匹配点(</a:t>
            </a:r>
            <a:r>
              <a:rPr kumimoji="1" lang="en-US" altLang="zh-CN" sz="2400" b="1" i="1">
                <a:solidFill>
                  <a:schemeClr val="tx2"/>
                </a:solidFill>
                <a:latin typeface="Times New Roman" panose="02020603050405020304" pitchFamily="18" charset="0"/>
              </a:rPr>
              <a:t>M</a:t>
            </a:r>
            <a:r>
              <a:rPr kumimoji="1" lang="en-US" altLang="zh-CN" sz="2400" b="1" baseline="-25000">
                <a:solidFill>
                  <a:schemeClr val="tx2"/>
                </a:solidFill>
                <a:latin typeface="Times New Roman" panose="02020603050405020304" pitchFamily="18" charset="0"/>
              </a:rPr>
              <a:t>1</a:t>
            </a:r>
            <a:r>
              <a:rPr kumimoji="1" lang="en-US" altLang="zh-CN" sz="2400" b="1">
                <a:solidFill>
                  <a:schemeClr val="tx2"/>
                </a:solidFill>
                <a:latin typeface="Times New Roman" panose="02020603050405020304" pitchFamily="18" charset="0"/>
              </a:rPr>
              <a:t>,</a:t>
            </a:r>
            <a:r>
              <a:rPr kumimoji="1" lang="en-US" altLang="zh-CN" sz="2400" b="1" i="1">
                <a:solidFill>
                  <a:schemeClr val="tx2"/>
                </a:solidFill>
                <a:latin typeface="Times New Roman" panose="02020603050405020304" pitchFamily="18" charset="0"/>
              </a:rPr>
              <a:t>M</a:t>
            </a:r>
            <a:r>
              <a:rPr kumimoji="1" lang="en-US" altLang="zh-CN" sz="2400" b="1" baseline="-25000">
                <a:solidFill>
                  <a:schemeClr val="tx2"/>
                </a:solidFill>
                <a:latin typeface="Times New Roman" panose="02020603050405020304" pitchFamily="18" charset="0"/>
              </a:rPr>
              <a:t>2</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对向前回溯一直到(1,1)。这个回溯过程对于求平均模板或聚类中心来讲是必不可少的，但在识别过程往往不必进行。 </a:t>
            </a:r>
          </a:p>
        </p:txBody>
      </p:sp>
      <p:sp>
        <p:nvSpPr>
          <p:cNvPr id="28676" name="Rectangle 4"/>
          <p:cNvSpPr>
            <a:spLocks noGrp="1" noChangeArrowheads="1"/>
          </p:cNvSpPr>
          <p:nvPr>
            <p:ph type="body" idx="1"/>
          </p:nvPr>
        </p:nvSpPr>
        <p:spPr>
          <a:xfrm>
            <a:off x="457200" y="3779838"/>
            <a:ext cx="2259013" cy="585787"/>
          </a:xfrm>
          <a:noFill/>
        </p:spPr>
        <p:txBody>
          <a:bodyPr/>
          <a:lstStyle/>
          <a:p>
            <a:pPr eaLnBrk="1" hangingPunct="1"/>
            <a:r>
              <a:rPr lang="zh-CN" altLang="en-US" sz="2400" b="1" smtClean="0">
                <a:solidFill>
                  <a:schemeClr val="tx2"/>
                </a:solidFill>
              </a:rPr>
              <a:t>对所求得的</a:t>
            </a:r>
          </a:p>
          <a:p>
            <a:pPr eaLnBrk="1" hangingPunct="1"/>
            <a:endParaRPr lang="zh-CN" altLang="en-US" sz="2400" b="1" smtClean="0">
              <a:solidFill>
                <a:schemeClr val="tx2"/>
              </a:solidFill>
            </a:endParaRPr>
          </a:p>
        </p:txBody>
      </p:sp>
      <p:sp>
        <p:nvSpPr>
          <p:cNvPr id="28677" name="Rectangle 5"/>
          <p:cNvSpPr>
            <a:spLocks noChangeArrowheads="1"/>
          </p:cNvSpPr>
          <p:nvPr/>
        </p:nvSpPr>
        <p:spPr bwMode="auto">
          <a:xfrm>
            <a:off x="4367213"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8678" name="Group 6"/>
          <p:cNvGrpSpPr>
            <a:grpSpLocks/>
          </p:cNvGrpSpPr>
          <p:nvPr/>
        </p:nvGrpSpPr>
        <p:grpSpPr bwMode="auto">
          <a:xfrm>
            <a:off x="2819400" y="3886200"/>
            <a:ext cx="4440238" cy="533400"/>
            <a:chOff x="1776" y="2448"/>
            <a:chExt cx="2797" cy="336"/>
          </a:xfrm>
        </p:grpSpPr>
        <p:graphicFrame>
          <p:nvGraphicFramePr>
            <p:cNvPr id="28679" name="Object 7"/>
            <p:cNvGraphicFramePr>
              <a:graphicFrameLocks noChangeAspect="1"/>
            </p:cNvGraphicFramePr>
            <p:nvPr/>
          </p:nvGraphicFramePr>
          <p:xfrm>
            <a:off x="1776" y="2496"/>
            <a:ext cx="911" cy="272"/>
          </p:xfrm>
          <a:graphic>
            <a:graphicData uri="http://schemas.openxmlformats.org/presentationml/2006/ole">
              <mc:AlternateContent xmlns:mc="http://schemas.openxmlformats.org/markup-compatibility/2006">
                <mc:Choice xmlns:v="urn:schemas-microsoft-com:vml" Requires="v">
                  <p:oleObj spid="_x0000_s28697" name="Equation" r:id="rId4" imgW="723586" imgH="215806" progId="Equation.3">
                    <p:embed/>
                  </p:oleObj>
                </mc:Choice>
                <mc:Fallback>
                  <p:oleObj name="Equation" r:id="rId4" imgW="723586" imgH="21580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496"/>
                          <a:ext cx="911"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0" name="Text Box 8"/>
            <p:cNvSpPr txBox="1">
              <a:spLocks noChangeArrowheads="1"/>
            </p:cNvSpPr>
            <p:nvPr/>
          </p:nvSpPr>
          <p:spPr bwMode="auto">
            <a:xfrm>
              <a:off x="2678" y="2461"/>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还需用</a:t>
              </a:r>
            </a:p>
          </p:txBody>
        </p:sp>
        <p:graphicFrame>
          <p:nvGraphicFramePr>
            <p:cNvPr id="28681" name="Object 9"/>
            <p:cNvGraphicFramePr>
              <a:graphicFrameLocks noChangeAspect="1"/>
            </p:cNvGraphicFramePr>
            <p:nvPr/>
          </p:nvGraphicFramePr>
          <p:xfrm>
            <a:off x="3360" y="2463"/>
            <a:ext cx="512" cy="321"/>
          </p:xfrm>
          <a:graphic>
            <a:graphicData uri="http://schemas.openxmlformats.org/presentationml/2006/ole">
              <mc:AlternateContent xmlns:mc="http://schemas.openxmlformats.org/markup-compatibility/2006">
                <mc:Choice xmlns:v="urn:schemas-microsoft-com:vml" Requires="v">
                  <p:oleObj spid="_x0000_s28698" r:id="rId6" imgW="406048" imgH="253780" progId="Equation.3">
                    <p:embed/>
                  </p:oleObj>
                </mc:Choice>
                <mc:Fallback>
                  <p:oleObj r:id="rId6" imgW="406048" imgH="2537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2463"/>
                          <a:ext cx="512"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82" name="Text Box 10"/>
            <p:cNvSpPr txBox="1">
              <a:spLocks noChangeArrowheads="1"/>
            </p:cNvSpPr>
            <p:nvPr/>
          </p:nvSpPr>
          <p:spPr bwMode="auto">
            <a:xfrm>
              <a:off x="3878" y="2448"/>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来归正</a:t>
              </a:r>
            </a:p>
          </p:txBody>
        </p:sp>
      </p:gr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6931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773238"/>
            <a:ext cx="8010525"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pic>
        <p:nvPicPr>
          <p:cNvPr id="27136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800" y="2060575"/>
            <a:ext cx="8788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p:txBody>
          <a:bodyPr/>
          <a:lstStyle/>
          <a:p>
            <a:r>
              <a:rPr lang="zh-CN" altLang="en-US" smtClean="0"/>
              <a:t>语音识别算法</a:t>
            </a:r>
            <a:r>
              <a:rPr lang="en-US" altLang="zh-CN" smtClean="0"/>
              <a:t>:RNN</a:t>
            </a:r>
            <a:endParaRPr lang="zh-CN" altLang="en-US" smtClean="0"/>
          </a:p>
        </p:txBody>
      </p:sp>
      <p:sp>
        <p:nvSpPr>
          <p:cNvPr id="273411" name="矩形 2"/>
          <p:cNvSpPr>
            <a:spLocks noChangeArrowheads="1"/>
          </p:cNvSpPr>
          <p:nvPr/>
        </p:nvSpPr>
        <p:spPr bwMode="auto">
          <a:xfrm>
            <a:off x="107950" y="1608138"/>
            <a:ext cx="5184775" cy="537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spcAft>
                <a:spcPts val="600"/>
              </a:spcAft>
              <a:buFont typeface="Wingdings" panose="05000000000000000000" pitchFamily="2" charset="2"/>
              <a:buChar char="Ø"/>
            </a:pPr>
            <a:r>
              <a:rPr lang="en-US" altLang="zh-CN" sz="2800"/>
              <a:t>CLDNN</a:t>
            </a:r>
          </a:p>
          <a:p>
            <a:pPr>
              <a:lnSpc>
                <a:spcPct val="130000"/>
              </a:lnSpc>
              <a:spcBef>
                <a:spcPts val="600"/>
              </a:spcBef>
              <a:spcAft>
                <a:spcPts val="600"/>
              </a:spcAft>
              <a:buFont typeface="Wingdings" panose="05000000000000000000" pitchFamily="2" charset="2"/>
              <a:buChar char="p"/>
            </a:pPr>
            <a:r>
              <a:rPr lang="zh-CN" altLang="en-US" sz="2400"/>
              <a:t>把特征输入到</a:t>
            </a:r>
            <a:r>
              <a:rPr lang="en-US" altLang="zh-CN" sz="2400"/>
              <a:t>CNN</a:t>
            </a:r>
            <a:r>
              <a:rPr lang="zh-CN" altLang="en-US" sz="2400"/>
              <a:t>层，降低谱差异性</a:t>
            </a:r>
            <a:endParaRPr lang="en-US" altLang="zh-CN" sz="2400"/>
          </a:p>
          <a:p>
            <a:pPr>
              <a:lnSpc>
                <a:spcPct val="130000"/>
              </a:lnSpc>
              <a:spcBef>
                <a:spcPts val="600"/>
              </a:spcBef>
              <a:spcAft>
                <a:spcPts val="600"/>
              </a:spcAft>
              <a:buFont typeface="Wingdings" panose="05000000000000000000" pitchFamily="2" charset="2"/>
              <a:buChar char="p"/>
            </a:pPr>
            <a:r>
              <a:rPr lang="zh-CN" altLang="en-US" sz="2400"/>
              <a:t>把</a:t>
            </a:r>
            <a:r>
              <a:rPr lang="en-US" altLang="zh-CN" sz="2400"/>
              <a:t>CNN</a:t>
            </a:r>
            <a:r>
              <a:rPr lang="zh-CN" altLang="en-US" sz="2400"/>
              <a:t>的输出输入到</a:t>
            </a:r>
            <a:r>
              <a:rPr lang="en-US" altLang="zh-CN" sz="2400"/>
              <a:t>LSTM</a:t>
            </a:r>
            <a:r>
              <a:rPr lang="zh-CN" altLang="en-US" sz="2400"/>
              <a:t>建模时序特征</a:t>
            </a:r>
            <a:endParaRPr lang="en-US" altLang="zh-CN" sz="2400"/>
          </a:p>
          <a:p>
            <a:pPr>
              <a:lnSpc>
                <a:spcPct val="130000"/>
              </a:lnSpc>
              <a:spcBef>
                <a:spcPts val="600"/>
              </a:spcBef>
              <a:spcAft>
                <a:spcPts val="600"/>
              </a:spcAft>
              <a:buFont typeface="Wingdings" panose="05000000000000000000" pitchFamily="2" charset="2"/>
              <a:buChar char="p"/>
            </a:pPr>
            <a:r>
              <a:rPr lang="en-US" altLang="zh-CN" sz="2400"/>
              <a:t>LSTM</a:t>
            </a:r>
            <a:r>
              <a:rPr lang="zh-CN" altLang="en-US" sz="2400"/>
              <a:t>的输出作为</a:t>
            </a:r>
            <a:r>
              <a:rPr lang="en-US" altLang="zh-CN" sz="2400"/>
              <a:t>DNN</a:t>
            </a:r>
            <a:r>
              <a:rPr lang="zh-CN" altLang="en-US" sz="2400"/>
              <a:t>的输入，减少</a:t>
            </a:r>
            <a:r>
              <a:rPr lang="en-US" altLang="zh-CN" sz="2400"/>
              <a:t>LSTM</a:t>
            </a:r>
            <a:r>
              <a:rPr lang="zh-CN" altLang="en-US" sz="2400"/>
              <a:t>隐层的变化，使得特征转化到更可分的空间</a:t>
            </a:r>
            <a:endParaRPr lang="en-US" altLang="zh-CN" sz="2400"/>
          </a:p>
          <a:p>
            <a:pPr lvl="1">
              <a:spcBef>
                <a:spcPts val="600"/>
              </a:spcBef>
              <a:spcAft>
                <a:spcPts val="600"/>
              </a:spcAft>
              <a:buFont typeface="Wingdings" panose="05000000000000000000" pitchFamily="2" charset="2"/>
              <a:buChar char="n"/>
            </a:pPr>
            <a:endParaRPr lang="en-US" altLang="zh-CN" sz="2400"/>
          </a:p>
          <a:p>
            <a:pPr>
              <a:spcBef>
                <a:spcPct val="0"/>
              </a:spcBef>
              <a:buFont typeface="Wingdings" panose="05000000000000000000" pitchFamily="2" charset="2"/>
              <a:buChar char="Ø"/>
            </a:pPr>
            <a:endParaRPr lang="en-US" altLang="zh-CN" sz="2800"/>
          </a:p>
        </p:txBody>
      </p:sp>
      <p:pic>
        <p:nvPicPr>
          <p:cNvPr id="27341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1913" y="1773238"/>
            <a:ext cx="3246437"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标题 1"/>
          <p:cNvSpPr>
            <a:spLocks noGrp="1"/>
          </p:cNvSpPr>
          <p:nvPr>
            <p:ph type="title"/>
          </p:nvPr>
        </p:nvSpPr>
        <p:spPr/>
        <p:txBody>
          <a:bodyPr/>
          <a:lstStyle/>
          <a:p>
            <a:r>
              <a:rPr lang="zh-CN" altLang="en-US" smtClean="0"/>
              <a:t>语音识别算法</a:t>
            </a:r>
            <a:r>
              <a:rPr lang="en-US" altLang="zh-CN" smtClean="0"/>
              <a:t>:</a:t>
            </a:r>
            <a:r>
              <a:rPr lang="zh-CN" altLang="en-US" smtClean="0"/>
              <a:t>端到端</a:t>
            </a:r>
          </a:p>
        </p:txBody>
      </p:sp>
      <p:sp>
        <p:nvSpPr>
          <p:cNvPr id="370691" name="矩形 2"/>
          <p:cNvSpPr>
            <a:spLocks noChangeArrowheads="1"/>
          </p:cNvSpPr>
          <p:nvPr/>
        </p:nvSpPr>
        <p:spPr bwMode="auto">
          <a:xfrm>
            <a:off x="107950" y="1608138"/>
            <a:ext cx="8785225"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ts val="600"/>
              </a:spcBef>
              <a:spcAft>
                <a:spcPts val="600"/>
              </a:spcAft>
              <a:buFont typeface="Wingdings" panose="05000000000000000000" pitchFamily="2" charset="2"/>
              <a:buChar char="Ø"/>
            </a:pPr>
            <a:r>
              <a:rPr lang="zh-CN" altLang="zh-CN" sz="2000"/>
              <a:t>语音识别系统由多个模块组成，一般包括声学模型（可以是</a:t>
            </a:r>
            <a:r>
              <a:rPr lang="en-US" altLang="zh-CN" sz="2000"/>
              <a:t>GMM-HMM</a:t>
            </a:r>
            <a:r>
              <a:rPr lang="zh-CN" altLang="zh-CN" sz="2000"/>
              <a:t>、</a:t>
            </a:r>
            <a:r>
              <a:rPr lang="en-US" altLang="zh-CN" sz="2000"/>
              <a:t>DNN-HMM</a:t>
            </a:r>
            <a:r>
              <a:rPr lang="zh-CN" altLang="zh-CN" sz="2000"/>
              <a:t>、</a:t>
            </a:r>
            <a:r>
              <a:rPr lang="en-US" altLang="zh-CN" sz="2000"/>
              <a:t>CNN-HMM</a:t>
            </a:r>
            <a:r>
              <a:rPr lang="zh-CN" altLang="zh-CN" sz="2000"/>
              <a:t>、</a:t>
            </a:r>
            <a:r>
              <a:rPr lang="en-US" altLang="zh-CN" sz="2000"/>
              <a:t>LSTM-HMM</a:t>
            </a:r>
            <a:r>
              <a:rPr lang="zh-CN" altLang="zh-CN" sz="2000"/>
              <a:t>和</a:t>
            </a:r>
            <a:r>
              <a:rPr lang="en-US" altLang="zh-CN" sz="2000"/>
              <a:t>CLDNN</a:t>
            </a:r>
            <a:r>
              <a:rPr lang="zh-CN" altLang="zh-CN" sz="2000"/>
              <a:t>等）、发音词典、语言模型和解码模块等</a:t>
            </a:r>
            <a:r>
              <a:rPr lang="zh-CN" altLang="en-US" sz="2000"/>
              <a:t>，需要不同目标函数分阶段学习</a:t>
            </a:r>
            <a:endParaRPr lang="en-US" altLang="zh-CN" sz="2000"/>
          </a:p>
          <a:p>
            <a:pPr>
              <a:lnSpc>
                <a:spcPct val="130000"/>
              </a:lnSpc>
              <a:spcBef>
                <a:spcPts val="600"/>
              </a:spcBef>
              <a:spcAft>
                <a:spcPts val="600"/>
              </a:spcAft>
              <a:buFont typeface="Wingdings" panose="05000000000000000000" pitchFamily="2" charset="2"/>
              <a:buChar char="Ø"/>
            </a:pPr>
            <a:r>
              <a:rPr lang="zh-CN" altLang="en-US" sz="2000"/>
              <a:t>构建</a:t>
            </a:r>
            <a:r>
              <a:rPr lang="en-US" altLang="zh-CN" sz="2000"/>
              <a:t>CTC</a:t>
            </a:r>
            <a:r>
              <a:rPr lang="zh-CN" altLang="en-US" sz="2000"/>
              <a:t>型语音识别系统（</a:t>
            </a:r>
            <a:r>
              <a:rPr lang="en-US" altLang="zh-CN" sz="2000"/>
              <a:t>End to end </a:t>
            </a:r>
            <a:r>
              <a:rPr lang="zh-CN" altLang="en-US" sz="2000"/>
              <a:t>语音识别系统），</a:t>
            </a:r>
            <a:r>
              <a:rPr lang="zh-CN" altLang="zh-CN" sz="2000"/>
              <a:t>用一个神经网络来承担原来所有模块的功能</a:t>
            </a:r>
            <a:endParaRPr lang="en-US" altLang="zh-CN" sz="2000"/>
          </a:p>
          <a:p>
            <a:pPr>
              <a:lnSpc>
                <a:spcPct val="130000"/>
              </a:lnSpc>
              <a:spcBef>
                <a:spcPts val="600"/>
              </a:spcBef>
              <a:spcAft>
                <a:spcPts val="600"/>
              </a:spcAft>
              <a:buFont typeface="Wingdings" panose="05000000000000000000" pitchFamily="2" charset="2"/>
              <a:buChar char="Ø"/>
            </a:pPr>
            <a:r>
              <a:rPr lang="zh-CN" altLang="en-US" sz="2000"/>
              <a:t>输入是帧的特征序列或原始语音，输出是文字</a:t>
            </a:r>
            <a:endParaRPr lang="en-US" altLang="zh-CN" sz="2000"/>
          </a:p>
          <a:p>
            <a:pPr>
              <a:lnSpc>
                <a:spcPct val="130000"/>
              </a:lnSpc>
              <a:spcBef>
                <a:spcPts val="600"/>
              </a:spcBef>
              <a:spcAft>
                <a:spcPts val="600"/>
              </a:spcAft>
              <a:buFont typeface="Wingdings" panose="05000000000000000000" pitchFamily="2" charset="2"/>
              <a:buChar char="Ø"/>
            </a:pPr>
            <a:r>
              <a:rPr lang="en-US" altLang="zh-CN" sz="2000"/>
              <a:t>CTC</a:t>
            </a:r>
            <a:r>
              <a:rPr lang="zh-CN" altLang="en-US" sz="2000"/>
              <a:t>（</a:t>
            </a:r>
            <a:r>
              <a:rPr lang="en-US" altLang="zh-CN" sz="2000"/>
              <a:t>Connectionist Temporal Classifier</a:t>
            </a:r>
            <a:r>
              <a:rPr lang="zh-CN" altLang="en-US" sz="2000"/>
              <a:t>）：联接主义时序分类器。面对输入特征和输出标签之间对齐关系不确定的时间序列识别问题 </a:t>
            </a:r>
            <a:endParaRPr lang="en-US" altLang="zh-CN" sz="2000"/>
          </a:p>
          <a:p>
            <a:pPr>
              <a:lnSpc>
                <a:spcPct val="130000"/>
              </a:lnSpc>
              <a:spcBef>
                <a:spcPts val="600"/>
              </a:spcBef>
              <a:spcAft>
                <a:spcPts val="600"/>
              </a:spcAft>
              <a:buFont typeface="Wingdings" panose="05000000000000000000" pitchFamily="2" charset="2"/>
              <a:buChar char="Ø"/>
            </a:pPr>
            <a:endParaRPr lang="en-US" altLang="zh-CN" sz="20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Effect transition="in" filter="wipe(up)">
                                      <p:cBhvr>
                                        <p:cTn id="7" dur="500"/>
                                        <p:tgtEl>
                                          <p:spTgt spid="3706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0691">
                                            <p:txEl>
                                              <p:pRg st="1" end="1"/>
                                            </p:txEl>
                                          </p:spTgt>
                                        </p:tgtEl>
                                        <p:attrNameLst>
                                          <p:attrName>style.visibility</p:attrName>
                                        </p:attrNameLst>
                                      </p:cBhvr>
                                      <p:to>
                                        <p:strVal val="visible"/>
                                      </p:to>
                                    </p:set>
                                    <p:animEffect transition="in" filter="wipe(up)">
                                      <p:cBhvr>
                                        <p:cTn id="12" dur="500"/>
                                        <p:tgtEl>
                                          <p:spTgt spid="3706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0691">
                                            <p:txEl>
                                              <p:pRg st="2" end="2"/>
                                            </p:txEl>
                                          </p:spTgt>
                                        </p:tgtEl>
                                        <p:attrNameLst>
                                          <p:attrName>style.visibility</p:attrName>
                                        </p:attrNameLst>
                                      </p:cBhvr>
                                      <p:to>
                                        <p:strVal val="visible"/>
                                      </p:to>
                                    </p:set>
                                    <p:animEffect transition="in" filter="wipe(up)">
                                      <p:cBhvr>
                                        <p:cTn id="17" dur="500"/>
                                        <p:tgtEl>
                                          <p:spTgt spid="3706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70691">
                                            <p:txEl>
                                              <p:pRg st="3" end="3"/>
                                            </p:txEl>
                                          </p:spTgt>
                                        </p:tgtEl>
                                        <p:attrNameLst>
                                          <p:attrName>style.visibility</p:attrName>
                                        </p:attrNameLst>
                                      </p:cBhvr>
                                      <p:to>
                                        <p:strVal val="visible"/>
                                      </p:to>
                                    </p:set>
                                    <p:animEffect transition="in" filter="wipe(up)">
                                      <p:cBhvr>
                                        <p:cTn id="22" dur="500"/>
                                        <p:tgtEl>
                                          <p:spTgt spid="3706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1"/>
          <p:cNvSpPr>
            <a:spLocks noGrp="1"/>
          </p:cNvSpPr>
          <p:nvPr>
            <p:ph type="title"/>
          </p:nvPr>
        </p:nvSpPr>
        <p:spPr/>
        <p:txBody>
          <a:bodyPr/>
          <a:lstStyle/>
          <a:p>
            <a:r>
              <a:rPr lang="zh-CN" altLang="en-US" smtClean="0"/>
              <a:t>语音识别算法</a:t>
            </a:r>
            <a:r>
              <a:rPr lang="en-US" altLang="zh-CN" smtClean="0"/>
              <a:t>:</a:t>
            </a:r>
            <a:r>
              <a:rPr lang="zh-CN" altLang="en-US" smtClean="0"/>
              <a:t>端到端</a:t>
            </a:r>
          </a:p>
        </p:txBody>
      </p:sp>
      <p:sp>
        <p:nvSpPr>
          <p:cNvPr id="370691" name="矩形 2"/>
          <p:cNvSpPr>
            <a:spLocks noChangeArrowheads="1"/>
          </p:cNvSpPr>
          <p:nvPr/>
        </p:nvSpPr>
        <p:spPr bwMode="auto">
          <a:xfrm>
            <a:off x="179388" y="1268413"/>
            <a:ext cx="8785225" cy="5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91440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30000"/>
              </a:lnSpc>
              <a:spcBef>
                <a:spcPts val="600"/>
              </a:spcBef>
              <a:spcAft>
                <a:spcPts val="600"/>
              </a:spcAft>
              <a:buFont typeface="Wingdings" panose="05000000000000000000" pitchFamily="2" charset="2"/>
              <a:buChar char="Ø"/>
              <a:defRPr/>
            </a:pPr>
            <a:r>
              <a:rPr lang="zh-CN" altLang="en-US" sz="2000" dirty="0" smtClean="0"/>
              <a:t>引入</a:t>
            </a:r>
            <a:r>
              <a:rPr lang="en-US" altLang="zh-CN" sz="2000" dirty="0" smtClean="0"/>
              <a:t>’blank’ </a:t>
            </a:r>
            <a:r>
              <a:rPr lang="zh-CN" altLang="en-US" sz="2000" dirty="0" smtClean="0"/>
              <a:t>符号</a:t>
            </a:r>
            <a:endParaRPr lang="en-US" altLang="zh-CN" sz="2000" dirty="0" smtClean="0"/>
          </a:p>
          <a:p>
            <a:pPr>
              <a:lnSpc>
                <a:spcPct val="130000"/>
              </a:lnSpc>
              <a:spcBef>
                <a:spcPts val="600"/>
              </a:spcBef>
              <a:spcAft>
                <a:spcPts val="600"/>
              </a:spcAft>
              <a:buFont typeface="Wingdings" panose="05000000000000000000" pitchFamily="2" charset="2"/>
              <a:buChar char="Ø"/>
              <a:defRPr/>
            </a:pPr>
            <a:endParaRPr lang="en-US" altLang="zh-CN" sz="2000" dirty="0" smtClean="0"/>
          </a:p>
          <a:p>
            <a:pPr>
              <a:lnSpc>
                <a:spcPct val="130000"/>
              </a:lnSpc>
              <a:spcBef>
                <a:spcPts val="600"/>
              </a:spcBef>
              <a:spcAft>
                <a:spcPts val="600"/>
              </a:spcAft>
              <a:buFont typeface="Wingdings" panose="05000000000000000000" pitchFamily="2" charset="2"/>
              <a:buChar char="Ø"/>
              <a:defRPr/>
            </a:pPr>
            <a:endParaRPr lang="en-US" altLang="zh-CN" sz="2000" dirty="0" smtClean="0"/>
          </a:p>
          <a:p>
            <a:pPr>
              <a:lnSpc>
                <a:spcPct val="130000"/>
              </a:lnSpc>
              <a:spcBef>
                <a:spcPts val="600"/>
              </a:spcBef>
              <a:spcAft>
                <a:spcPts val="600"/>
              </a:spcAft>
              <a:buFont typeface="Wingdings" panose="05000000000000000000" pitchFamily="2" charset="2"/>
              <a:buChar char="Ø"/>
              <a:defRPr/>
            </a:pPr>
            <a:endParaRPr lang="en-US" altLang="zh-CN" sz="2000" dirty="0" smtClean="0"/>
          </a:p>
          <a:p>
            <a:pPr>
              <a:lnSpc>
                <a:spcPct val="130000"/>
              </a:lnSpc>
              <a:spcBef>
                <a:spcPts val="600"/>
              </a:spcBef>
              <a:spcAft>
                <a:spcPts val="600"/>
              </a:spcAft>
              <a:buFont typeface="Wingdings" panose="05000000000000000000" pitchFamily="2" charset="2"/>
              <a:buChar char="Ø"/>
              <a:defRPr/>
            </a:pPr>
            <a:r>
              <a:rPr lang="zh-CN" altLang="en-US" sz="2000" b="1" dirty="0" smtClean="0"/>
              <a:t>识别</a:t>
            </a:r>
            <a:r>
              <a:rPr lang="zh-CN" altLang="en-US" sz="2000" dirty="0" smtClean="0"/>
              <a:t>：</a:t>
            </a:r>
            <a:r>
              <a:rPr lang="zh-CN" altLang="zh-CN" sz="2000" dirty="0" smtClean="0"/>
              <a:t>在</a:t>
            </a:r>
            <a:r>
              <a:rPr lang="en-US" altLang="zh-CN" sz="2000" dirty="0" smtClean="0"/>
              <a:t>RNN</a:t>
            </a:r>
            <a:r>
              <a:rPr lang="zh-CN" altLang="zh-CN" sz="2000" dirty="0" smtClean="0"/>
              <a:t>的概率最大的输出中把空白符号和连续出现的重复符号消除</a:t>
            </a:r>
            <a:endParaRPr lang="en-US" altLang="zh-CN" sz="2000" dirty="0" smtClean="0"/>
          </a:p>
          <a:p>
            <a:pPr marL="0" indent="0">
              <a:lnSpc>
                <a:spcPct val="130000"/>
              </a:lnSpc>
              <a:spcBef>
                <a:spcPts val="600"/>
              </a:spcBef>
              <a:spcAft>
                <a:spcPts val="600"/>
              </a:spcAft>
              <a:buFontTx/>
              <a:buNone/>
              <a:defRPr/>
            </a:pPr>
            <a:r>
              <a:rPr lang="en-US" altLang="zh-CN" sz="2000" dirty="0" smtClean="0"/>
              <a:t>                                       </a:t>
            </a:r>
            <a:r>
              <a:rPr lang="zh-CN" altLang="zh-CN" sz="2000" dirty="0" smtClean="0"/>
              <a:t>“</a:t>
            </a:r>
            <a:r>
              <a:rPr lang="en-US" altLang="zh-CN" sz="2000" dirty="0" smtClean="0"/>
              <a:t>--a-bb</a:t>
            </a:r>
            <a:r>
              <a:rPr lang="zh-CN" altLang="zh-CN" sz="2000" dirty="0" smtClean="0"/>
              <a:t>”</a:t>
            </a:r>
            <a:r>
              <a:rPr lang="en-US" altLang="zh-CN" sz="2000" dirty="0" smtClean="0">
                <a:sym typeface="Wingdings" panose="05000000000000000000" pitchFamily="2" charset="2"/>
              </a:rPr>
              <a:t> </a:t>
            </a:r>
            <a:r>
              <a:rPr lang="zh-CN" altLang="zh-CN" sz="2000" dirty="0" smtClean="0"/>
              <a:t>“</a:t>
            </a:r>
            <a:r>
              <a:rPr lang="en-US" altLang="zh-CN" sz="2000" dirty="0" smtClean="0"/>
              <a:t>ab</a:t>
            </a:r>
            <a:r>
              <a:rPr lang="zh-CN" altLang="zh-CN" sz="2000" dirty="0" smtClean="0"/>
              <a:t>”</a:t>
            </a:r>
            <a:endParaRPr lang="en-US" altLang="zh-CN" sz="2000" dirty="0" smtClean="0"/>
          </a:p>
          <a:p>
            <a:pPr>
              <a:lnSpc>
                <a:spcPct val="130000"/>
              </a:lnSpc>
              <a:spcBef>
                <a:spcPts val="600"/>
              </a:spcBef>
              <a:spcAft>
                <a:spcPts val="600"/>
              </a:spcAft>
              <a:buFont typeface="Wingdings" panose="05000000000000000000" pitchFamily="2" charset="2"/>
              <a:buChar char="Ø"/>
              <a:defRPr/>
            </a:pPr>
            <a:r>
              <a:rPr lang="zh-CN" altLang="en-US" sz="2000" b="1" dirty="0" smtClean="0"/>
              <a:t>训练</a:t>
            </a:r>
            <a:r>
              <a:rPr lang="zh-CN" altLang="en-US" sz="2000" dirty="0" smtClean="0"/>
              <a:t>：</a:t>
            </a:r>
            <a:r>
              <a:rPr lang="zh-CN" altLang="zh-CN" sz="2000" dirty="0" smtClean="0"/>
              <a:t>对给定的标注序列，首先需要在各个字符间插入空白符号或进行符号重复以在长度上对齐输入的帧序列。经过这样变形后的序列有很多，所以需要引入前向后向算法（</a:t>
            </a:r>
            <a:r>
              <a:rPr lang="en-US" altLang="zh-CN" sz="2000" dirty="0" smtClean="0"/>
              <a:t>Forward-backward algorithm</a:t>
            </a:r>
            <a:r>
              <a:rPr lang="zh-CN" altLang="zh-CN" sz="2000" dirty="0" smtClean="0"/>
              <a:t>），利用动态规划思想将所有可能的变形序列都穷举出来进行概率求和。最后用其对数似然进行最大似然估计。</a:t>
            </a:r>
            <a:r>
              <a:rPr lang="en-US" altLang="zh-CN" sz="2000" dirty="0" smtClean="0"/>
              <a:t> </a:t>
            </a:r>
            <a:r>
              <a:rPr lang="zh-CN" altLang="en-US" sz="2000" dirty="0" smtClean="0"/>
              <a:t> </a:t>
            </a:r>
            <a:endParaRPr lang="en-US" altLang="zh-CN" sz="2000" dirty="0" smtClean="0"/>
          </a:p>
          <a:p>
            <a:pPr>
              <a:lnSpc>
                <a:spcPct val="130000"/>
              </a:lnSpc>
              <a:spcBef>
                <a:spcPts val="600"/>
              </a:spcBef>
              <a:spcAft>
                <a:spcPts val="600"/>
              </a:spcAft>
              <a:buFont typeface="Wingdings" panose="05000000000000000000" pitchFamily="2" charset="2"/>
              <a:buChar char="Ø"/>
              <a:defRPr/>
            </a:pPr>
            <a:endParaRPr lang="en-US" altLang="zh-CN" sz="2000" dirty="0" smtClean="0"/>
          </a:p>
        </p:txBody>
      </p:sp>
      <p:pic>
        <p:nvPicPr>
          <p:cNvPr id="277508" name="图片 3" descr="这里写图片描述"/>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59113" y="1484313"/>
            <a:ext cx="5275262" cy="190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0723" name="Rectangle 3"/>
          <p:cNvSpPr>
            <a:spLocks noChangeArrowheads="1"/>
          </p:cNvSpPr>
          <p:nvPr/>
        </p:nvSpPr>
        <p:spPr bwMode="auto">
          <a:xfrm>
            <a:off x="2781300" y="2938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0724" name="Rectangle 4"/>
          <p:cNvSpPr>
            <a:spLocks noGrp="1" noChangeArrowheads="1"/>
          </p:cNvSpPr>
          <p:nvPr>
            <p:ph type="body" idx="1"/>
          </p:nvPr>
        </p:nvSpPr>
        <p:spPr>
          <a:xfrm>
            <a:off x="457200" y="1600200"/>
            <a:ext cx="4598988" cy="587375"/>
          </a:xfrm>
          <a:noFill/>
        </p:spPr>
        <p:txBody>
          <a:bodyPr/>
          <a:lstStyle/>
          <a:p>
            <a:pPr eaLnBrk="1" hangingPunct="1"/>
            <a:r>
              <a:rPr lang="zh-CN" altLang="en-US" sz="2800" b="1" smtClean="0">
                <a:solidFill>
                  <a:schemeClr val="tx2"/>
                </a:solidFill>
              </a:rPr>
              <a:t>模板的训练</a:t>
            </a:r>
          </a:p>
          <a:p>
            <a:pPr eaLnBrk="1" hangingPunct="1"/>
            <a:endParaRPr lang="zh-CN" altLang="en-US" sz="2800" b="1" smtClean="0">
              <a:solidFill>
                <a:schemeClr val="tx2"/>
              </a:solidFill>
            </a:endParaRPr>
          </a:p>
        </p:txBody>
      </p:sp>
      <p:grpSp>
        <p:nvGrpSpPr>
          <p:cNvPr id="30725" name="Group 5"/>
          <p:cNvGrpSpPr>
            <a:grpSpLocks/>
          </p:cNvGrpSpPr>
          <p:nvPr/>
        </p:nvGrpSpPr>
        <p:grpSpPr bwMode="auto">
          <a:xfrm>
            <a:off x="822325" y="2555875"/>
            <a:ext cx="7635875" cy="2298700"/>
            <a:chOff x="518" y="1610"/>
            <a:chExt cx="4810" cy="1448"/>
          </a:xfrm>
        </p:grpSpPr>
        <p:sp>
          <p:nvSpPr>
            <p:cNvPr id="30728" name="Text Box 6"/>
            <p:cNvSpPr txBox="1">
              <a:spLocks noChangeArrowheads="1"/>
            </p:cNvSpPr>
            <p:nvPr/>
          </p:nvSpPr>
          <p:spPr bwMode="auto">
            <a:xfrm>
              <a:off x="518" y="1610"/>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1 偶然训练法</a:t>
              </a:r>
            </a:p>
          </p:txBody>
        </p:sp>
        <p:sp>
          <p:nvSpPr>
            <p:cNvPr id="30729" name="Text Box 7"/>
            <p:cNvSpPr txBox="1">
              <a:spLocks noChangeArrowheads="1"/>
            </p:cNvSpPr>
            <p:nvPr/>
          </p:nvSpPr>
          <p:spPr bwMode="auto">
            <a:xfrm>
              <a:off x="566" y="1850"/>
              <a:ext cx="476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将每个词的每一遍语音形成一个模板。在识别时，待识别矢量序列用</a:t>
              </a:r>
              <a:r>
                <a:rPr kumimoji="1" lang="en-US" altLang="zh-CN" sz="2400" b="1">
                  <a:solidFill>
                    <a:schemeClr val="tx2"/>
                  </a:solidFill>
                  <a:latin typeface="Times New Roman" panose="02020603050405020304" pitchFamily="18" charset="0"/>
                </a:rPr>
                <a:t>DTW</a:t>
              </a:r>
              <a:r>
                <a:rPr kumimoji="1" lang="zh-CN" altLang="en-US" sz="2400" b="1">
                  <a:solidFill>
                    <a:schemeClr val="tx2"/>
                  </a:solidFill>
                  <a:latin typeface="宋体" panose="02010600030101010101" pitchFamily="2" charset="-122"/>
                </a:rPr>
                <a:t>算法分别求得与每个模板的累计失真，综合在一起来形成总失真。</a:t>
              </a:r>
            </a:p>
            <a:p>
              <a:pPr eaLnBrk="1" hangingPunct="1">
                <a:spcBef>
                  <a:spcPct val="0"/>
                </a:spcBef>
                <a:buFontTx/>
                <a:buNone/>
              </a:pPr>
              <a:r>
                <a:rPr kumimoji="1" lang="zh-CN" altLang="en-US" sz="2400" b="1">
                  <a:solidFill>
                    <a:schemeClr val="tx2"/>
                  </a:solidFill>
                  <a:latin typeface="宋体" panose="02010600030101010101" pitchFamily="2" charset="-122"/>
                </a:rPr>
                <a:t>这种方法具有很大的偶然性。</a:t>
              </a:r>
            </a:p>
            <a:p>
              <a:pPr eaLnBrk="1" hangingPunct="1">
                <a:spcBef>
                  <a:spcPct val="0"/>
                </a:spcBef>
                <a:buFontTx/>
                <a:buNone/>
              </a:pPr>
              <a:r>
                <a:rPr kumimoji="1" lang="zh-CN" altLang="en-US" sz="2400" b="1">
                  <a:solidFill>
                    <a:schemeClr val="tx2"/>
                  </a:solidFill>
                  <a:latin typeface="Times New Roman" panose="02020603050405020304" pitchFamily="18" charset="0"/>
                </a:rPr>
                <a:t> </a:t>
              </a:r>
            </a:p>
          </p:txBody>
        </p:sp>
      </p:grpSp>
      <p:sp>
        <p:nvSpPr>
          <p:cNvPr id="30726" name="Text Box 8"/>
          <p:cNvSpPr txBox="1">
            <a:spLocks noChangeArrowheads="1"/>
          </p:cNvSpPr>
          <p:nvPr/>
        </p:nvSpPr>
        <p:spPr bwMode="auto">
          <a:xfrm>
            <a:off x="898525" y="4537075"/>
            <a:ext cx="2940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2 </a:t>
            </a:r>
            <a:r>
              <a:rPr kumimoji="1" lang="zh-CN" altLang="en-US" sz="2400" b="1">
                <a:solidFill>
                  <a:schemeClr val="tx2"/>
                </a:solidFill>
                <a:latin typeface="宋体" panose="02010600030101010101" pitchFamily="2" charset="-122"/>
              </a:rPr>
              <a:t>顽健模板训练方法</a:t>
            </a:r>
            <a:r>
              <a:rPr kumimoji="1" lang="zh-CN" altLang="en-US" sz="2400" b="1">
                <a:solidFill>
                  <a:schemeClr val="tx2"/>
                </a:solidFill>
                <a:latin typeface="Times New Roman" panose="02020603050405020304" pitchFamily="18" charset="0"/>
              </a:rPr>
              <a:t> </a:t>
            </a:r>
          </a:p>
        </p:txBody>
      </p:sp>
      <p:sp>
        <p:nvSpPr>
          <p:cNvPr id="30727" name="Text Box 9"/>
          <p:cNvSpPr txBox="1">
            <a:spLocks noChangeArrowheads="1"/>
          </p:cNvSpPr>
          <p:nvPr/>
        </p:nvSpPr>
        <p:spPr bwMode="auto">
          <a:xfrm>
            <a:off x="974725" y="5137150"/>
            <a:ext cx="73310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这种方法将每个词重复说多遍，直到得到一对一致性较好的特征矢量序列。最终得到的模板是在一致性较好的特征矢量序列对在沿</a:t>
            </a:r>
            <a:r>
              <a:rPr kumimoji="1" lang="en-US" altLang="zh-CN" sz="2400" b="1">
                <a:solidFill>
                  <a:schemeClr val="tx2"/>
                </a:solidFill>
                <a:latin typeface="Times New Roman" panose="02020603050405020304" pitchFamily="18" charset="0"/>
              </a:rPr>
              <a:t>DTW</a:t>
            </a:r>
            <a:r>
              <a:rPr kumimoji="1" lang="zh-CN" altLang="en-US" sz="2400" b="1">
                <a:solidFill>
                  <a:schemeClr val="tx2"/>
                </a:solidFill>
                <a:latin typeface="宋体" panose="02010600030101010101" pitchFamily="2" charset="-122"/>
              </a:rPr>
              <a:t>的路径上求平均。</a:t>
            </a:r>
            <a:r>
              <a:rPr kumimoji="1" lang="zh-CN" altLang="en-US" sz="2400" b="1">
                <a:solidFill>
                  <a:schemeClr val="tx2"/>
                </a:solidFill>
                <a:latin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2771" name="Rectangle 3"/>
          <p:cNvSpPr>
            <a:spLocks noChangeArrowheads="1"/>
          </p:cNvSpPr>
          <p:nvPr/>
        </p:nvSpPr>
        <p:spPr bwMode="auto">
          <a:xfrm>
            <a:off x="2571750" y="1533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772" name="Rectangle 4"/>
          <p:cNvSpPr>
            <a:spLocks noChangeArrowheads="1"/>
          </p:cNvSpPr>
          <p:nvPr/>
        </p:nvSpPr>
        <p:spPr bwMode="auto">
          <a:xfrm>
            <a:off x="3395663"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773" name="Rectangle 5"/>
          <p:cNvSpPr>
            <a:spLocks noChangeArrowheads="1"/>
          </p:cNvSpPr>
          <p:nvPr/>
        </p:nvSpPr>
        <p:spPr bwMode="auto">
          <a:xfrm>
            <a:off x="3509963" y="2586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774" name="Rectangle 6"/>
          <p:cNvSpPr>
            <a:spLocks noChangeArrowheads="1"/>
          </p:cNvSpPr>
          <p:nvPr/>
        </p:nvSpPr>
        <p:spPr bwMode="auto">
          <a:xfrm>
            <a:off x="4243388"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775" name="Rectangle 7"/>
          <p:cNvSpPr>
            <a:spLocks noChangeArrowheads="1"/>
          </p:cNvSpPr>
          <p:nvPr/>
        </p:nvSpPr>
        <p:spPr bwMode="auto">
          <a:xfrm>
            <a:off x="331470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32776" name="Object 8"/>
          <p:cNvGraphicFramePr>
            <a:graphicFrameLocks noChangeAspect="1"/>
          </p:cNvGraphicFramePr>
          <p:nvPr/>
        </p:nvGraphicFramePr>
        <p:xfrm>
          <a:off x="1828800" y="2895600"/>
          <a:ext cx="4995863" cy="511175"/>
        </p:xfrm>
        <a:graphic>
          <a:graphicData uri="http://schemas.openxmlformats.org/presentationml/2006/ole">
            <mc:AlternateContent xmlns:mc="http://schemas.openxmlformats.org/markup-compatibility/2006">
              <mc:Choice xmlns:v="urn:schemas-microsoft-com:vml" Requires="v">
                <p:oleObj spid="_x0000_s32806" r:id="rId4" imgW="2514600" imgH="254000" progId="Equation.3">
                  <p:embed/>
                </p:oleObj>
              </mc:Choice>
              <mc:Fallback>
                <p:oleObj r:id="rId4" imgW="2514600" imgH="2540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895600"/>
                        <a:ext cx="49958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32777" name="Group 9"/>
          <p:cNvGrpSpPr>
            <a:grpSpLocks/>
          </p:cNvGrpSpPr>
          <p:nvPr/>
        </p:nvGrpSpPr>
        <p:grpSpPr bwMode="auto">
          <a:xfrm>
            <a:off x="517525" y="2154238"/>
            <a:ext cx="4689475" cy="490537"/>
            <a:chOff x="326" y="1357"/>
            <a:chExt cx="2954" cy="309"/>
          </a:xfrm>
        </p:grpSpPr>
        <p:graphicFrame>
          <p:nvGraphicFramePr>
            <p:cNvPr id="32782" name="Object 10"/>
            <p:cNvGraphicFramePr>
              <a:graphicFrameLocks noChangeAspect="1"/>
            </p:cNvGraphicFramePr>
            <p:nvPr/>
          </p:nvGraphicFramePr>
          <p:xfrm>
            <a:off x="768" y="1392"/>
            <a:ext cx="1170" cy="274"/>
          </p:xfrm>
          <a:graphic>
            <a:graphicData uri="http://schemas.openxmlformats.org/presentationml/2006/ole">
              <mc:AlternateContent xmlns:mc="http://schemas.openxmlformats.org/markup-compatibility/2006">
                <mc:Choice xmlns:v="urn:schemas-microsoft-com:vml" Requires="v">
                  <p:oleObj spid="_x0000_s32807" name="Equation" r:id="rId6" imgW="939392" imgH="215806" progId="Equation.3">
                    <p:embed/>
                  </p:oleObj>
                </mc:Choice>
                <mc:Fallback>
                  <p:oleObj name="Equation" r:id="rId6" imgW="939392" imgH="215806"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 y="1392"/>
                          <a:ext cx="1170"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3" name="Text Box 11"/>
            <p:cNvSpPr txBox="1">
              <a:spLocks noChangeArrowheads="1"/>
            </p:cNvSpPr>
            <p:nvPr/>
          </p:nvSpPr>
          <p:spPr bwMode="auto">
            <a:xfrm>
              <a:off x="326" y="1357"/>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若</a:t>
              </a:r>
            </a:p>
          </p:txBody>
        </p:sp>
        <p:sp>
          <p:nvSpPr>
            <p:cNvPr id="32784" name="Text Box 12"/>
            <p:cNvSpPr txBox="1">
              <a:spLocks noChangeArrowheads="1"/>
            </p:cNvSpPr>
            <p:nvPr/>
          </p:nvSpPr>
          <p:spPr bwMode="auto">
            <a:xfrm>
              <a:off x="2006" y="1357"/>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且最优路径为</a:t>
              </a:r>
            </a:p>
          </p:txBody>
        </p:sp>
      </p:grpSp>
      <p:sp>
        <p:nvSpPr>
          <p:cNvPr id="32778" name="Text Box 13"/>
          <p:cNvSpPr txBox="1">
            <a:spLocks noChangeArrowheads="1"/>
          </p:cNvSpPr>
          <p:nvPr/>
        </p:nvSpPr>
        <p:spPr bwMode="auto">
          <a:xfrm>
            <a:off x="593725" y="3470275"/>
            <a:ext cx="733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则可得到</a:t>
            </a:r>
            <a:r>
              <a:rPr kumimoji="1" lang="zh-CN" altLang="en-US" sz="2400" b="1">
                <a:solidFill>
                  <a:schemeClr val="tx2"/>
                </a:solidFill>
                <a:latin typeface="宋体" panose="02010600030101010101" pitchFamily="2" charset="-122"/>
              </a:rPr>
              <a:t>新的模板</a:t>
            </a:r>
            <a:r>
              <a:rPr kumimoji="1" lang="zh-CN" altLang="en-US" sz="2400" b="1">
                <a:solidFill>
                  <a:schemeClr val="tx2"/>
                </a:solidFill>
                <a:latin typeface="Times New Roman" panose="02020603050405020304" pitchFamily="18" charset="0"/>
              </a:rPr>
              <a:t> </a:t>
            </a:r>
            <a:r>
              <a:rPr kumimoji="1" lang="en-US" altLang="zh-CN" sz="2400" b="1" i="1">
                <a:solidFill>
                  <a:schemeClr val="tx2"/>
                </a:solidFill>
                <a:latin typeface="Times New Roman" panose="02020603050405020304" pitchFamily="18" charset="0"/>
              </a:rPr>
              <a:t>Y</a:t>
            </a:r>
            <a:r>
              <a:rPr kumimoji="1" lang="en-US" altLang="zh-CN" sz="2400" b="1">
                <a:solidFill>
                  <a:schemeClr val="tx2"/>
                </a:solidFill>
                <a:latin typeface="Times New Roman" panose="02020603050405020304" pitchFamily="18" charset="0"/>
              </a:rPr>
              <a:t>，</a:t>
            </a:r>
            <a:r>
              <a:rPr kumimoji="1" lang="zh-CN" altLang="en-US" sz="2400" b="1">
                <a:solidFill>
                  <a:schemeClr val="tx2"/>
                </a:solidFill>
                <a:latin typeface="Times New Roman" panose="02020603050405020304" pitchFamily="18" charset="0"/>
              </a:rPr>
              <a:t>长度为</a:t>
            </a:r>
            <a:r>
              <a:rPr kumimoji="1" lang="en-US" altLang="zh-CN" sz="2400" b="1" i="1">
                <a:solidFill>
                  <a:schemeClr val="tx2"/>
                </a:solidFill>
                <a:latin typeface="Times New Roman" panose="02020603050405020304" pitchFamily="18" charset="0"/>
              </a:rPr>
              <a:t>T</a:t>
            </a:r>
            <a:r>
              <a:rPr kumimoji="1" lang="en-US" altLang="zh-CN" sz="2400" b="1" baseline="-25000">
                <a:solidFill>
                  <a:schemeClr val="tx2"/>
                </a:solidFill>
                <a:latin typeface="Times New Roman" panose="02020603050405020304" pitchFamily="18" charset="0"/>
              </a:rPr>
              <a:t>y</a:t>
            </a:r>
          </a:p>
        </p:txBody>
      </p:sp>
      <p:sp>
        <p:nvSpPr>
          <p:cNvPr id="32779" name="Rectangle 14"/>
          <p:cNvSpPr>
            <a:spLocks noChangeArrowheads="1"/>
          </p:cNvSpPr>
          <p:nvPr/>
        </p:nvSpPr>
        <p:spPr bwMode="auto">
          <a:xfrm>
            <a:off x="3405188"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32780" name="Object 15"/>
          <p:cNvGraphicFramePr>
            <a:graphicFrameLocks noChangeAspect="1"/>
          </p:cNvGraphicFramePr>
          <p:nvPr/>
        </p:nvGraphicFramePr>
        <p:xfrm>
          <a:off x="2133600" y="4038600"/>
          <a:ext cx="4695825" cy="785813"/>
        </p:xfrm>
        <a:graphic>
          <a:graphicData uri="http://schemas.openxmlformats.org/presentationml/2006/ole">
            <mc:AlternateContent xmlns:mc="http://schemas.openxmlformats.org/markup-compatibility/2006">
              <mc:Choice xmlns:v="urn:schemas-microsoft-com:vml" Requires="v">
                <p:oleObj spid="_x0000_s32808" r:id="rId8" imgW="2336800" imgH="393700" progId="Equation.3">
                  <p:embed/>
                </p:oleObj>
              </mc:Choice>
              <mc:Fallback>
                <p:oleObj r:id="rId8" imgW="2336800" imgH="3937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4038600"/>
                        <a:ext cx="4695825"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 Box 16"/>
          <p:cNvSpPr txBox="1">
            <a:spLocks noChangeArrowheads="1"/>
          </p:cNvSpPr>
          <p:nvPr/>
        </p:nvSpPr>
        <p:spPr bwMode="auto">
          <a:xfrm>
            <a:off x="669925" y="4994275"/>
            <a:ext cx="7483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比偶然训练法可靠</a:t>
            </a:r>
            <a:r>
              <a:rPr kumimoji="1" lang="zh-CN" altLang="en-US" sz="2400" b="1">
                <a:solidFill>
                  <a:schemeClr val="tx2"/>
                </a:solidFill>
                <a:latin typeface="Times New Roman" panose="02020603050405020304" pitchFamily="18" charset="0"/>
              </a:rPr>
              <a:t> ，但不够充分。</a:t>
            </a:r>
            <a:r>
              <a:rPr kumimoji="1" lang="zh-CN" altLang="en-US" sz="2400" b="1">
                <a:solidFill>
                  <a:schemeClr val="tx2"/>
                </a:solidFill>
                <a:latin typeface="宋体" panose="02010600030101010101" pitchFamily="2" charset="-122"/>
              </a:rPr>
              <a:t>当识别任务是针对非特定人时，这种问题更为突出。</a:t>
            </a:r>
            <a:r>
              <a:rPr kumimoji="1" lang="zh-CN" altLang="en-US" sz="2400" b="1">
                <a:solidFill>
                  <a:schemeClr val="tx2"/>
                </a:solidFill>
                <a:latin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34819" name="Rectangle 3"/>
          <p:cNvSpPr>
            <a:spLocks noChangeArrowheads="1"/>
          </p:cNvSpPr>
          <p:nvPr/>
        </p:nvSpPr>
        <p:spPr bwMode="auto">
          <a:xfrm>
            <a:off x="228600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0" name="Rectangle 4"/>
          <p:cNvSpPr>
            <a:spLocks noChangeArrowheads="1"/>
          </p:cNvSpPr>
          <p:nvPr/>
        </p:nvSpPr>
        <p:spPr bwMode="auto">
          <a:xfrm>
            <a:off x="39862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1" name="Rectangle 5"/>
          <p:cNvSpPr>
            <a:spLocks noChangeArrowheads="1"/>
          </p:cNvSpPr>
          <p:nvPr/>
        </p:nvSpPr>
        <p:spPr bwMode="auto">
          <a:xfrm>
            <a:off x="42481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2" name="Rectangle 6"/>
          <p:cNvSpPr>
            <a:spLocks noChangeArrowheads="1"/>
          </p:cNvSpPr>
          <p:nvPr/>
        </p:nvSpPr>
        <p:spPr bwMode="auto">
          <a:xfrm>
            <a:off x="4395788" y="33480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Rectangle 7"/>
          <p:cNvSpPr>
            <a:spLocks noChangeArrowheads="1"/>
          </p:cNvSpPr>
          <p:nvPr/>
        </p:nvSpPr>
        <p:spPr bwMode="auto">
          <a:xfrm>
            <a:off x="4052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4" name="Rectangle 8"/>
          <p:cNvSpPr>
            <a:spLocks noChangeArrowheads="1"/>
          </p:cNvSpPr>
          <p:nvPr/>
        </p:nvSpPr>
        <p:spPr bwMode="auto">
          <a:xfrm>
            <a:off x="42672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4825" name="Group 9"/>
          <p:cNvGrpSpPr>
            <a:grpSpLocks/>
          </p:cNvGrpSpPr>
          <p:nvPr/>
        </p:nvGrpSpPr>
        <p:grpSpPr bwMode="auto">
          <a:xfrm>
            <a:off x="762000" y="1697038"/>
            <a:ext cx="8077200" cy="3032125"/>
            <a:chOff x="480" y="1069"/>
            <a:chExt cx="5088" cy="1910"/>
          </a:xfrm>
        </p:grpSpPr>
        <p:sp>
          <p:nvSpPr>
            <p:cNvPr id="34827" name="Text Box 10"/>
            <p:cNvSpPr txBox="1">
              <a:spLocks noChangeArrowheads="1"/>
            </p:cNvSpPr>
            <p:nvPr/>
          </p:nvSpPr>
          <p:spPr bwMode="auto">
            <a:xfrm>
              <a:off x="480" y="1069"/>
              <a:ext cx="38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9900FF"/>
                </a:buClr>
                <a:buFont typeface="Wingdings" panose="05000000000000000000" pitchFamily="2" charset="2"/>
                <a:buChar char="Ø"/>
              </a:pPr>
              <a:r>
                <a:rPr kumimoji="1" lang="zh-CN" altLang="en-US" sz="2400" b="1">
                  <a:solidFill>
                    <a:schemeClr val="tx2"/>
                  </a:solidFill>
                  <a:latin typeface="宋体" panose="02010600030101010101" pitchFamily="2" charset="-122"/>
                </a:rPr>
                <a:t>非特定人识别的模板训练算法</a:t>
              </a:r>
              <a:r>
                <a:rPr kumimoji="1" lang="zh-CN" altLang="en-US" sz="2400" b="1">
                  <a:solidFill>
                    <a:schemeClr val="tx2"/>
                  </a:solidFill>
                  <a:latin typeface="Times New Roman" panose="02020603050405020304" pitchFamily="18" charset="0"/>
                </a:rPr>
                <a:t>—</a:t>
              </a:r>
              <a:r>
                <a:rPr kumimoji="1" lang="zh-CN" altLang="en-US" sz="2400" b="1">
                  <a:solidFill>
                    <a:schemeClr val="tx2"/>
                  </a:solidFill>
                  <a:latin typeface="宋体" panose="02010600030101010101" pitchFamily="2" charset="-122"/>
                </a:rPr>
                <a:t>聚类方法</a:t>
              </a:r>
              <a:r>
                <a:rPr kumimoji="1" lang="zh-CN" altLang="en-US" sz="2400" b="1">
                  <a:solidFill>
                    <a:schemeClr val="tx2"/>
                  </a:solidFill>
                  <a:latin typeface="Times New Roman" panose="02020603050405020304" pitchFamily="18" charset="0"/>
                </a:rPr>
                <a:t> </a:t>
              </a:r>
            </a:p>
          </p:txBody>
        </p:sp>
        <p:sp>
          <p:nvSpPr>
            <p:cNvPr id="34828" name="Text Box 11"/>
            <p:cNvSpPr txBox="1">
              <a:spLocks noChangeArrowheads="1"/>
            </p:cNvSpPr>
            <p:nvPr/>
          </p:nvSpPr>
          <p:spPr bwMode="auto">
            <a:xfrm>
              <a:off x="710" y="1418"/>
              <a:ext cx="4858"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宋体" panose="02010600030101010101" pitchFamily="2" charset="-122"/>
                </a:rPr>
                <a:t>令</a:t>
              </a:r>
              <a:r>
                <a:rPr kumimoji="1" lang="en-US" altLang="zh-CN" sz="2400" b="1" i="1">
                  <a:solidFill>
                    <a:schemeClr val="tx2"/>
                  </a:solidFill>
                  <a:latin typeface="Times New Roman" panose="02020603050405020304" pitchFamily="18" charset="0"/>
                </a:rPr>
                <a:t>Ω</a:t>
              </a:r>
              <a:r>
                <a:rPr kumimoji="1" lang="zh-CN" altLang="en-US" sz="2400" b="1">
                  <a:solidFill>
                    <a:schemeClr val="tx2"/>
                  </a:solidFill>
                  <a:latin typeface="宋体" panose="02010600030101010101" pitchFamily="2" charset="-122"/>
                </a:rPr>
                <a:t>为</a:t>
              </a:r>
              <a:r>
                <a:rPr kumimoji="1" lang="en-US" altLang="zh-CN" sz="2400" b="1" i="1">
                  <a:solidFill>
                    <a:schemeClr val="tx2"/>
                  </a:solidFill>
                  <a:latin typeface="Times New Roman" panose="02020603050405020304" pitchFamily="18" charset="0"/>
                </a:rPr>
                <a:t>L</a:t>
              </a:r>
              <a:r>
                <a:rPr kumimoji="1" lang="zh-CN" altLang="en-US" sz="2400" b="1">
                  <a:solidFill>
                    <a:schemeClr val="tx2"/>
                  </a:solidFill>
                  <a:latin typeface="宋体" panose="02010600030101010101" pitchFamily="2" charset="-122"/>
                </a:rPr>
                <a:t>个训练序列的集合，</a:t>
              </a:r>
              <a:r>
                <a:rPr kumimoji="1" lang="en-US" altLang="zh-CN" sz="2400" b="1" i="1">
                  <a:solidFill>
                    <a:schemeClr val="tx2"/>
                  </a:solidFill>
                  <a:latin typeface="Times New Roman" panose="02020603050405020304" pitchFamily="18" charset="0"/>
                </a:rPr>
                <a:t>Ω                           </a:t>
              </a:r>
              <a:r>
                <a:rPr kumimoji="1" lang="en-US" altLang="zh-CN" sz="2400" b="1">
                  <a:solidFill>
                    <a:schemeClr val="tx2"/>
                  </a:solidFill>
                  <a:latin typeface="宋体" panose="02010600030101010101" pitchFamily="2" charset="-122"/>
                </a:rPr>
                <a:t>，</a:t>
              </a:r>
              <a:r>
                <a:rPr kumimoji="1" lang="zh-CN" altLang="en-US" sz="2400" b="1">
                  <a:solidFill>
                    <a:schemeClr val="tx2"/>
                  </a:solidFill>
                  <a:latin typeface="宋体" panose="02010600030101010101" pitchFamily="2" charset="-122"/>
                </a:rPr>
                <a:t>其中，每个元素为某特定语音的一次实现，即一次发音。对每两次发音的特征矢量序列进行匹配计算，得到的匹配距离          ，则可构成一个     的距离矩阵。聚类的目的是将训练集</a:t>
              </a:r>
              <a:r>
                <a:rPr kumimoji="1" lang="en-US" altLang="zh-CN" sz="2400" b="1" i="1">
                  <a:solidFill>
                    <a:schemeClr val="tx2"/>
                  </a:solidFill>
                  <a:latin typeface="Times New Roman" panose="02020603050405020304" pitchFamily="18" charset="0"/>
                </a:rPr>
                <a:t>Ω</a:t>
              </a:r>
              <a:r>
                <a:rPr kumimoji="1" lang="zh-CN" altLang="en-US" sz="2400" b="1">
                  <a:solidFill>
                    <a:schemeClr val="tx2"/>
                  </a:solidFill>
                  <a:latin typeface="宋体" panose="02010600030101010101" pitchFamily="2" charset="-122"/>
                </a:rPr>
                <a:t>聚成</a:t>
              </a:r>
              <a:r>
                <a:rPr kumimoji="1" lang="en-US" altLang="zh-CN" sz="2400" b="1" i="1">
                  <a:solidFill>
                    <a:schemeClr val="tx2"/>
                  </a:solidFill>
                  <a:latin typeface="Times New Roman" panose="02020603050405020304" pitchFamily="18" charset="0"/>
                </a:rPr>
                <a:t>N</a:t>
              </a:r>
              <a:r>
                <a:rPr kumimoji="1" lang="zh-CN" altLang="en-US" sz="2400" b="1">
                  <a:solidFill>
                    <a:schemeClr val="tx2"/>
                  </a:solidFill>
                  <a:latin typeface="宋体" panose="02010600030101010101" pitchFamily="2" charset="-122"/>
                </a:rPr>
                <a:t>个不同的类            ，使        ，在同一类中的语音模式比较相近。</a:t>
              </a:r>
              <a:r>
                <a:rPr kumimoji="1" lang="zh-CN" altLang="en-US" sz="2400" b="1">
                  <a:solidFill>
                    <a:schemeClr val="tx2"/>
                  </a:solidFill>
                  <a:latin typeface="Times New Roman" panose="02020603050405020304" pitchFamily="18" charset="0"/>
                </a:rPr>
                <a:t> </a:t>
              </a:r>
            </a:p>
          </p:txBody>
        </p:sp>
        <p:graphicFrame>
          <p:nvGraphicFramePr>
            <p:cNvPr id="34829" name="Object 12"/>
            <p:cNvGraphicFramePr>
              <a:graphicFrameLocks noChangeAspect="1"/>
            </p:cNvGraphicFramePr>
            <p:nvPr/>
          </p:nvGraphicFramePr>
          <p:xfrm>
            <a:off x="3456" y="1440"/>
            <a:ext cx="1163" cy="218"/>
          </p:xfrm>
          <a:graphic>
            <a:graphicData uri="http://schemas.openxmlformats.org/presentationml/2006/ole">
              <mc:AlternateContent xmlns:mc="http://schemas.openxmlformats.org/markup-compatibility/2006">
                <mc:Choice xmlns:v="urn:schemas-microsoft-com:vml" Requires="v">
                  <p:oleObj spid="_x0000_s34869" r:id="rId4" imgW="1167893" imgH="215806" progId="Equation.3">
                    <p:embed/>
                  </p:oleObj>
                </mc:Choice>
                <mc:Fallback>
                  <p:oleObj r:id="rId4" imgW="1167893" imgH="215806"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 y="1440"/>
                          <a:ext cx="1163"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0" name="Object 13"/>
            <p:cNvGraphicFramePr>
              <a:graphicFrameLocks noChangeAspect="1"/>
            </p:cNvGraphicFramePr>
            <p:nvPr/>
          </p:nvGraphicFramePr>
          <p:xfrm>
            <a:off x="1050" y="2160"/>
            <a:ext cx="675" cy="243"/>
          </p:xfrm>
          <a:graphic>
            <a:graphicData uri="http://schemas.openxmlformats.org/presentationml/2006/ole">
              <mc:AlternateContent xmlns:mc="http://schemas.openxmlformats.org/markup-compatibility/2006">
                <mc:Choice xmlns:v="urn:schemas-microsoft-com:vml" Requires="v">
                  <p:oleObj spid="_x0000_s34870" name="Equation" r:id="rId6" imgW="660113" imgH="241195" progId="Equation.3">
                    <p:embed/>
                  </p:oleObj>
                </mc:Choice>
                <mc:Fallback>
                  <p:oleObj name="Equation" r:id="rId6" imgW="660113" imgH="241195"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 y="2160"/>
                          <a:ext cx="675"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1" name="Object 14"/>
            <p:cNvGraphicFramePr>
              <a:graphicFrameLocks noChangeAspect="1"/>
            </p:cNvGraphicFramePr>
            <p:nvPr/>
          </p:nvGraphicFramePr>
          <p:xfrm>
            <a:off x="3360" y="2187"/>
            <a:ext cx="360" cy="165"/>
          </p:xfrm>
          <a:graphic>
            <a:graphicData uri="http://schemas.openxmlformats.org/presentationml/2006/ole">
              <mc:AlternateContent xmlns:mc="http://schemas.openxmlformats.org/markup-compatibility/2006">
                <mc:Choice xmlns:v="urn:schemas-microsoft-com:vml" Requires="v">
                  <p:oleObj spid="_x0000_s34871" r:id="rId8" imgW="355292" imgH="164957" progId="Equation.3">
                    <p:embed/>
                  </p:oleObj>
                </mc:Choice>
                <mc:Fallback>
                  <p:oleObj r:id="rId8" imgW="355292" imgH="164957"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0" y="2187"/>
                          <a:ext cx="36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2" name="Object 15"/>
            <p:cNvGraphicFramePr>
              <a:graphicFrameLocks noChangeAspect="1"/>
            </p:cNvGraphicFramePr>
            <p:nvPr/>
          </p:nvGraphicFramePr>
          <p:xfrm>
            <a:off x="3888" y="2352"/>
            <a:ext cx="1041" cy="229"/>
          </p:xfrm>
          <a:graphic>
            <a:graphicData uri="http://schemas.openxmlformats.org/presentationml/2006/ole">
              <mc:AlternateContent xmlns:mc="http://schemas.openxmlformats.org/markup-compatibility/2006">
                <mc:Choice xmlns:v="urn:schemas-microsoft-com:vml" Requires="v">
                  <p:oleObj spid="_x0000_s34872" r:id="rId10" imgW="1040948" imgH="228501" progId="Equation.3">
                    <p:embed/>
                  </p:oleObj>
                </mc:Choice>
                <mc:Fallback>
                  <p:oleObj r:id="rId10" imgW="1040948" imgH="228501"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8" y="2352"/>
                          <a:ext cx="1041"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33" name="Object 16"/>
            <p:cNvGraphicFramePr>
              <a:graphicFrameLocks noChangeAspect="1"/>
            </p:cNvGraphicFramePr>
            <p:nvPr/>
          </p:nvGraphicFramePr>
          <p:xfrm>
            <a:off x="1056" y="2544"/>
            <a:ext cx="619" cy="435"/>
          </p:xfrm>
          <a:graphic>
            <a:graphicData uri="http://schemas.openxmlformats.org/presentationml/2006/ole">
              <mc:AlternateContent xmlns:mc="http://schemas.openxmlformats.org/markup-compatibility/2006">
                <mc:Choice xmlns:v="urn:schemas-microsoft-com:vml" Requires="v">
                  <p:oleObj spid="_x0000_s34873" r:id="rId12" imgW="609336" imgH="431613" progId="Equation.3">
                    <p:embed/>
                  </p:oleObj>
                </mc:Choice>
                <mc:Fallback>
                  <p:oleObj r:id="rId12" imgW="609336" imgH="431613"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 y="2544"/>
                          <a:ext cx="619"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4826" name="Text Box 17">
            <a:hlinkClick r:id="rId14" action="ppaction://hlinkfile"/>
          </p:cNvPr>
          <p:cNvSpPr txBox="1">
            <a:spLocks noChangeArrowheads="1"/>
          </p:cNvSpPr>
          <p:nvPr/>
        </p:nvSpPr>
        <p:spPr bwMode="auto">
          <a:xfrm>
            <a:off x="1143000" y="4876800"/>
            <a:ext cx="2754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tx2"/>
                </a:solidFill>
                <a:latin typeface="Times New Roman" panose="02020603050405020304" pitchFamily="18" charset="0"/>
                <a:hlinkClick r:id="rId15" action="ppaction://hlinkfile"/>
              </a:rPr>
              <a:t>MKM</a:t>
            </a:r>
            <a:r>
              <a:rPr kumimoji="1" lang="zh-CN" altLang="en-US" sz="2400" b="1">
                <a:solidFill>
                  <a:schemeClr val="tx2"/>
                </a:solidFill>
                <a:latin typeface="Times New Roman" panose="02020603050405020304" pitchFamily="18" charset="0"/>
                <a:hlinkClick r:id="rId15" action="ppaction://hlinkfile"/>
              </a:rPr>
              <a:t>聚类算法.</a:t>
            </a:r>
            <a:r>
              <a:rPr kumimoji="1" lang="en-US" altLang="zh-CN" sz="2400" b="1">
                <a:solidFill>
                  <a:schemeClr val="tx2"/>
                </a:solidFill>
                <a:latin typeface="Times New Roman" panose="02020603050405020304" pitchFamily="18" charset="0"/>
                <a:hlinkClick r:id="rId15" action="ppaction://hlinkfile"/>
              </a:rPr>
              <a:t>doc</a:t>
            </a:r>
            <a:endParaRPr kumimoji="1" lang="zh-CN" altLang="en-US" sz="2400" b="1">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36867" name="Rectangle 3"/>
          <p:cNvSpPr>
            <a:spLocks noChangeArrowheads="1"/>
          </p:cNvSpPr>
          <p:nvPr/>
        </p:nvSpPr>
        <p:spPr bwMode="auto">
          <a:xfrm>
            <a:off x="2171700" y="1733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6868" name="Rectangle 4"/>
          <p:cNvSpPr>
            <a:spLocks noGrp="1" noChangeArrowheads="1"/>
          </p:cNvSpPr>
          <p:nvPr>
            <p:ph type="body" idx="1"/>
          </p:nvPr>
        </p:nvSpPr>
        <p:spPr>
          <a:xfrm>
            <a:off x="685800" y="2057400"/>
            <a:ext cx="8077200" cy="3962400"/>
          </a:xfrm>
          <a:noFill/>
        </p:spPr>
        <p:txBody>
          <a:bodyPr/>
          <a:lstStyle/>
          <a:p>
            <a:pPr eaLnBrk="1" hangingPunct="1">
              <a:buFontTx/>
              <a:buNone/>
            </a:pPr>
            <a:r>
              <a:rPr lang="zh-CN" altLang="en-US" b="1" smtClean="0">
                <a:solidFill>
                  <a:schemeClr val="tx2"/>
                </a:solidFill>
                <a:latin typeface="Times New Roman" panose="02020603050405020304" pitchFamily="18" charset="0"/>
              </a:rPr>
              <a:t>课堂练习：</a:t>
            </a:r>
          </a:p>
          <a:p>
            <a:pPr eaLnBrk="1" hangingPunct="1">
              <a:buFontTx/>
              <a:buNone/>
            </a:pPr>
            <a:r>
              <a:rPr lang="zh-CN" altLang="en-US" b="1" smtClean="0">
                <a:solidFill>
                  <a:schemeClr val="tx2"/>
                </a:solidFill>
                <a:latin typeface="Times New Roman" panose="02020603050405020304" pitchFamily="18" charset="0"/>
              </a:rPr>
              <a:t>要求：编制</a:t>
            </a:r>
            <a:r>
              <a:rPr lang="en-US" altLang="zh-CN" b="1" smtClean="0">
                <a:solidFill>
                  <a:schemeClr val="tx2"/>
                </a:solidFill>
                <a:latin typeface="Times New Roman" panose="02020603050405020304" pitchFamily="18" charset="0"/>
              </a:rPr>
              <a:t>DTW</a:t>
            </a:r>
            <a:r>
              <a:rPr lang="zh-CN" altLang="en-US" b="1" smtClean="0">
                <a:solidFill>
                  <a:schemeClr val="tx2"/>
                </a:solidFill>
                <a:latin typeface="Times New Roman" panose="02020603050405020304" pitchFamily="18" charset="0"/>
              </a:rPr>
              <a:t>匹配程序</a:t>
            </a:r>
          </a:p>
          <a:p>
            <a:pPr eaLnBrk="1" hangingPunct="1">
              <a:buFontTx/>
              <a:buNone/>
            </a:pPr>
            <a:r>
              <a:rPr lang="zh-CN" altLang="en-US" b="1" smtClean="0">
                <a:solidFill>
                  <a:schemeClr val="tx2"/>
                </a:solidFill>
                <a:latin typeface="Times New Roman" panose="02020603050405020304" pitchFamily="18" charset="0"/>
              </a:rPr>
              <a:t>输入：语音矢量序列</a:t>
            </a:r>
            <a:r>
              <a:rPr lang="en-US" altLang="zh-CN" b="1" smtClean="0">
                <a:solidFill>
                  <a:schemeClr val="tx2"/>
                </a:solidFill>
                <a:latin typeface="Times New Roman" panose="02020603050405020304" pitchFamily="18" charset="0"/>
              </a:rPr>
              <a:t>X</a:t>
            </a:r>
            <a:r>
              <a:rPr lang="en-US" altLang="zh-CN" b="1" baseline="-25000" smtClean="0">
                <a:solidFill>
                  <a:schemeClr val="tx2"/>
                </a:solidFill>
                <a:latin typeface="Times New Roman" panose="02020603050405020304" pitchFamily="18" charset="0"/>
              </a:rPr>
              <a:t>1</a:t>
            </a:r>
            <a:r>
              <a:rPr lang="en-US" altLang="zh-CN" b="1" smtClean="0">
                <a:solidFill>
                  <a:schemeClr val="tx2"/>
                </a:solidFill>
                <a:latin typeface="Times New Roman" panose="02020603050405020304" pitchFamily="18" charset="0"/>
              </a:rPr>
              <a:t>，X</a:t>
            </a:r>
            <a:r>
              <a:rPr lang="en-US" altLang="zh-CN" b="1" baseline="-25000" smtClean="0">
                <a:solidFill>
                  <a:schemeClr val="tx2"/>
                </a:solidFill>
                <a:latin typeface="Times New Roman" panose="02020603050405020304" pitchFamily="18" charset="0"/>
              </a:rPr>
              <a:t>2</a:t>
            </a:r>
          </a:p>
          <a:p>
            <a:pPr eaLnBrk="1" hangingPunct="1">
              <a:buFontTx/>
              <a:buNone/>
            </a:pPr>
            <a:r>
              <a:rPr lang="zh-CN" altLang="en-US" b="1" smtClean="0">
                <a:solidFill>
                  <a:schemeClr val="tx2"/>
                </a:solidFill>
                <a:latin typeface="Times New Roman" panose="02020603050405020304" pitchFamily="18" charset="0"/>
              </a:rPr>
              <a:t>输出： </a:t>
            </a:r>
            <a:r>
              <a:rPr lang="en-US" altLang="zh-CN" b="1" smtClean="0">
                <a:solidFill>
                  <a:schemeClr val="tx2"/>
                </a:solidFill>
                <a:latin typeface="Times New Roman" panose="02020603050405020304" pitchFamily="18" charset="0"/>
              </a:rPr>
              <a:t>X</a:t>
            </a:r>
            <a:r>
              <a:rPr lang="en-US" altLang="zh-CN" b="1" baseline="-25000" smtClean="0">
                <a:solidFill>
                  <a:schemeClr val="tx2"/>
                </a:solidFill>
                <a:latin typeface="Times New Roman" panose="02020603050405020304" pitchFamily="18" charset="0"/>
              </a:rPr>
              <a:t>1</a:t>
            </a:r>
            <a:r>
              <a:rPr lang="en-US" altLang="zh-CN" b="1" smtClean="0">
                <a:solidFill>
                  <a:schemeClr val="tx2"/>
                </a:solidFill>
                <a:latin typeface="Times New Roman" panose="02020603050405020304" pitchFamily="18" charset="0"/>
              </a:rPr>
              <a:t>，X</a:t>
            </a:r>
            <a:r>
              <a:rPr lang="en-US" altLang="zh-CN" b="1" baseline="-25000" smtClean="0">
                <a:solidFill>
                  <a:schemeClr val="tx2"/>
                </a:solidFill>
                <a:latin typeface="Times New Roman" panose="02020603050405020304" pitchFamily="18" charset="0"/>
              </a:rPr>
              <a:t>2</a:t>
            </a:r>
            <a:r>
              <a:rPr lang="zh-CN" altLang="en-US" b="1" smtClean="0">
                <a:solidFill>
                  <a:schemeClr val="tx2"/>
                </a:solidFill>
                <a:latin typeface="Times New Roman" panose="02020603050405020304" pitchFamily="18" charset="0"/>
              </a:rPr>
              <a:t>的相似度得分</a:t>
            </a:r>
            <a:endParaRPr lang="zh-CN" altLang="en-US" b="1" baseline="-25000" smtClean="0">
              <a:solidFill>
                <a:schemeClr val="tx2"/>
              </a:solidFill>
              <a:latin typeface="Times New Roman" panose="02020603050405020304" pitchFamily="18" charset="0"/>
            </a:endParaRPr>
          </a:p>
        </p:txBody>
      </p:sp>
      <p:sp>
        <p:nvSpPr>
          <p:cNvPr id="36869" name="Rectangle 5"/>
          <p:cNvSpPr>
            <a:spLocks noChangeArrowheads="1"/>
          </p:cNvSpPr>
          <p:nvPr/>
        </p:nvSpPr>
        <p:spPr bwMode="auto">
          <a:xfrm>
            <a:off x="3529013"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68313" y="2708275"/>
            <a:ext cx="8229600" cy="1143000"/>
          </a:xfrm>
        </p:spPr>
        <p:txBody>
          <a:bodyPr/>
          <a:lstStyle/>
          <a:p>
            <a:pPr eaLnBrk="1" hangingPunct="1"/>
            <a:r>
              <a:rPr lang="zh-CN" altLang="en-US" sz="5400" smtClean="0">
                <a:solidFill>
                  <a:schemeClr val="hlink"/>
                </a:solidFill>
                <a:ea typeface="隶书" panose="02010509060101010101" pitchFamily="49" charset="-122"/>
              </a:rPr>
              <a:t>马尔可夫链</a:t>
            </a:r>
            <a:endParaRPr lang="en-US" altLang="zh-CN" sz="5400" smtClean="0">
              <a:solidFill>
                <a:schemeClr val="hlink"/>
              </a:solidFill>
              <a:ea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685800" y="1557338"/>
            <a:ext cx="7989888" cy="792162"/>
          </a:xfrm>
        </p:spPr>
        <p:txBody>
          <a:bodyPr/>
          <a:lstStyle/>
          <a:p>
            <a:pPr eaLnBrk="1" hangingPunct="1"/>
            <a:r>
              <a:rPr lang="zh-CN" altLang="en-US" sz="4800" b="1" smtClean="0">
                <a:latin typeface="黑体" panose="02010609060101010101" pitchFamily="49" charset="-122"/>
                <a:ea typeface="黑体" panose="02010609060101010101" pitchFamily="49" charset="-122"/>
              </a:rPr>
              <a:t>语音识别技术概述</a:t>
            </a:r>
            <a:endParaRPr lang="zh-CN" altLang="en-US" sz="4800" b="1" smtClean="0">
              <a:solidFill>
                <a:schemeClr val="folHlink"/>
              </a:solidFill>
              <a:latin typeface="黑体" panose="02010609060101010101" pitchFamily="49" charset="-122"/>
              <a:ea typeface="黑体" panose="02010609060101010101" pitchFamily="49" charset="-122"/>
            </a:endParaRPr>
          </a:p>
        </p:txBody>
      </p:sp>
      <p:pic>
        <p:nvPicPr>
          <p:cNvPr id="5123" name="图片 6" descr="HIT-Logo-A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1"/>
          </p:nvPr>
        </p:nvSpPr>
        <p:spPr>
          <a:xfrm>
            <a:off x="600075" y="1590675"/>
            <a:ext cx="7924800" cy="4029075"/>
          </a:xfrm>
        </p:spPr>
        <p:txBody>
          <a:bodyPr/>
          <a:lstStyle/>
          <a:p>
            <a:pPr>
              <a:lnSpc>
                <a:spcPct val="150000"/>
              </a:lnSpc>
              <a:spcAft>
                <a:spcPts val="800"/>
              </a:spcAft>
              <a:buClr>
                <a:srgbClr val="876257"/>
              </a:buClr>
              <a:buFont typeface="Wingdings" pitchFamily="2" charset="2"/>
              <a:buChar char="u"/>
              <a:defRPr/>
            </a:pPr>
            <a:r>
              <a:rPr lang="zh-CN" altLang="en-US" sz="2400" dirty="0" smtClean="0">
                <a:latin typeface="+mj-lt"/>
                <a:ea typeface="黑体" pitchFamily="49" charset="-122"/>
                <a:cs typeface="Times New Roman" pitchFamily="18" charset="0"/>
              </a:rPr>
              <a:t>因俄国数学家安德烈</a:t>
            </a:r>
            <a:r>
              <a:rPr lang="en-US" altLang="zh-CN" sz="2400" dirty="0" smtClean="0">
                <a:latin typeface="+mj-lt"/>
                <a:ea typeface="黑体" pitchFamily="49" charset="-122"/>
                <a:cs typeface="Times New Roman" pitchFamily="18" charset="0"/>
              </a:rPr>
              <a:t>·</a:t>
            </a:r>
            <a:r>
              <a:rPr lang="zh-CN" altLang="en-US" sz="2400" dirty="0" smtClean="0">
                <a:latin typeface="+mj-lt"/>
                <a:ea typeface="黑体" pitchFamily="49" charset="-122"/>
                <a:cs typeface="Times New Roman" pitchFamily="18" charset="0"/>
              </a:rPr>
              <a:t>马尔可夫而得名，是他在</a:t>
            </a:r>
            <a:r>
              <a:rPr lang="en-US" altLang="zh-CN" sz="2400" dirty="0" smtClean="0">
                <a:latin typeface="+mj-lt"/>
                <a:ea typeface="黑体" pitchFamily="49" charset="-122"/>
                <a:cs typeface="Times New Roman" pitchFamily="18" charset="0"/>
              </a:rPr>
              <a:t>1906</a:t>
            </a:r>
            <a:r>
              <a:rPr lang="zh-CN" altLang="en-US" sz="2400" dirty="0" smtClean="0">
                <a:latin typeface="+mj-lt"/>
                <a:ea typeface="黑体" pitchFamily="49" charset="-122"/>
                <a:cs typeface="Times New Roman" pitchFamily="18" charset="0"/>
              </a:rPr>
              <a:t>年提出来的。</a:t>
            </a:r>
            <a:endParaRPr lang="en-US" altLang="zh-CN" sz="2400" dirty="0" smtClean="0">
              <a:latin typeface="+mj-lt"/>
              <a:ea typeface="黑体" pitchFamily="49" charset="-122"/>
              <a:cs typeface="Times New Roman" pitchFamily="18" charset="0"/>
            </a:endParaRPr>
          </a:p>
          <a:p>
            <a:pPr>
              <a:lnSpc>
                <a:spcPct val="150000"/>
              </a:lnSpc>
              <a:spcAft>
                <a:spcPts val="800"/>
              </a:spcAft>
              <a:buClr>
                <a:srgbClr val="876257"/>
              </a:buClr>
              <a:buFont typeface="Wingdings" pitchFamily="2" charset="2"/>
              <a:buChar char="u"/>
              <a:defRPr/>
            </a:pPr>
            <a:r>
              <a:rPr lang="zh-CN" altLang="en-US" sz="2400" dirty="0" smtClean="0">
                <a:latin typeface="+mj-lt"/>
                <a:ea typeface="黑体" pitchFamily="49" charset="-122"/>
                <a:cs typeface="Times New Roman" pitchFamily="18" charset="0"/>
              </a:rPr>
              <a:t>状态空间是有限的或可列；</a:t>
            </a:r>
            <a:endParaRPr lang="en-US" altLang="zh-CN" sz="2400" dirty="0" smtClean="0">
              <a:latin typeface="+mj-lt"/>
              <a:ea typeface="黑体" pitchFamily="49" charset="-122"/>
              <a:cs typeface="Times New Roman" pitchFamily="18" charset="0"/>
            </a:endParaRPr>
          </a:p>
          <a:p>
            <a:pPr>
              <a:lnSpc>
                <a:spcPct val="150000"/>
              </a:lnSpc>
              <a:spcAft>
                <a:spcPts val="800"/>
              </a:spcAft>
              <a:buClr>
                <a:srgbClr val="876257"/>
              </a:buClr>
              <a:buFont typeface="Wingdings" pitchFamily="2" charset="2"/>
              <a:buChar char="u"/>
              <a:defRPr/>
            </a:pPr>
            <a:r>
              <a:rPr lang="zh-CN" altLang="en-US" sz="2400" dirty="0" smtClean="0">
                <a:latin typeface="+mj-lt"/>
                <a:ea typeface="黑体" pitchFamily="49" charset="-122"/>
                <a:cs typeface="Times New Roman" pitchFamily="18" charset="0"/>
              </a:rPr>
              <a:t>是一种离散时间随机过程。即指标集                 ；</a:t>
            </a:r>
            <a:endParaRPr lang="en-US" altLang="zh-CN" sz="2400" dirty="0" smtClean="0">
              <a:latin typeface="+mj-lt"/>
              <a:ea typeface="黑体" pitchFamily="49" charset="-122"/>
              <a:cs typeface="Times New Roman" pitchFamily="18" charset="0"/>
            </a:endParaRPr>
          </a:p>
          <a:p>
            <a:pPr>
              <a:lnSpc>
                <a:spcPct val="150000"/>
              </a:lnSpc>
              <a:spcAft>
                <a:spcPts val="800"/>
              </a:spcAft>
              <a:buClr>
                <a:srgbClr val="876257"/>
              </a:buClr>
              <a:buFont typeface="Wingdings" pitchFamily="2" charset="2"/>
              <a:buChar char="u"/>
              <a:defRPr/>
            </a:pPr>
            <a:r>
              <a:rPr lang="zh-CN" altLang="en-US" sz="2400" dirty="0" smtClean="0">
                <a:latin typeface="+mj-lt"/>
                <a:ea typeface="黑体" pitchFamily="49" charset="-122"/>
                <a:cs typeface="Times New Roman" pitchFamily="18" charset="0"/>
              </a:rPr>
              <a:t>具有马尔可夫性质（无后效性）。即在给定当前知识或信息的情况下，过去（即当期以前的历史状态）对于预测将来（即当期以后的未来状态）是无关的。</a:t>
            </a:r>
            <a:endParaRPr lang="en-US" altLang="zh-CN" sz="2400" dirty="0" smtClean="0">
              <a:latin typeface="+mj-lt"/>
              <a:ea typeface="黑体" pitchFamily="49" charset="-122"/>
              <a:cs typeface="Times New Roman" pitchFamily="18" charset="0"/>
            </a:endParaRPr>
          </a:p>
          <a:p>
            <a:pPr>
              <a:spcAft>
                <a:spcPts val="800"/>
              </a:spcAft>
              <a:buClr>
                <a:srgbClr val="876257"/>
              </a:buClr>
              <a:buFontTx/>
              <a:buNone/>
              <a:defRPr/>
            </a:pPr>
            <a:endParaRPr lang="en-US" altLang="zh-CN" sz="2400" dirty="0" smtClean="0">
              <a:latin typeface="+mj-lt"/>
              <a:ea typeface="黑体" pitchFamily="49" charset="-122"/>
              <a:cs typeface="Times New Roman" pitchFamily="18" charset="0"/>
            </a:endParaRPr>
          </a:p>
        </p:txBody>
      </p:sp>
      <p:sp>
        <p:nvSpPr>
          <p:cNvPr id="39939" name="右箭头 49"/>
          <p:cNvSpPr>
            <a:spLocks noChangeArrowheads="1"/>
          </p:cNvSpPr>
          <p:nvPr/>
        </p:nvSpPr>
        <p:spPr bwMode="auto">
          <a:xfrm>
            <a:off x="4906963" y="5202238"/>
            <a:ext cx="773112" cy="382587"/>
          </a:xfrm>
          <a:prstGeom prst="rightArrow">
            <a:avLst>
              <a:gd name="adj1" fmla="val 50000"/>
              <a:gd name="adj2" fmla="val 5005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39940" name="标题 8"/>
          <p:cNvSpPr>
            <a:spLocks noGrp="1"/>
          </p:cNvSpPr>
          <p:nvPr>
            <p:ph type="title"/>
          </p:nvPr>
        </p:nvSpPr>
        <p:spPr/>
        <p:txBody>
          <a:bodyPr/>
          <a:lstStyle/>
          <a:p>
            <a:r>
              <a:rPr lang="zh-CN" altLang="en-US" smtClean="0">
                <a:solidFill>
                  <a:schemeClr val="tx1"/>
                </a:solidFill>
                <a:ea typeface="黑体" panose="02010609060101010101" pitchFamily="49" charset="-122"/>
                <a:cs typeface="Times New Roman" panose="02020603050405020304" pitchFamily="18" charset="0"/>
              </a:rPr>
              <a:t>马尔可夫链</a:t>
            </a:r>
            <a:endParaRPr lang="zh-CN" altLang="en-US" smtClean="0">
              <a:ea typeface="黑体" panose="02010609060101010101" pitchFamily="49" charset="-122"/>
              <a:cs typeface="Times New Roman" panose="02020603050405020304" pitchFamily="18" charset="0"/>
            </a:endParaRPr>
          </a:p>
        </p:txBody>
      </p:sp>
      <p:graphicFrame>
        <p:nvGraphicFramePr>
          <p:cNvPr id="10" name="Object 2"/>
          <p:cNvGraphicFramePr>
            <a:graphicFrameLocks noChangeAspect="1"/>
          </p:cNvGraphicFramePr>
          <p:nvPr/>
        </p:nvGraphicFramePr>
        <p:xfrm>
          <a:off x="6008688" y="3794125"/>
          <a:ext cx="1382712" cy="341313"/>
        </p:xfrm>
        <a:graphic>
          <a:graphicData uri="http://schemas.openxmlformats.org/presentationml/2006/ole">
            <mc:AlternateContent xmlns:mc="http://schemas.openxmlformats.org/markup-compatibility/2006">
              <mc:Choice xmlns:v="urn:schemas-microsoft-com:vml" Requires="v">
                <p:oleObj spid="_x0000_s39949" name="公式" r:id="rId4" imgW="825500" imgH="203200" progId="Equation.3">
                  <p:embed/>
                </p:oleObj>
              </mc:Choice>
              <mc:Fallback>
                <p:oleObj name="公式" r:id="rId4" imgW="825500" imgH="203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8688" y="3794125"/>
                        <a:ext cx="1382712"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wipe(up)">
                                      <p:cBhvr>
                                        <p:cTn id="7" dur="500"/>
                                        <p:tgtEl>
                                          <p:spTgt spid="286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wipe(up)">
                                      <p:cBhvr>
                                        <p:cTn id="12" dur="500"/>
                                        <p:tgtEl>
                                          <p:spTgt spid="286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wipe(up)">
                                      <p:cBhvr>
                                        <p:cTn id="17" dur="500"/>
                                        <p:tgtEl>
                                          <p:spTgt spid="28675">
                                            <p:txEl>
                                              <p:pRg st="2" end="2"/>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Effect transition="in" filter="wipe(up)">
                                      <p:cBhvr>
                                        <p:cTn id="25" dur="500"/>
                                        <p:tgtEl>
                                          <p:spTgt spid="286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ChangeArrowheads="1"/>
          </p:cNvSpPr>
          <p:nvPr/>
        </p:nvSpPr>
        <p:spPr bwMode="auto">
          <a:xfrm>
            <a:off x="561975" y="1655763"/>
            <a:ext cx="7883525" cy="3927229"/>
          </a:xfrm>
          <a:prstGeom prst="rect">
            <a:avLst/>
          </a:prstGeom>
          <a:noFill/>
          <a:ln w="9525" algn="ctr">
            <a:noFill/>
            <a:miter lim="800000"/>
            <a:headEnd/>
            <a:tailEnd/>
          </a:ln>
          <a:effectLst>
            <a:outerShdw blurRad="50800" dist="50800" dir="5400000" algn="ctr" rotWithShape="0">
              <a:schemeClr val="bg1"/>
            </a:outerShdw>
          </a:effectLst>
        </p:spPr>
        <p:txBody>
          <a:bodyPr>
            <a:spAutoFit/>
          </a:bodyPr>
          <a:lstStyle/>
          <a:p>
            <a:pPr eaLnBrk="1" hangingPunct="1">
              <a:buFont typeface="Wingdings" pitchFamily="2" charset="2"/>
              <a:buChar char="u"/>
              <a:defRPr/>
            </a:pPr>
            <a:r>
              <a:rPr lang="en-US" altLang="zh-CN" dirty="0">
                <a:solidFill>
                  <a:srgbClr val="FF0000"/>
                </a:solidFill>
                <a:latin typeface="华文新魏" pitchFamily="2" charset="-122"/>
                <a:ea typeface="华文新魏" pitchFamily="2" charset="-122"/>
                <a:cs typeface="Times New Roman" pitchFamily="18" charset="0"/>
              </a:rPr>
              <a:t> </a:t>
            </a:r>
            <a:r>
              <a:rPr lang="zh-CN" altLang="en-US" sz="2400" b="1" dirty="0">
                <a:solidFill>
                  <a:srgbClr val="C00000"/>
                </a:solidFill>
                <a:latin typeface="Arial" charset="0"/>
                <a:ea typeface="华文新魏" pitchFamily="2" charset="-122"/>
                <a:cs typeface="Times New Roman" pitchFamily="18" charset="0"/>
              </a:rPr>
              <a:t>简单信号模型</a:t>
            </a:r>
            <a:endParaRPr lang="en-US" altLang="zh-CN" sz="2400" b="1" dirty="0">
              <a:solidFill>
                <a:srgbClr val="C00000"/>
              </a:solidFill>
              <a:latin typeface="Arial" charset="0"/>
              <a:ea typeface="华文新魏" pitchFamily="2" charset="-122"/>
              <a:cs typeface="Times New Roman" pitchFamily="18" charset="0"/>
            </a:endParaRPr>
          </a:p>
          <a:p>
            <a:pPr eaLnBrk="1" hangingPunct="1">
              <a:lnSpc>
                <a:spcPct val="130000"/>
              </a:lnSpc>
              <a:defRPr/>
            </a:pPr>
            <a:r>
              <a:rPr lang="en-US" altLang="zh-CN" sz="2400" b="1" dirty="0">
                <a:solidFill>
                  <a:srgbClr val="0000CC"/>
                </a:solidFill>
                <a:latin typeface="Arial" charset="0"/>
                <a:ea typeface="华文新魏" pitchFamily="2" charset="-122"/>
                <a:cs typeface="Times New Roman" pitchFamily="18" charset="0"/>
              </a:rPr>
              <a:t>        </a:t>
            </a:r>
            <a:r>
              <a:rPr lang="zh-CN" altLang="en-US" sz="2400" dirty="0">
                <a:latin typeface="+mn-ea"/>
                <a:ea typeface="+mn-ea"/>
                <a:cs typeface="Times New Roman" pitchFamily="18" charset="0"/>
              </a:rPr>
              <a:t>在某数字通讯系统中，只</a:t>
            </a:r>
            <a:r>
              <a:rPr lang="zh-CN" altLang="en-US" sz="2400" dirty="0" smtClean="0">
                <a:latin typeface="+mn-ea"/>
                <a:ea typeface="+mn-ea"/>
                <a:cs typeface="Times New Roman" pitchFamily="18" charset="0"/>
              </a:rPr>
              <a:t>传输 </a:t>
            </a:r>
            <a:r>
              <a:rPr lang="en-US" altLang="zh-CN" sz="2400" dirty="0" smtClean="0">
                <a:latin typeface="+mn-ea"/>
                <a:ea typeface="+mn-ea"/>
                <a:cs typeface="Times New Roman" pitchFamily="18" charset="0"/>
              </a:rPr>
              <a:t>0</a:t>
            </a:r>
            <a:r>
              <a:rPr lang="zh-CN" altLang="en-US" sz="2400" dirty="0">
                <a:latin typeface="+mn-ea"/>
                <a:ea typeface="+mn-ea"/>
                <a:cs typeface="Times New Roman" pitchFamily="18" charset="0"/>
              </a:rPr>
              <a:t>、</a:t>
            </a:r>
            <a:r>
              <a:rPr lang="en-US" altLang="zh-CN" sz="2400" dirty="0">
                <a:latin typeface="+mn-ea"/>
                <a:ea typeface="+mn-ea"/>
                <a:cs typeface="Times New Roman" pitchFamily="18" charset="0"/>
              </a:rPr>
              <a:t>1</a:t>
            </a:r>
            <a:r>
              <a:rPr lang="zh-CN" altLang="en-US" sz="2400" dirty="0">
                <a:latin typeface="+mn-ea"/>
                <a:ea typeface="+mn-ea"/>
                <a:cs typeface="Times New Roman" pitchFamily="18" charset="0"/>
              </a:rPr>
              <a:t>两种信号，且传输要经过很多级，且每级中由于噪声的存在会引起误差。假设每级输入</a:t>
            </a:r>
            <a:r>
              <a:rPr lang="en-US" altLang="zh-CN" sz="2400" dirty="0">
                <a:latin typeface="+mn-ea"/>
                <a:ea typeface="+mn-ea"/>
                <a:cs typeface="Times New Roman" pitchFamily="18" charset="0"/>
              </a:rPr>
              <a:t>0</a:t>
            </a:r>
            <a:r>
              <a:rPr lang="zh-CN" altLang="en-US" sz="2400" dirty="0">
                <a:latin typeface="+mn-ea"/>
                <a:ea typeface="+mn-ea"/>
                <a:cs typeface="Times New Roman" pitchFamily="18" charset="0"/>
              </a:rPr>
              <a:t>、</a:t>
            </a:r>
            <a:r>
              <a:rPr lang="en-US" altLang="zh-CN" sz="2400" dirty="0">
                <a:latin typeface="+mn-ea"/>
                <a:ea typeface="+mn-ea"/>
                <a:cs typeface="Times New Roman" pitchFamily="18" charset="0"/>
              </a:rPr>
              <a:t>1</a:t>
            </a:r>
            <a:r>
              <a:rPr lang="zh-CN" altLang="en-US" sz="2400" dirty="0">
                <a:latin typeface="+mn-ea"/>
                <a:ea typeface="+mn-ea"/>
                <a:cs typeface="Times New Roman" pitchFamily="18" charset="0"/>
              </a:rPr>
              <a:t>信号后，其输出不产生误差的概率为   </a:t>
            </a:r>
            <a:r>
              <a:rPr lang="en-US" altLang="zh-CN" sz="2400" dirty="0">
                <a:latin typeface="+mn-ea"/>
                <a:ea typeface="+mn-ea"/>
                <a:cs typeface="Times New Roman" pitchFamily="18" charset="0"/>
              </a:rPr>
              <a:t>. </a:t>
            </a:r>
            <a:r>
              <a:rPr lang="zh-CN" altLang="en-US" sz="2400" dirty="0">
                <a:latin typeface="+mn-ea"/>
                <a:ea typeface="+mn-ea"/>
                <a:cs typeface="Times New Roman" pitchFamily="18" charset="0"/>
              </a:rPr>
              <a:t>记     </a:t>
            </a:r>
            <a:r>
              <a:rPr lang="zh-CN" altLang="en-US" sz="2400" dirty="0" smtClean="0">
                <a:latin typeface="+mn-ea"/>
                <a:ea typeface="+mn-ea"/>
                <a:cs typeface="Times New Roman" pitchFamily="18" charset="0"/>
              </a:rPr>
              <a:t>    </a:t>
            </a:r>
            <a:r>
              <a:rPr lang="zh-CN" altLang="en-US" sz="2400" dirty="0">
                <a:latin typeface="+mn-ea"/>
                <a:ea typeface="+mn-ea"/>
                <a:cs typeface="Times New Roman" pitchFamily="18" charset="0"/>
              </a:rPr>
              <a:t>为第  级的输出信号</a:t>
            </a:r>
            <a:r>
              <a:rPr lang="en-US" altLang="zh-CN" sz="2400" dirty="0">
                <a:latin typeface="+mn-ea"/>
                <a:ea typeface="+mn-ea"/>
                <a:cs typeface="Times New Roman" pitchFamily="18" charset="0"/>
              </a:rPr>
              <a:t>. </a:t>
            </a:r>
            <a:r>
              <a:rPr lang="zh-CN" altLang="en-US" sz="2400" dirty="0" smtClean="0">
                <a:latin typeface="+mn-ea"/>
                <a:ea typeface="+mn-ea"/>
                <a:cs typeface="Times New Roman" pitchFamily="18" charset="0"/>
              </a:rPr>
              <a:t>则它是</a:t>
            </a:r>
            <a:r>
              <a:rPr lang="zh-CN" altLang="en-US" sz="2400" dirty="0">
                <a:latin typeface="+mn-ea"/>
                <a:ea typeface="+mn-ea"/>
                <a:cs typeface="Times New Roman" pitchFamily="18" charset="0"/>
              </a:rPr>
              <a:t>状态有限的马尔科夫链</a:t>
            </a:r>
            <a:r>
              <a:rPr lang="zh-CN" altLang="en-US" sz="2800" dirty="0">
                <a:latin typeface="+mn-ea"/>
                <a:ea typeface="+mn-ea"/>
                <a:cs typeface="Times New Roman" pitchFamily="18" charset="0"/>
              </a:rPr>
              <a:t>，</a:t>
            </a:r>
            <a:r>
              <a:rPr lang="en-US" altLang="zh-CN" sz="2800" dirty="0">
                <a:latin typeface="+mn-ea"/>
                <a:ea typeface="+mn-ea"/>
                <a:cs typeface="Times New Roman" pitchFamily="18" charset="0"/>
              </a:rPr>
              <a:t>.</a:t>
            </a:r>
          </a:p>
          <a:p>
            <a:pPr eaLnBrk="1" hangingPunct="1">
              <a:defRPr/>
            </a:pPr>
            <a:endParaRPr lang="en-US" altLang="zh-CN" dirty="0">
              <a:solidFill>
                <a:srgbClr val="262673"/>
              </a:solidFill>
              <a:latin typeface="华文新魏" pitchFamily="2" charset="-122"/>
              <a:ea typeface="华文新魏" pitchFamily="2" charset="-122"/>
              <a:cs typeface="Times New Roman" pitchFamily="18" charset="0"/>
            </a:endParaRPr>
          </a:p>
          <a:p>
            <a:pPr eaLnBrk="1" hangingPunct="1">
              <a:defRPr/>
            </a:pPr>
            <a:endParaRPr lang="en-US" altLang="zh-CN" dirty="0">
              <a:solidFill>
                <a:srgbClr val="262673"/>
              </a:solidFill>
              <a:latin typeface="华文新魏" pitchFamily="2" charset="-122"/>
              <a:ea typeface="华文新魏" pitchFamily="2" charset="-122"/>
              <a:cs typeface="Times New Roman" pitchFamily="18" charset="0"/>
            </a:endParaRPr>
          </a:p>
          <a:p>
            <a:pPr eaLnBrk="1" hangingPunct="1">
              <a:buFont typeface="Wingdings" pitchFamily="2" charset="2"/>
              <a:buChar char="u"/>
              <a:defRPr/>
            </a:pPr>
            <a:endParaRPr lang="en-US" altLang="zh-CN" sz="2800" dirty="0">
              <a:solidFill>
                <a:srgbClr val="262673"/>
              </a:solidFill>
              <a:latin typeface="华文新魏" pitchFamily="2" charset="-122"/>
              <a:ea typeface="华文新魏" pitchFamily="2" charset="-122"/>
            </a:endParaRPr>
          </a:p>
        </p:txBody>
      </p:sp>
      <p:graphicFrame>
        <p:nvGraphicFramePr>
          <p:cNvPr id="41987" name="Object 5"/>
          <p:cNvGraphicFramePr>
            <a:graphicFrameLocks noChangeAspect="1"/>
          </p:cNvGraphicFramePr>
          <p:nvPr/>
        </p:nvGraphicFramePr>
        <p:xfrm>
          <a:off x="8029575" y="3071813"/>
          <a:ext cx="352425" cy="403225"/>
        </p:xfrm>
        <a:graphic>
          <a:graphicData uri="http://schemas.openxmlformats.org/presentationml/2006/ole">
            <mc:AlternateContent xmlns:mc="http://schemas.openxmlformats.org/markup-compatibility/2006">
              <mc:Choice xmlns:v="urn:schemas-microsoft-com:vml" Requires="v">
                <p:oleObj spid="_x0000_s42113" name="Equation" r:id="rId3" imgW="0" imgH="28575" progId="Equation.DSMT4">
                  <p:embed/>
                </p:oleObj>
              </mc:Choice>
              <mc:Fallback>
                <p:oleObj name="Equation" r:id="rId3" imgW="0" imgH="28575"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9575" y="3071813"/>
                        <a:ext cx="352425" cy="40322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1988" name="Object 6"/>
          <p:cNvGraphicFramePr>
            <a:graphicFrameLocks noChangeAspect="1"/>
          </p:cNvGraphicFramePr>
          <p:nvPr/>
        </p:nvGraphicFramePr>
        <p:xfrm>
          <a:off x="2000250" y="3571875"/>
          <a:ext cx="317500" cy="336550"/>
        </p:xfrm>
        <a:graphic>
          <a:graphicData uri="http://schemas.openxmlformats.org/presentationml/2006/ole">
            <mc:AlternateContent xmlns:mc="http://schemas.openxmlformats.org/markup-compatibility/2006">
              <mc:Choice xmlns:v="urn:schemas-microsoft-com:vml" Requires="v">
                <p:oleObj spid="_x0000_s42114" name="Equation" r:id="rId5" imgW="0" imgH="9525" progId="Equation.DSMT4">
                  <p:embed/>
                </p:oleObj>
              </mc:Choice>
              <mc:Fallback>
                <p:oleObj name="Equation" r:id="rId5" imgW="0" imgH="9525"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0250" y="3571875"/>
                        <a:ext cx="317500" cy="3365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nvGrpSpPr>
          <p:cNvPr id="41989" name="组合 44"/>
          <p:cNvGrpSpPr>
            <a:grpSpLocks/>
          </p:cNvGrpSpPr>
          <p:nvPr/>
        </p:nvGrpSpPr>
        <p:grpSpPr bwMode="auto">
          <a:xfrm>
            <a:off x="381000" y="4837113"/>
            <a:ext cx="8247063" cy="660400"/>
            <a:chOff x="685800" y="4431030"/>
            <a:chExt cx="8247063" cy="660718"/>
          </a:xfrm>
        </p:grpSpPr>
        <p:graphicFrame>
          <p:nvGraphicFramePr>
            <p:cNvPr id="41998" name="Object 2"/>
            <p:cNvGraphicFramePr>
              <a:graphicFrameLocks noChangeAspect="1"/>
            </p:cNvGraphicFramePr>
            <p:nvPr/>
          </p:nvGraphicFramePr>
          <p:xfrm>
            <a:off x="2260600" y="4434205"/>
            <a:ext cx="641350" cy="446088"/>
          </p:xfrm>
          <a:graphic>
            <a:graphicData uri="http://schemas.openxmlformats.org/presentationml/2006/ole">
              <mc:AlternateContent xmlns:mc="http://schemas.openxmlformats.org/markup-compatibility/2006">
                <mc:Choice xmlns:v="urn:schemas-microsoft-com:vml" Requires="v">
                  <p:oleObj spid="_x0000_s42115" name="Equation" r:id="rId7" imgW="291973" imgH="203112" progId="Equation.DSMT4">
                    <p:embed/>
                  </p:oleObj>
                </mc:Choice>
                <mc:Fallback>
                  <p:oleObj name="Equation" r:id="rId7" imgW="291973" imgH="203112" progId="Equation.DSMT4">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0600" y="4434205"/>
                          <a:ext cx="6413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9" name="Object 3"/>
            <p:cNvGraphicFramePr>
              <a:graphicFrameLocks noChangeAspect="1"/>
            </p:cNvGraphicFramePr>
            <p:nvPr/>
          </p:nvGraphicFramePr>
          <p:xfrm>
            <a:off x="6567488" y="4489768"/>
            <a:ext cx="877887" cy="360362"/>
          </p:xfrm>
          <a:graphic>
            <a:graphicData uri="http://schemas.openxmlformats.org/presentationml/2006/ole">
              <mc:AlternateContent xmlns:mc="http://schemas.openxmlformats.org/markup-compatibility/2006">
                <mc:Choice xmlns:v="urn:schemas-microsoft-com:vml" Requires="v">
                  <p:oleObj spid="_x0000_s42116" name="Equation" r:id="rId9" imgW="494870" imgH="203024" progId="Equation.DSMT4">
                    <p:embed/>
                  </p:oleObj>
                </mc:Choice>
                <mc:Fallback>
                  <p:oleObj name="Equation" r:id="rId9" imgW="494870" imgH="203024" progId="Equation.DSMT4">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7488" y="4489768"/>
                          <a:ext cx="8778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2000" name="Object 4"/>
            <p:cNvGraphicFramePr>
              <a:graphicFrameLocks noChangeAspect="1"/>
            </p:cNvGraphicFramePr>
            <p:nvPr/>
          </p:nvGraphicFramePr>
          <p:xfrm>
            <a:off x="685800" y="4431030"/>
            <a:ext cx="698500" cy="447675"/>
          </p:xfrm>
          <a:graphic>
            <a:graphicData uri="http://schemas.openxmlformats.org/presentationml/2006/ole">
              <mc:AlternateContent xmlns:mc="http://schemas.openxmlformats.org/markup-compatibility/2006">
                <mc:Choice xmlns:v="urn:schemas-microsoft-com:vml" Requires="v">
                  <p:oleObj spid="_x0000_s42117" name="Equation" r:id="rId11" imgW="317225" imgH="203024" progId="Equation.DSMT4">
                    <p:embed/>
                  </p:oleObj>
                </mc:Choice>
                <mc:Fallback>
                  <p:oleObj name="Equation" r:id="rId11" imgW="317225" imgH="203024" progId="Equation.DSMT4">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4431030"/>
                          <a:ext cx="6985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001" name="Rectangle 23"/>
            <p:cNvSpPr>
              <a:spLocks noChangeArrowheads="1"/>
            </p:cNvSpPr>
            <p:nvPr/>
          </p:nvSpPr>
          <p:spPr bwMode="auto">
            <a:xfrm>
              <a:off x="1730375" y="4659948"/>
              <a:ext cx="649288"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p>
          </p:txBody>
        </p:sp>
        <p:sp>
          <p:nvSpPr>
            <p:cNvPr id="42002" name="Rectangle 24"/>
            <p:cNvSpPr>
              <a:spLocks noChangeArrowheads="1"/>
            </p:cNvSpPr>
            <p:nvPr/>
          </p:nvSpPr>
          <p:spPr bwMode="auto">
            <a:xfrm>
              <a:off x="3170238"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2</a:t>
              </a:r>
            </a:p>
          </p:txBody>
        </p:sp>
        <p:sp>
          <p:nvSpPr>
            <p:cNvPr id="42003" name="Line 25"/>
            <p:cNvSpPr>
              <a:spLocks noChangeShapeType="1"/>
            </p:cNvSpPr>
            <p:nvPr/>
          </p:nvSpPr>
          <p:spPr bwMode="auto">
            <a:xfrm>
              <a:off x="2379663"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4" name="Line 26"/>
            <p:cNvSpPr>
              <a:spLocks noChangeShapeType="1"/>
            </p:cNvSpPr>
            <p:nvPr/>
          </p:nvSpPr>
          <p:spPr bwMode="auto">
            <a:xfrm>
              <a:off x="938213"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5" name="Rectangle 27"/>
            <p:cNvSpPr>
              <a:spLocks noChangeArrowheads="1"/>
            </p:cNvSpPr>
            <p:nvPr/>
          </p:nvSpPr>
          <p:spPr bwMode="auto">
            <a:xfrm>
              <a:off x="6049963"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n-1</a:t>
              </a:r>
            </a:p>
          </p:txBody>
        </p:sp>
        <p:sp>
          <p:nvSpPr>
            <p:cNvPr id="42006" name="Line 28"/>
            <p:cNvSpPr>
              <a:spLocks noChangeShapeType="1"/>
            </p:cNvSpPr>
            <p:nvPr/>
          </p:nvSpPr>
          <p:spPr bwMode="auto">
            <a:xfrm>
              <a:off x="5259388"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7" name="Line 29"/>
            <p:cNvSpPr>
              <a:spLocks noChangeShapeType="1"/>
            </p:cNvSpPr>
            <p:nvPr/>
          </p:nvSpPr>
          <p:spPr bwMode="auto">
            <a:xfrm>
              <a:off x="3817938"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08" name="Rectangle 30"/>
            <p:cNvSpPr>
              <a:spLocks noChangeArrowheads="1"/>
            </p:cNvSpPr>
            <p:nvPr/>
          </p:nvSpPr>
          <p:spPr bwMode="auto">
            <a:xfrm>
              <a:off x="7491413"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a:t>
              </a:r>
            </a:p>
          </p:txBody>
        </p:sp>
        <p:sp>
          <p:nvSpPr>
            <p:cNvPr id="42009" name="Line 31"/>
            <p:cNvSpPr>
              <a:spLocks noChangeShapeType="1"/>
            </p:cNvSpPr>
            <p:nvPr/>
          </p:nvSpPr>
          <p:spPr bwMode="auto">
            <a:xfrm>
              <a:off x="8140700" y="485552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32"/>
            <p:cNvSpPr>
              <a:spLocks noChangeShapeType="1"/>
            </p:cNvSpPr>
            <p:nvPr/>
          </p:nvSpPr>
          <p:spPr bwMode="auto">
            <a:xfrm>
              <a:off x="6699250" y="487584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37"/>
            <p:cNvSpPr>
              <a:spLocks noChangeShapeType="1"/>
            </p:cNvSpPr>
            <p:nvPr/>
          </p:nvSpPr>
          <p:spPr bwMode="auto">
            <a:xfrm>
              <a:off x="4538663" y="4875848"/>
              <a:ext cx="720725"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马尔可夫性质示例</a:t>
            </a:r>
          </a:p>
        </p:txBody>
      </p:sp>
      <p:graphicFrame>
        <p:nvGraphicFramePr>
          <p:cNvPr id="41991" name="Object 7"/>
          <p:cNvGraphicFramePr>
            <a:graphicFrameLocks noChangeAspect="1"/>
          </p:cNvGraphicFramePr>
          <p:nvPr>
            <p:extLst>
              <p:ext uri="{D42A27DB-BD31-4B8C-83A1-F6EECF244321}">
                <p14:modId xmlns:p14="http://schemas.microsoft.com/office/powerpoint/2010/main" val="2400164071"/>
              </p:ext>
            </p:extLst>
          </p:nvPr>
        </p:nvGraphicFramePr>
        <p:xfrm>
          <a:off x="2019697" y="3511550"/>
          <a:ext cx="1400175" cy="457200"/>
        </p:xfrm>
        <a:graphic>
          <a:graphicData uri="http://schemas.openxmlformats.org/presentationml/2006/ole">
            <mc:AlternateContent xmlns:mc="http://schemas.openxmlformats.org/markup-compatibility/2006">
              <mc:Choice xmlns:v="urn:schemas-microsoft-com:vml" Requires="v">
                <p:oleObj spid="_x0000_s42118" name="公式" r:id="rId13" imgW="698500" imgH="228600" progId="Equation.3">
                  <p:embed/>
                </p:oleObj>
              </mc:Choice>
              <mc:Fallback>
                <p:oleObj name="公式" r:id="rId13" imgW="698500" imgH="2286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9697" y="3511550"/>
                        <a:ext cx="1400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92" name="Object 8"/>
          <p:cNvGraphicFramePr>
            <a:graphicFrameLocks noChangeAspect="1"/>
          </p:cNvGraphicFramePr>
          <p:nvPr>
            <p:extLst>
              <p:ext uri="{D42A27DB-BD31-4B8C-83A1-F6EECF244321}">
                <p14:modId xmlns:p14="http://schemas.microsoft.com/office/powerpoint/2010/main" val="868973577"/>
              </p:ext>
            </p:extLst>
          </p:nvPr>
        </p:nvGraphicFramePr>
        <p:xfrm>
          <a:off x="971600" y="3547864"/>
          <a:ext cx="431800" cy="457200"/>
        </p:xfrm>
        <a:graphic>
          <a:graphicData uri="http://schemas.openxmlformats.org/presentationml/2006/ole">
            <mc:AlternateContent xmlns:mc="http://schemas.openxmlformats.org/markup-compatibility/2006">
              <mc:Choice xmlns:v="urn:schemas-microsoft-com:vml" Requires="v">
                <p:oleObj spid="_x0000_s42119" name="公式" r:id="rId15" imgW="215806" imgH="228501" progId="Equation.3">
                  <p:embed/>
                </p:oleObj>
              </mc:Choice>
              <mc:Fallback>
                <p:oleObj name="公式" r:id="rId15" imgW="215806" imgH="228501"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600" y="3547864"/>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3" name="Object 9"/>
          <p:cNvGraphicFramePr>
            <a:graphicFrameLocks noChangeAspect="1"/>
          </p:cNvGraphicFramePr>
          <p:nvPr/>
        </p:nvGraphicFramePr>
        <p:xfrm>
          <a:off x="854075" y="4722813"/>
          <a:ext cx="431800" cy="457200"/>
        </p:xfrm>
        <a:graphic>
          <a:graphicData uri="http://schemas.openxmlformats.org/presentationml/2006/ole">
            <mc:AlternateContent xmlns:mc="http://schemas.openxmlformats.org/markup-compatibility/2006">
              <mc:Choice xmlns:v="urn:schemas-microsoft-com:vml" Requires="v">
                <p:oleObj spid="_x0000_s42120" name="公式" r:id="rId17" imgW="215806" imgH="228501" progId="Equation.3">
                  <p:embed/>
                </p:oleObj>
              </mc:Choice>
              <mc:Fallback>
                <p:oleObj name="公式" r:id="rId17" imgW="215806" imgH="228501"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4075" y="472281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4" name="Object 10"/>
          <p:cNvGraphicFramePr>
            <a:graphicFrameLocks noChangeAspect="1"/>
          </p:cNvGraphicFramePr>
          <p:nvPr/>
        </p:nvGraphicFramePr>
        <p:xfrm>
          <a:off x="2319338" y="4724400"/>
          <a:ext cx="406400" cy="431800"/>
        </p:xfrm>
        <a:graphic>
          <a:graphicData uri="http://schemas.openxmlformats.org/presentationml/2006/ole">
            <mc:AlternateContent xmlns:mc="http://schemas.openxmlformats.org/markup-compatibility/2006">
              <mc:Choice xmlns:v="urn:schemas-microsoft-com:vml" Requires="v">
                <p:oleObj spid="_x0000_s42121" name="公式" r:id="rId19" imgW="203024" imgH="215713" progId="Equation.3">
                  <p:embed/>
                </p:oleObj>
              </mc:Choice>
              <mc:Fallback>
                <p:oleObj name="公式" r:id="rId19" imgW="203024" imgH="215713" progId="Equation.3">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9338" y="4724400"/>
                        <a:ext cx="406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5" name="Object 11"/>
          <p:cNvGraphicFramePr>
            <a:graphicFrameLocks noChangeAspect="1"/>
          </p:cNvGraphicFramePr>
          <p:nvPr/>
        </p:nvGraphicFramePr>
        <p:xfrm>
          <a:off x="3740150" y="4714875"/>
          <a:ext cx="431800" cy="431800"/>
        </p:xfrm>
        <a:graphic>
          <a:graphicData uri="http://schemas.openxmlformats.org/presentationml/2006/ole">
            <mc:AlternateContent xmlns:mc="http://schemas.openxmlformats.org/markup-compatibility/2006">
              <mc:Choice xmlns:v="urn:schemas-microsoft-com:vml" Requires="v">
                <p:oleObj spid="_x0000_s42122" name="公式" r:id="rId21" imgW="215619" imgH="215619" progId="Equation.3">
                  <p:embed/>
                </p:oleObj>
              </mc:Choice>
              <mc:Fallback>
                <p:oleObj name="公式" r:id="rId21" imgW="215619" imgH="215619" progId="Equation.3">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40150" y="471487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6" name="Object 12"/>
          <p:cNvGraphicFramePr>
            <a:graphicFrameLocks noChangeAspect="1"/>
          </p:cNvGraphicFramePr>
          <p:nvPr/>
        </p:nvGraphicFramePr>
        <p:xfrm>
          <a:off x="6502400" y="4668838"/>
          <a:ext cx="609600" cy="457200"/>
        </p:xfrm>
        <a:graphic>
          <a:graphicData uri="http://schemas.openxmlformats.org/presentationml/2006/ole">
            <mc:AlternateContent xmlns:mc="http://schemas.openxmlformats.org/markup-compatibility/2006">
              <mc:Choice xmlns:v="urn:schemas-microsoft-com:vml" Requires="v">
                <p:oleObj spid="_x0000_s42123" name="公式" r:id="rId23" imgW="304668" imgH="228501" progId="Equation.3">
                  <p:embed/>
                </p:oleObj>
              </mc:Choice>
              <mc:Fallback>
                <p:oleObj name="公式" r:id="rId23" imgW="304668" imgH="228501" progId="Equation.3">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02400" y="4668838"/>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997" name="Object 13"/>
          <p:cNvGraphicFramePr>
            <a:graphicFrameLocks noChangeAspect="1"/>
          </p:cNvGraphicFramePr>
          <p:nvPr/>
        </p:nvGraphicFramePr>
        <p:xfrm>
          <a:off x="8088313" y="4681538"/>
          <a:ext cx="431800" cy="457200"/>
        </p:xfrm>
        <a:graphic>
          <a:graphicData uri="http://schemas.openxmlformats.org/presentationml/2006/ole">
            <mc:AlternateContent xmlns:mc="http://schemas.openxmlformats.org/markup-compatibility/2006">
              <mc:Choice xmlns:v="urn:schemas-microsoft-com:vml" Requires="v">
                <p:oleObj spid="_x0000_s42124" name="公式" r:id="rId25" imgW="215806" imgH="228501" progId="Equation.3">
                  <p:embed/>
                </p:oleObj>
              </mc:Choice>
              <mc:Fallback>
                <p:oleObj name="公式" r:id="rId25" imgW="215806" imgH="228501"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88313" y="4681538"/>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30"/>
          <p:cNvGraphicFramePr>
            <a:graphicFrameLocks noChangeAspect="1"/>
          </p:cNvGraphicFramePr>
          <p:nvPr>
            <p:extLst>
              <p:ext uri="{D42A27DB-BD31-4B8C-83A1-F6EECF244321}">
                <p14:modId xmlns:p14="http://schemas.microsoft.com/office/powerpoint/2010/main" val="1320654892"/>
              </p:ext>
            </p:extLst>
          </p:nvPr>
        </p:nvGraphicFramePr>
        <p:xfrm>
          <a:off x="4044950" y="3575298"/>
          <a:ext cx="260350" cy="285750"/>
        </p:xfrm>
        <a:graphic>
          <a:graphicData uri="http://schemas.openxmlformats.org/presentationml/2006/ole">
            <mc:AlternateContent xmlns:mc="http://schemas.openxmlformats.org/markup-compatibility/2006">
              <mc:Choice xmlns:v="urn:schemas-microsoft-com:vml" Requires="v">
                <p:oleObj spid="_x0000_s42125" name="Equation" r:id="rId26" imgW="126720" imgH="139680" progId="Equation.DSMT4">
                  <p:embed/>
                </p:oleObj>
              </mc:Choice>
              <mc:Fallback>
                <p:oleObj name="Equation" r:id="rId26" imgW="126720" imgH="139680" progId="Equation.DSMT4">
                  <p:embed/>
                  <p:pic>
                    <p:nvPicPr>
                      <p:cNvPr id="0" name=""/>
                      <p:cNvPicPr>
                        <a:picLocks noChangeAspect="1" noChangeArrowheads="1"/>
                      </p:cNvPicPr>
                      <p:nvPr/>
                    </p:nvPicPr>
                    <p:blipFill>
                      <a:blip r:embed="rId27"/>
                      <a:srcRect/>
                      <a:stretch>
                        <a:fillRect/>
                      </a:stretch>
                    </p:blipFill>
                    <p:spPr bwMode="auto">
                      <a:xfrm>
                        <a:off x="4044950" y="3575298"/>
                        <a:ext cx="2603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6" name="Rectangle 4"/>
          <p:cNvSpPr>
            <a:spLocks noChangeArrowheads="1"/>
          </p:cNvSpPr>
          <p:nvPr/>
        </p:nvSpPr>
        <p:spPr bwMode="auto">
          <a:xfrm>
            <a:off x="627063" y="1527175"/>
            <a:ext cx="7791450" cy="2831544"/>
          </a:xfrm>
          <a:prstGeom prst="rect">
            <a:avLst/>
          </a:prstGeom>
          <a:noFill/>
          <a:ln w="9525" algn="ctr">
            <a:noFill/>
            <a:miter lim="800000"/>
            <a:headEnd/>
            <a:tailEnd/>
          </a:ln>
          <a:effectLst/>
        </p:spPr>
        <p:txBody>
          <a:bodyPr>
            <a:spAutoFit/>
          </a:bodyPr>
          <a:lstStyle/>
          <a:p>
            <a:pPr eaLnBrk="1" hangingPunct="1">
              <a:buFont typeface="Wingdings" pitchFamily="2" charset="2"/>
              <a:buChar char="u"/>
              <a:defRPr/>
            </a:pPr>
            <a:r>
              <a:rPr lang="zh-CN" altLang="en-US" sz="2400" dirty="0">
                <a:solidFill>
                  <a:srgbClr val="0000CC"/>
                </a:solidFill>
                <a:latin typeface="+mj-lt"/>
                <a:cs typeface="Times New Roman" pitchFamily="18" charset="0"/>
              </a:rPr>
              <a:t> </a:t>
            </a:r>
            <a:r>
              <a:rPr lang="zh-CN" altLang="en-US" sz="2400" dirty="0">
                <a:solidFill>
                  <a:srgbClr val="C00000"/>
                </a:solidFill>
                <a:latin typeface="+mj-lt"/>
                <a:cs typeface="Times New Roman" pitchFamily="18" charset="0"/>
              </a:rPr>
              <a:t>抛硬币输赢模型 </a:t>
            </a:r>
            <a:endParaRPr lang="en-US" altLang="zh-CN" sz="2400" dirty="0" smtClean="0">
              <a:solidFill>
                <a:srgbClr val="C00000"/>
              </a:solidFill>
              <a:latin typeface="+mj-lt"/>
              <a:cs typeface="Times New Roman" pitchFamily="18" charset="0"/>
            </a:endParaRPr>
          </a:p>
          <a:p>
            <a:pPr eaLnBrk="1" hangingPunct="1">
              <a:defRPr/>
            </a:pPr>
            <a:endParaRPr lang="en-US" altLang="zh-CN" sz="2400" dirty="0">
              <a:solidFill>
                <a:srgbClr val="C00000"/>
              </a:solidFill>
              <a:latin typeface="+mj-lt"/>
              <a:cs typeface="Times New Roman" pitchFamily="18" charset="0"/>
            </a:endParaRPr>
          </a:p>
          <a:p>
            <a:pPr eaLnBrk="1" hangingPunct="1">
              <a:lnSpc>
                <a:spcPct val="130000"/>
              </a:lnSpc>
              <a:defRPr/>
            </a:pPr>
            <a:r>
              <a:rPr lang="zh-CN" altLang="en-US" sz="2400" dirty="0">
                <a:latin typeface="+mj-lt"/>
                <a:cs typeface="Times New Roman" pitchFamily="18" charset="0"/>
              </a:rPr>
              <a:t>    </a:t>
            </a:r>
            <a:r>
              <a:rPr lang="zh-CN" altLang="en-US" sz="2400" dirty="0" smtClean="0">
                <a:latin typeface="+mj-lt"/>
                <a:cs typeface="Times New Roman" pitchFamily="18" charset="0"/>
              </a:rPr>
              <a:t>  假设</a:t>
            </a:r>
            <a:r>
              <a:rPr lang="zh-CN" altLang="en-US" sz="2400" dirty="0">
                <a:latin typeface="+mj-lt"/>
                <a:cs typeface="Times New Roman" pitchFamily="18" charset="0"/>
              </a:rPr>
              <a:t>甲乙两人以抛硬币的方式进行赌博，每次抛同一枚硬币；若出现正面，则甲付给乙一元钱，若出现反面，则乙付给甲一元钱</a:t>
            </a:r>
            <a:r>
              <a:rPr lang="en-US" altLang="zh-CN" sz="2400" dirty="0">
                <a:latin typeface="+mj-lt"/>
                <a:cs typeface="Times New Roman" pitchFamily="18" charset="0"/>
              </a:rPr>
              <a:t>.</a:t>
            </a:r>
            <a:r>
              <a:rPr lang="zh-CN" altLang="en-US" sz="2400" dirty="0">
                <a:latin typeface="+mj-lt"/>
                <a:cs typeface="Times New Roman" pitchFamily="18" charset="0"/>
              </a:rPr>
              <a:t>记     </a:t>
            </a:r>
            <a:r>
              <a:rPr lang="zh-CN" altLang="en-US" sz="2400" dirty="0" smtClean="0">
                <a:latin typeface="+mj-lt"/>
                <a:cs typeface="Times New Roman" pitchFamily="18" charset="0"/>
              </a:rPr>
              <a:t>为</a:t>
            </a:r>
            <a:r>
              <a:rPr lang="zh-CN" altLang="en-US" sz="2400" dirty="0">
                <a:latin typeface="+mj-lt"/>
                <a:cs typeface="Times New Roman" pitchFamily="18" charset="0"/>
              </a:rPr>
              <a:t>第   局之后甲赢的</a:t>
            </a:r>
            <a:r>
              <a:rPr lang="zh-CN" altLang="en-US" sz="2400" dirty="0" smtClean="0">
                <a:latin typeface="+mj-lt"/>
                <a:cs typeface="Times New Roman" pitchFamily="18" charset="0"/>
              </a:rPr>
              <a:t>总</a:t>
            </a:r>
            <a:r>
              <a:rPr lang="zh-CN" altLang="en-US" sz="2400" dirty="0">
                <a:latin typeface="+mj-lt"/>
                <a:cs typeface="Times New Roman" pitchFamily="18" charset="0"/>
              </a:rPr>
              <a:t>钱</a:t>
            </a:r>
            <a:r>
              <a:rPr lang="zh-CN" altLang="en-US" sz="2400" dirty="0" smtClean="0">
                <a:latin typeface="+mj-lt"/>
                <a:cs typeface="Times New Roman" pitchFamily="18" charset="0"/>
              </a:rPr>
              <a:t>数</a:t>
            </a:r>
            <a:r>
              <a:rPr lang="en-US" altLang="zh-CN" sz="2400" dirty="0">
                <a:latin typeface="+mj-lt"/>
                <a:cs typeface="Times New Roman" pitchFamily="18" charset="0"/>
              </a:rPr>
              <a:t>.</a:t>
            </a:r>
            <a:r>
              <a:rPr lang="zh-CN" altLang="en-US" sz="2400" dirty="0">
                <a:latin typeface="+mj-lt"/>
                <a:cs typeface="Times New Roman" pitchFamily="18" charset="0"/>
              </a:rPr>
              <a:t>则                                                                                           </a:t>
            </a:r>
            <a:r>
              <a:rPr lang="en-US" altLang="zh-CN" sz="2400" dirty="0">
                <a:latin typeface="+mj-lt"/>
                <a:cs typeface="Times New Roman" pitchFamily="18" charset="0"/>
              </a:rPr>
              <a:t>   </a:t>
            </a:r>
          </a:p>
          <a:p>
            <a:pPr eaLnBrk="1" hangingPunct="1">
              <a:lnSpc>
                <a:spcPct val="130000"/>
              </a:lnSpc>
              <a:defRPr/>
            </a:pPr>
            <a:r>
              <a:rPr lang="en-US" altLang="zh-CN" sz="2400" dirty="0">
                <a:latin typeface="+mj-lt"/>
                <a:cs typeface="Times New Roman" pitchFamily="18" charset="0"/>
              </a:rPr>
              <a:t>                 </a:t>
            </a:r>
            <a:r>
              <a:rPr lang="zh-CN" altLang="en-US" sz="2400" dirty="0">
                <a:latin typeface="+mj-lt"/>
                <a:cs typeface="Times New Roman" pitchFamily="18" charset="0"/>
              </a:rPr>
              <a:t>是马尔可夫链</a:t>
            </a:r>
            <a:r>
              <a:rPr lang="en-US" altLang="zh-CN" sz="2800" dirty="0">
                <a:solidFill>
                  <a:schemeClr val="tx2"/>
                </a:solidFill>
                <a:latin typeface="华文新魏" pitchFamily="2" charset="-122"/>
                <a:ea typeface="华文新魏" pitchFamily="2" charset="-122"/>
              </a:rPr>
              <a:t>.</a:t>
            </a:r>
          </a:p>
        </p:txBody>
      </p:sp>
      <p:graphicFrame>
        <p:nvGraphicFramePr>
          <p:cNvPr id="43011" name="Object 4"/>
          <p:cNvGraphicFramePr>
            <a:graphicFrameLocks noChangeAspect="1"/>
          </p:cNvGraphicFramePr>
          <p:nvPr/>
        </p:nvGraphicFramePr>
        <p:xfrm>
          <a:off x="4786313" y="2714625"/>
          <a:ext cx="315912" cy="336550"/>
        </p:xfrm>
        <a:graphic>
          <a:graphicData uri="http://schemas.openxmlformats.org/presentationml/2006/ole">
            <mc:AlternateContent xmlns:mc="http://schemas.openxmlformats.org/markup-compatibility/2006">
              <mc:Choice xmlns:v="urn:schemas-microsoft-com:vml" Requires="v">
                <p:oleObj spid="_x0000_s43063" name="Equation" r:id="rId3" imgW="0" imgH="9525" progId="Equation.DSMT4">
                  <p:embed/>
                </p:oleObj>
              </mc:Choice>
              <mc:Fallback>
                <p:oleObj name="Equation" r:id="rId3" imgW="0" imgH="9525"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2714625"/>
                        <a:ext cx="315912" cy="3365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2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马尔可夫性质示例</a:t>
            </a:r>
          </a:p>
        </p:txBody>
      </p:sp>
      <p:graphicFrame>
        <p:nvGraphicFramePr>
          <p:cNvPr id="43013" name="Object 5"/>
          <p:cNvGraphicFramePr>
            <a:graphicFrameLocks noChangeAspect="1"/>
          </p:cNvGraphicFramePr>
          <p:nvPr>
            <p:extLst>
              <p:ext uri="{D42A27DB-BD31-4B8C-83A1-F6EECF244321}">
                <p14:modId xmlns:p14="http://schemas.microsoft.com/office/powerpoint/2010/main" val="316744020"/>
              </p:ext>
            </p:extLst>
          </p:nvPr>
        </p:nvGraphicFramePr>
        <p:xfrm>
          <a:off x="3548921" y="3284984"/>
          <a:ext cx="431800" cy="457200"/>
        </p:xfrm>
        <a:graphic>
          <a:graphicData uri="http://schemas.openxmlformats.org/presentationml/2006/ole">
            <mc:AlternateContent xmlns:mc="http://schemas.openxmlformats.org/markup-compatibility/2006">
              <mc:Choice xmlns:v="urn:schemas-microsoft-com:vml" Requires="v">
                <p:oleObj spid="_x0000_s43064" name="公式" r:id="rId5" imgW="215806" imgH="228501" progId="Equation.3">
                  <p:embed/>
                </p:oleObj>
              </mc:Choice>
              <mc:Fallback>
                <p:oleObj name="公式" r:id="rId5" imgW="215806" imgH="228501"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921" y="3284984"/>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4" name="Object 7"/>
          <p:cNvGraphicFramePr>
            <a:graphicFrameLocks noChangeAspect="1"/>
          </p:cNvGraphicFramePr>
          <p:nvPr>
            <p:extLst>
              <p:ext uri="{D42A27DB-BD31-4B8C-83A1-F6EECF244321}">
                <p14:modId xmlns:p14="http://schemas.microsoft.com/office/powerpoint/2010/main" val="4122024406"/>
              </p:ext>
            </p:extLst>
          </p:nvPr>
        </p:nvGraphicFramePr>
        <p:xfrm>
          <a:off x="715963" y="3789040"/>
          <a:ext cx="1400175" cy="457200"/>
        </p:xfrm>
        <a:graphic>
          <a:graphicData uri="http://schemas.openxmlformats.org/presentationml/2006/ole">
            <mc:AlternateContent xmlns:mc="http://schemas.openxmlformats.org/markup-compatibility/2006">
              <mc:Choice xmlns:v="urn:schemas-microsoft-com:vml" Requires="v">
                <p:oleObj spid="_x0000_s43065" name="公式" r:id="rId7" imgW="698500" imgH="228600" progId="Equation.3">
                  <p:embed/>
                </p:oleObj>
              </mc:Choice>
              <mc:Fallback>
                <p:oleObj name="公式" r:id="rId7" imgW="6985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963" y="3789040"/>
                        <a:ext cx="1400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 name="Object 30"/>
          <p:cNvGraphicFramePr>
            <a:graphicFrameLocks noChangeAspect="1"/>
          </p:cNvGraphicFramePr>
          <p:nvPr>
            <p:extLst>
              <p:ext uri="{D42A27DB-BD31-4B8C-83A1-F6EECF244321}">
                <p14:modId xmlns:p14="http://schemas.microsoft.com/office/powerpoint/2010/main" val="2732725713"/>
              </p:ext>
            </p:extLst>
          </p:nvPr>
        </p:nvGraphicFramePr>
        <p:xfrm>
          <a:off x="4572000" y="3359274"/>
          <a:ext cx="260350" cy="285750"/>
        </p:xfrm>
        <a:graphic>
          <a:graphicData uri="http://schemas.openxmlformats.org/presentationml/2006/ole">
            <mc:AlternateContent xmlns:mc="http://schemas.openxmlformats.org/markup-compatibility/2006">
              <mc:Choice xmlns:v="urn:schemas-microsoft-com:vml" Requires="v">
                <p:oleObj spid="_x0000_s43066" name="Equation" r:id="rId9" imgW="126720" imgH="139680" progId="Equation.DSMT4">
                  <p:embed/>
                </p:oleObj>
              </mc:Choice>
              <mc:Fallback>
                <p:oleObj name="Equation" r:id="rId9" imgW="126720" imgH="139680" progId="Equation.DSMT4">
                  <p:embed/>
                  <p:pic>
                    <p:nvPicPr>
                      <p:cNvPr id="0" name=""/>
                      <p:cNvPicPr>
                        <a:picLocks noChangeAspect="1" noChangeArrowheads="1"/>
                      </p:cNvPicPr>
                      <p:nvPr/>
                    </p:nvPicPr>
                    <p:blipFill>
                      <a:blip r:embed="rId10"/>
                      <a:srcRect/>
                      <a:stretch>
                        <a:fillRect/>
                      </a:stretch>
                    </p:blipFill>
                    <p:spPr bwMode="auto">
                      <a:xfrm>
                        <a:off x="4572000" y="3359274"/>
                        <a:ext cx="2603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1" name="Rectangle 3"/>
          <p:cNvSpPr>
            <a:spLocks noChangeArrowheads="1"/>
          </p:cNvSpPr>
          <p:nvPr/>
        </p:nvSpPr>
        <p:spPr bwMode="auto">
          <a:xfrm>
            <a:off x="592138" y="1417638"/>
            <a:ext cx="7883525" cy="4851400"/>
          </a:xfrm>
          <a:prstGeom prst="rect">
            <a:avLst/>
          </a:prstGeom>
          <a:noFill/>
          <a:ln w="9525" algn="ctr">
            <a:noFill/>
            <a:miter lim="800000"/>
            <a:headEnd/>
            <a:tailEnd/>
          </a:ln>
          <a:effectLst>
            <a:outerShdw blurRad="50800" dist="50800" dir="5400000" algn="ctr" rotWithShape="0">
              <a:schemeClr val="bg1"/>
            </a:outerShdw>
          </a:effectLst>
        </p:spPr>
        <p:txBody>
          <a:bodyPr>
            <a:spAutoFit/>
          </a:bodyPr>
          <a:lstStyle/>
          <a:p>
            <a:pPr eaLnBrk="1" hangingPunct="1">
              <a:buFont typeface="Wingdings" pitchFamily="2" charset="2"/>
              <a:buChar char="u"/>
              <a:defRPr/>
            </a:pPr>
            <a:r>
              <a:rPr lang="zh-CN" altLang="en-US" sz="2400" dirty="0">
                <a:solidFill>
                  <a:srgbClr val="0000CC"/>
                </a:solidFill>
                <a:latin typeface="+mj-lt"/>
                <a:cs typeface="Times New Roman" pitchFamily="18" charset="0"/>
              </a:rPr>
              <a:t>  </a:t>
            </a:r>
            <a:r>
              <a:rPr lang="zh-CN" altLang="en-US" sz="2400" dirty="0">
                <a:latin typeface="+mj-lt"/>
                <a:cs typeface="Times New Roman" pitchFamily="18" charset="0"/>
              </a:rPr>
              <a:t>有时是计算处理的需要；</a:t>
            </a:r>
            <a:endParaRPr lang="en-US" altLang="zh-CN" sz="2400" dirty="0">
              <a:latin typeface="+mj-lt"/>
              <a:cs typeface="Times New Roman" pitchFamily="18" charset="0"/>
            </a:endParaRPr>
          </a:p>
          <a:p>
            <a:pPr eaLnBrk="1" hangingPunct="1">
              <a:buFont typeface="Wingdings" pitchFamily="2" charset="2"/>
              <a:buChar char="u"/>
              <a:defRPr/>
            </a:pPr>
            <a:r>
              <a:rPr lang="en-US" altLang="zh-CN" sz="2400" dirty="0">
                <a:solidFill>
                  <a:srgbClr val="0000CC"/>
                </a:solidFill>
                <a:latin typeface="+mj-lt"/>
                <a:cs typeface="Times New Roman" pitchFamily="18" charset="0"/>
              </a:rPr>
              <a:t>  </a:t>
            </a:r>
            <a:r>
              <a:rPr lang="zh-CN" altLang="en-US" sz="2400" dirty="0">
                <a:solidFill>
                  <a:srgbClr val="C00000"/>
                </a:solidFill>
                <a:latin typeface="+mj-lt"/>
                <a:cs typeface="Times New Roman" pitchFamily="18" charset="0"/>
              </a:rPr>
              <a:t>计算符号串的概率</a:t>
            </a:r>
            <a:endParaRPr lang="en-US" altLang="zh-CN" sz="2400" dirty="0">
              <a:solidFill>
                <a:srgbClr val="C00000"/>
              </a:solidFill>
              <a:latin typeface="+mj-lt"/>
              <a:cs typeface="Times New Roman" pitchFamily="18" charset="0"/>
            </a:endParaRPr>
          </a:p>
          <a:p>
            <a:pPr eaLnBrk="1" hangingPunct="1">
              <a:defRPr/>
            </a:pPr>
            <a:r>
              <a:rPr lang="zh-CN" altLang="en-US" sz="2400" dirty="0">
                <a:solidFill>
                  <a:srgbClr val="0000CC"/>
                </a:solidFill>
                <a:latin typeface="+mj-lt"/>
                <a:cs typeface="Times New Roman" pitchFamily="18" charset="0"/>
              </a:rPr>
              <a:t>    </a:t>
            </a:r>
            <a:r>
              <a:rPr lang="zh-CN" altLang="en-US" sz="2400" dirty="0">
                <a:latin typeface="+mj-lt"/>
                <a:cs typeface="Times New Roman" pitchFamily="18" charset="0"/>
              </a:rPr>
              <a:t>如拼音输入法</a:t>
            </a:r>
            <a:endParaRPr lang="en-US" altLang="zh-CN" sz="2400" dirty="0">
              <a:latin typeface="+mj-lt"/>
              <a:cs typeface="Times New Roman" pitchFamily="18" charset="0"/>
            </a:endParaRPr>
          </a:p>
          <a:p>
            <a:pPr eaLnBrk="1" hangingPunct="1">
              <a:defRPr/>
            </a:pPr>
            <a:r>
              <a:rPr lang="zh-CN" altLang="en-US" sz="2400" dirty="0">
                <a:latin typeface="+mj-lt"/>
                <a:cs typeface="Times New Roman" pitchFamily="18" charset="0"/>
              </a:rPr>
              <a:t>   </a:t>
            </a:r>
            <a:r>
              <a:rPr lang="en-US" altLang="zh-CN" sz="2400" dirty="0">
                <a:latin typeface="+mj-lt"/>
                <a:cs typeface="Times New Roman" pitchFamily="18" charset="0"/>
              </a:rPr>
              <a:t> </a:t>
            </a:r>
            <a:r>
              <a:rPr lang="zh-CN" altLang="en-US" sz="2400" dirty="0">
                <a:latin typeface="+mj-lt"/>
                <a:cs typeface="Times New Roman" pitchFamily="18" charset="0"/>
              </a:rPr>
              <a:t>拼音串：</a:t>
            </a:r>
            <a:r>
              <a:rPr lang="en-US" altLang="zh-CN" sz="2400" dirty="0" err="1">
                <a:solidFill>
                  <a:srgbClr val="0000CC"/>
                </a:solidFill>
                <a:latin typeface="+mj-lt"/>
                <a:cs typeface="Times New Roman" pitchFamily="18" charset="0"/>
              </a:rPr>
              <a:t>wo</a:t>
            </a:r>
            <a:r>
              <a:rPr lang="en-US" altLang="zh-CN" sz="2400" dirty="0">
                <a:solidFill>
                  <a:srgbClr val="0000CC"/>
                </a:solidFill>
                <a:latin typeface="+mj-lt"/>
                <a:cs typeface="Times New Roman" pitchFamily="18" charset="0"/>
              </a:rPr>
              <a:t> </a:t>
            </a:r>
            <a:r>
              <a:rPr lang="en-US" altLang="zh-CN" sz="2400" dirty="0" err="1">
                <a:solidFill>
                  <a:srgbClr val="0000CC"/>
                </a:solidFill>
                <a:latin typeface="+mj-lt"/>
                <a:cs typeface="Times New Roman" pitchFamily="18" charset="0"/>
              </a:rPr>
              <a:t>zai</a:t>
            </a:r>
            <a:r>
              <a:rPr lang="en-US" altLang="zh-CN" sz="2400" dirty="0">
                <a:solidFill>
                  <a:srgbClr val="0000CC"/>
                </a:solidFill>
                <a:latin typeface="+mj-lt"/>
                <a:cs typeface="Times New Roman" pitchFamily="18" charset="0"/>
              </a:rPr>
              <a:t> </a:t>
            </a:r>
            <a:r>
              <a:rPr lang="en-US" altLang="zh-CN" sz="2400" dirty="0" err="1">
                <a:solidFill>
                  <a:srgbClr val="0000CC"/>
                </a:solidFill>
                <a:latin typeface="+mj-lt"/>
                <a:cs typeface="Times New Roman" pitchFamily="18" charset="0"/>
              </a:rPr>
              <a:t>deng</a:t>
            </a:r>
            <a:r>
              <a:rPr lang="en-US" altLang="zh-CN" sz="2400" dirty="0">
                <a:solidFill>
                  <a:srgbClr val="0000CC"/>
                </a:solidFill>
                <a:latin typeface="+mj-lt"/>
                <a:cs typeface="Times New Roman" pitchFamily="18" charset="0"/>
              </a:rPr>
              <a:t> </a:t>
            </a:r>
            <a:r>
              <a:rPr lang="en-US" altLang="zh-CN" sz="2400" dirty="0" err="1">
                <a:solidFill>
                  <a:srgbClr val="0000CC"/>
                </a:solidFill>
                <a:latin typeface="+mj-lt"/>
                <a:cs typeface="Times New Roman" pitchFamily="18" charset="0"/>
              </a:rPr>
              <a:t>ni</a:t>
            </a:r>
            <a:r>
              <a:rPr lang="zh-CN" altLang="en-US" sz="2400" dirty="0">
                <a:solidFill>
                  <a:srgbClr val="0000CC"/>
                </a:solidFill>
                <a:latin typeface="+mj-lt"/>
                <a:cs typeface="Times New Roman" pitchFamily="18" charset="0"/>
              </a:rPr>
              <a:t>      </a:t>
            </a:r>
            <a:endParaRPr lang="en-US" altLang="zh-CN" sz="2400" dirty="0">
              <a:solidFill>
                <a:srgbClr val="0000CC"/>
              </a:solidFill>
              <a:latin typeface="+mj-lt"/>
              <a:cs typeface="Times New Roman" pitchFamily="18" charset="0"/>
            </a:endParaRPr>
          </a:p>
          <a:p>
            <a:pPr eaLnBrk="1" hangingPunct="1">
              <a:spcBef>
                <a:spcPts val="1200"/>
              </a:spcBef>
              <a:defRPr/>
            </a:pPr>
            <a:r>
              <a:rPr lang="zh-CN" altLang="en-US" sz="2400" dirty="0">
                <a:latin typeface="+mj-lt"/>
                <a:cs typeface="Times New Roman" pitchFamily="18" charset="0"/>
              </a:rPr>
              <a:t>对应字串：</a:t>
            </a:r>
            <a:r>
              <a:rPr lang="zh-CN" altLang="en-US" sz="2400" dirty="0">
                <a:solidFill>
                  <a:srgbClr val="0000CC"/>
                </a:solidFill>
                <a:latin typeface="+mj-lt"/>
                <a:cs typeface="Times New Roman" pitchFamily="18" charset="0"/>
              </a:rPr>
              <a:t>我在等你</a:t>
            </a:r>
            <a:endParaRPr lang="en-US" altLang="zh-CN" sz="2400" dirty="0">
              <a:solidFill>
                <a:srgbClr val="0000CC"/>
              </a:solidFill>
              <a:latin typeface="+mj-lt"/>
              <a:cs typeface="Times New Roman" pitchFamily="18" charset="0"/>
            </a:endParaRPr>
          </a:p>
          <a:p>
            <a:pPr eaLnBrk="1" hangingPunct="1">
              <a:spcBef>
                <a:spcPts val="1200"/>
              </a:spcBef>
              <a:defRPr/>
            </a:pPr>
            <a:r>
              <a:rPr lang="zh-CN" altLang="en-US" sz="2400" dirty="0">
                <a:solidFill>
                  <a:srgbClr val="0000CC"/>
                </a:solidFill>
                <a:latin typeface="+mj-lt"/>
                <a:cs typeface="Times New Roman" pitchFamily="18" charset="0"/>
              </a:rPr>
              <a:t>                   我在瞪你</a:t>
            </a:r>
            <a:endParaRPr lang="en-US" altLang="zh-CN" sz="2400" dirty="0">
              <a:solidFill>
                <a:srgbClr val="0000CC"/>
              </a:solidFill>
              <a:latin typeface="+mj-lt"/>
              <a:cs typeface="Times New Roman" pitchFamily="18" charset="0"/>
            </a:endParaRPr>
          </a:p>
          <a:p>
            <a:pPr eaLnBrk="1" hangingPunct="1">
              <a:spcBef>
                <a:spcPts val="1200"/>
              </a:spcBef>
              <a:defRPr/>
            </a:pPr>
            <a:r>
              <a:rPr lang="zh-CN" altLang="en-US" sz="2400" dirty="0">
                <a:solidFill>
                  <a:srgbClr val="0000CC"/>
                </a:solidFill>
                <a:latin typeface="+mj-lt"/>
                <a:cs typeface="Times New Roman" pitchFamily="18" charset="0"/>
              </a:rPr>
              <a:t>                   我载邓妮</a:t>
            </a:r>
            <a:endParaRPr lang="en-US" altLang="zh-CN" sz="2400" dirty="0">
              <a:solidFill>
                <a:srgbClr val="0000CC"/>
              </a:solidFill>
              <a:latin typeface="+mj-lt"/>
              <a:cs typeface="Times New Roman" pitchFamily="18" charset="0"/>
            </a:endParaRPr>
          </a:p>
          <a:p>
            <a:pPr eaLnBrk="1" hangingPunct="1">
              <a:spcBef>
                <a:spcPts val="1200"/>
              </a:spcBef>
              <a:defRPr/>
            </a:pPr>
            <a:r>
              <a:rPr lang="en-US" altLang="zh-CN" sz="2400" dirty="0">
                <a:solidFill>
                  <a:srgbClr val="0000CC"/>
                </a:solidFill>
                <a:latin typeface="+mj-lt"/>
                <a:cs typeface="Times New Roman" pitchFamily="18" charset="0"/>
              </a:rPr>
              <a:t>                   </a:t>
            </a:r>
            <a:r>
              <a:rPr lang="zh-CN" altLang="en-US" sz="2400" dirty="0">
                <a:solidFill>
                  <a:srgbClr val="0000CC"/>
                </a:solidFill>
                <a:latin typeface="+mj-lt"/>
                <a:cs typeface="Times New Roman" pitchFamily="18" charset="0"/>
              </a:rPr>
              <a:t>窝仔灯拟</a:t>
            </a:r>
            <a:endParaRPr lang="en-US" altLang="zh-CN" sz="2400" dirty="0">
              <a:solidFill>
                <a:srgbClr val="0000CC"/>
              </a:solidFill>
              <a:latin typeface="+mj-lt"/>
              <a:cs typeface="Times New Roman" pitchFamily="18" charset="0"/>
            </a:endParaRPr>
          </a:p>
          <a:p>
            <a:pPr eaLnBrk="1" hangingPunct="1">
              <a:defRPr/>
            </a:pPr>
            <a:r>
              <a:rPr lang="zh-CN" altLang="en-US" sz="2400" dirty="0">
                <a:solidFill>
                  <a:srgbClr val="0000CC"/>
                </a:solidFill>
                <a:latin typeface="+mj-lt"/>
                <a:cs typeface="Times New Roman" pitchFamily="18" charset="0"/>
              </a:rPr>
              <a:t>                   。。。</a:t>
            </a:r>
            <a:endParaRPr lang="en-US" altLang="zh-CN" sz="2400" dirty="0">
              <a:solidFill>
                <a:srgbClr val="0000CC"/>
              </a:solidFill>
              <a:latin typeface="+mj-lt"/>
              <a:cs typeface="Times New Roman" pitchFamily="18" charset="0"/>
            </a:endParaRPr>
          </a:p>
          <a:p>
            <a:pPr eaLnBrk="1" hangingPunct="1">
              <a:spcBef>
                <a:spcPts val="1200"/>
              </a:spcBef>
              <a:defRPr/>
            </a:pPr>
            <a:r>
              <a:rPr lang="zh-CN" altLang="en-US" sz="2400" dirty="0">
                <a:latin typeface="+mj-lt"/>
                <a:cs typeface="Times New Roman" pitchFamily="18" charset="0"/>
              </a:rPr>
              <a:t>决策时需要计算每个可能的字串的概率</a:t>
            </a:r>
            <a:r>
              <a:rPr lang="en-US" altLang="zh-CN" sz="2400" b="1" dirty="0">
                <a:solidFill>
                  <a:srgbClr val="0000CC"/>
                </a:solidFill>
                <a:latin typeface="+mj-lt"/>
                <a:cs typeface="Times New Roman" pitchFamily="18" charset="0"/>
              </a:rPr>
              <a:t>     </a:t>
            </a:r>
            <a:endParaRPr lang="en-US" altLang="zh-CN" sz="2800" b="1" dirty="0">
              <a:solidFill>
                <a:schemeClr val="accent2">
                  <a:lumMod val="75000"/>
                </a:schemeClr>
              </a:solidFill>
              <a:latin typeface="华文新魏" pitchFamily="2" charset="-122"/>
              <a:ea typeface="华文新魏" pitchFamily="2" charset="-122"/>
            </a:endParaRPr>
          </a:p>
        </p:txBody>
      </p:sp>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马尔可夫性质示例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59811">
                                            <p:txEl>
                                              <p:pRg st="0" end="0"/>
                                            </p:txEl>
                                          </p:spTgt>
                                        </p:tgtEl>
                                        <p:attrNameLst>
                                          <p:attrName>style.visibility</p:attrName>
                                        </p:attrNameLst>
                                      </p:cBhvr>
                                      <p:to>
                                        <p:strVal val="visible"/>
                                      </p:to>
                                    </p:set>
                                    <p:animEffect transition="in" filter="wipe(up)">
                                      <p:cBhvr>
                                        <p:cTn id="7" dur="500"/>
                                        <p:tgtEl>
                                          <p:spTgt spid="7598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59811">
                                            <p:txEl>
                                              <p:pRg st="1" end="1"/>
                                            </p:txEl>
                                          </p:spTgt>
                                        </p:tgtEl>
                                        <p:attrNameLst>
                                          <p:attrName>style.visibility</p:attrName>
                                        </p:attrNameLst>
                                      </p:cBhvr>
                                      <p:to>
                                        <p:strVal val="visible"/>
                                      </p:to>
                                    </p:set>
                                    <p:animEffect transition="in" filter="wipe(up)">
                                      <p:cBhvr>
                                        <p:cTn id="12" dur="500"/>
                                        <p:tgtEl>
                                          <p:spTgt spid="7598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59811">
                                            <p:txEl>
                                              <p:pRg st="2" end="2"/>
                                            </p:txEl>
                                          </p:spTgt>
                                        </p:tgtEl>
                                        <p:attrNameLst>
                                          <p:attrName>style.visibility</p:attrName>
                                        </p:attrNameLst>
                                      </p:cBhvr>
                                      <p:to>
                                        <p:strVal val="visible"/>
                                      </p:to>
                                    </p:set>
                                    <p:animEffect transition="in" filter="wipe(up)">
                                      <p:cBhvr>
                                        <p:cTn id="17" dur="500"/>
                                        <p:tgtEl>
                                          <p:spTgt spid="7598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59811">
                                            <p:txEl>
                                              <p:pRg st="3" end="3"/>
                                            </p:txEl>
                                          </p:spTgt>
                                        </p:tgtEl>
                                        <p:attrNameLst>
                                          <p:attrName>style.visibility</p:attrName>
                                        </p:attrNameLst>
                                      </p:cBhvr>
                                      <p:to>
                                        <p:strVal val="visible"/>
                                      </p:to>
                                    </p:set>
                                    <p:animEffect transition="in" filter="wipe(up)">
                                      <p:cBhvr>
                                        <p:cTn id="22" dur="500"/>
                                        <p:tgtEl>
                                          <p:spTgt spid="75981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59811">
                                            <p:txEl>
                                              <p:pRg st="4" end="4"/>
                                            </p:txEl>
                                          </p:spTgt>
                                        </p:tgtEl>
                                        <p:attrNameLst>
                                          <p:attrName>style.visibility</p:attrName>
                                        </p:attrNameLst>
                                      </p:cBhvr>
                                      <p:to>
                                        <p:strVal val="visible"/>
                                      </p:to>
                                    </p:set>
                                    <p:animEffect transition="in" filter="wipe(up)">
                                      <p:cBhvr>
                                        <p:cTn id="27" dur="500"/>
                                        <p:tgtEl>
                                          <p:spTgt spid="759811">
                                            <p:txEl>
                                              <p:pRg st="4" end="4"/>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759811">
                                            <p:txEl>
                                              <p:pRg st="5" end="5"/>
                                            </p:txEl>
                                          </p:spTgt>
                                        </p:tgtEl>
                                        <p:attrNameLst>
                                          <p:attrName>style.visibility</p:attrName>
                                        </p:attrNameLst>
                                      </p:cBhvr>
                                      <p:to>
                                        <p:strVal val="visible"/>
                                      </p:to>
                                    </p:set>
                                    <p:animEffect transition="in" filter="wipe(up)">
                                      <p:cBhvr>
                                        <p:cTn id="30" dur="500"/>
                                        <p:tgtEl>
                                          <p:spTgt spid="759811">
                                            <p:txEl>
                                              <p:pRg st="5" end="5"/>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759811">
                                            <p:txEl>
                                              <p:pRg st="6" end="6"/>
                                            </p:txEl>
                                          </p:spTgt>
                                        </p:tgtEl>
                                        <p:attrNameLst>
                                          <p:attrName>style.visibility</p:attrName>
                                        </p:attrNameLst>
                                      </p:cBhvr>
                                      <p:to>
                                        <p:strVal val="visible"/>
                                      </p:to>
                                    </p:set>
                                    <p:animEffect transition="in" filter="wipe(up)">
                                      <p:cBhvr>
                                        <p:cTn id="33" dur="500"/>
                                        <p:tgtEl>
                                          <p:spTgt spid="759811">
                                            <p:txEl>
                                              <p:pRg st="6" end="6"/>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759811">
                                            <p:txEl>
                                              <p:pRg st="7" end="7"/>
                                            </p:txEl>
                                          </p:spTgt>
                                        </p:tgtEl>
                                        <p:attrNameLst>
                                          <p:attrName>style.visibility</p:attrName>
                                        </p:attrNameLst>
                                      </p:cBhvr>
                                      <p:to>
                                        <p:strVal val="visible"/>
                                      </p:to>
                                    </p:set>
                                    <p:animEffect transition="in" filter="wipe(up)">
                                      <p:cBhvr>
                                        <p:cTn id="36" dur="500"/>
                                        <p:tgtEl>
                                          <p:spTgt spid="759811">
                                            <p:txEl>
                                              <p:pRg st="7" end="7"/>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759811">
                                            <p:txEl>
                                              <p:pRg st="8" end="8"/>
                                            </p:txEl>
                                          </p:spTgt>
                                        </p:tgtEl>
                                        <p:attrNameLst>
                                          <p:attrName>style.visibility</p:attrName>
                                        </p:attrNameLst>
                                      </p:cBhvr>
                                      <p:to>
                                        <p:strVal val="visible"/>
                                      </p:to>
                                    </p:set>
                                    <p:animEffect transition="in" filter="wipe(up)">
                                      <p:cBhvr>
                                        <p:cTn id="39" dur="500"/>
                                        <p:tgtEl>
                                          <p:spTgt spid="759811">
                                            <p:txEl>
                                              <p:pRg st="8" end="8"/>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759811">
                                            <p:txEl>
                                              <p:pRg st="9" end="9"/>
                                            </p:txEl>
                                          </p:spTgt>
                                        </p:tgtEl>
                                        <p:attrNameLst>
                                          <p:attrName>style.visibility</p:attrName>
                                        </p:attrNameLst>
                                      </p:cBhvr>
                                      <p:to>
                                        <p:strVal val="visible"/>
                                      </p:to>
                                    </p:set>
                                    <p:animEffect transition="in" filter="wipe(up)">
                                      <p:cBhvr>
                                        <p:cTn id="44" dur="500"/>
                                        <p:tgtEl>
                                          <p:spTgt spid="7598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a:spLocks noChangeArrowheads="1"/>
          </p:cNvSpPr>
          <p:nvPr/>
        </p:nvSpPr>
        <p:spPr bwMode="auto">
          <a:xfrm>
            <a:off x="528638" y="5343525"/>
            <a:ext cx="3341687" cy="47625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21" name="椭圆 20"/>
          <p:cNvSpPr>
            <a:spLocks noChangeArrowheads="1"/>
          </p:cNvSpPr>
          <p:nvPr/>
        </p:nvSpPr>
        <p:spPr bwMode="auto">
          <a:xfrm>
            <a:off x="396875" y="3687763"/>
            <a:ext cx="5454650" cy="47625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2" name="Rectangle 3"/>
          <p:cNvSpPr>
            <a:spLocks noChangeArrowheads="1"/>
          </p:cNvSpPr>
          <p:nvPr/>
        </p:nvSpPr>
        <p:spPr bwMode="auto">
          <a:xfrm>
            <a:off x="592138" y="1544638"/>
            <a:ext cx="7883525" cy="460375"/>
          </a:xfrm>
          <a:prstGeom prst="rect">
            <a:avLst/>
          </a:prstGeom>
          <a:noFill/>
          <a:ln w="9525" algn="ctr">
            <a:noFill/>
            <a:miter lim="800000"/>
            <a:headEnd/>
            <a:tailEnd/>
          </a:ln>
          <a:effectLst>
            <a:outerShdw blurRad="50800" dist="50800" dir="5400000" algn="ctr" rotWithShape="0">
              <a:schemeClr val="bg1"/>
            </a:outerShdw>
          </a:effectLst>
        </p:spPr>
        <p:txBody>
          <a:bodyPr>
            <a:spAutoFit/>
          </a:bodyPr>
          <a:lstStyle/>
          <a:p>
            <a:pPr eaLnBrk="1" hangingPunct="1">
              <a:buFont typeface="Wingdings" pitchFamily="2" charset="2"/>
              <a:buChar char="u"/>
              <a:defRPr/>
            </a:pPr>
            <a:r>
              <a:rPr lang="zh-CN" altLang="en-US" sz="2400" dirty="0">
                <a:solidFill>
                  <a:srgbClr val="0000CC"/>
                </a:solidFill>
                <a:latin typeface="+mj-lt"/>
                <a:cs typeface="Times New Roman" pitchFamily="18" charset="0"/>
              </a:rPr>
              <a:t>  </a:t>
            </a:r>
            <a:r>
              <a:rPr lang="zh-CN" altLang="en-US" sz="2400" dirty="0">
                <a:latin typeface="+mj-lt"/>
                <a:cs typeface="Times New Roman" pitchFamily="18" charset="0"/>
              </a:rPr>
              <a:t>计算字符串                     的发生概率</a:t>
            </a:r>
            <a:endParaRPr lang="en-US" altLang="zh-CN" sz="2400" dirty="0">
              <a:solidFill>
                <a:srgbClr val="0000CC"/>
              </a:solidFill>
              <a:latin typeface="+mj-lt"/>
              <a:cs typeface="Times New Roman" pitchFamily="18" charset="0"/>
            </a:endParaRPr>
          </a:p>
        </p:txBody>
      </p:sp>
      <p:graphicFrame>
        <p:nvGraphicFramePr>
          <p:cNvPr id="3" name="Object 2"/>
          <p:cNvGraphicFramePr>
            <a:graphicFrameLocks noChangeAspect="1"/>
          </p:cNvGraphicFramePr>
          <p:nvPr/>
        </p:nvGraphicFramePr>
        <p:xfrm>
          <a:off x="2809875" y="1598613"/>
          <a:ext cx="1239838" cy="404812"/>
        </p:xfrm>
        <a:graphic>
          <a:graphicData uri="http://schemas.openxmlformats.org/presentationml/2006/ole">
            <mc:AlternateContent xmlns:mc="http://schemas.openxmlformats.org/markup-compatibility/2006">
              <mc:Choice xmlns:v="urn:schemas-microsoft-com:vml" Requires="v">
                <p:oleObj spid="_x0000_s45141" name="公式" r:id="rId3" imgW="698500" imgH="228600" progId="Equation.3">
                  <p:embed/>
                </p:oleObj>
              </mc:Choice>
              <mc:Fallback>
                <p:oleObj name="公式" r:id="rId3" imgW="698500" imgH="2286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1598613"/>
                        <a:ext cx="12398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39" name="Object 3"/>
          <p:cNvGraphicFramePr>
            <a:graphicFrameLocks noChangeAspect="1"/>
          </p:cNvGraphicFramePr>
          <p:nvPr/>
        </p:nvGraphicFramePr>
        <p:xfrm>
          <a:off x="377825" y="2306638"/>
          <a:ext cx="4554538" cy="404812"/>
        </p:xfrm>
        <a:graphic>
          <a:graphicData uri="http://schemas.openxmlformats.org/presentationml/2006/ole">
            <mc:AlternateContent xmlns:mc="http://schemas.openxmlformats.org/markup-compatibility/2006">
              <mc:Choice xmlns:v="urn:schemas-microsoft-com:vml" Requires="v">
                <p:oleObj spid="_x0000_s45142" name="公式" r:id="rId5" imgW="2565400" imgH="228600" progId="Equation.3">
                  <p:embed/>
                </p:oleObj>
              </mc:Choice>
              <mc:Fallback>
                <p:oleObj name="公式" r:id="rId5" imgW="25654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25" y="2306638"/>
                        <a:ext cx="455453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0" name="Object 4"/>
          <p:cNvGraphicFramePr>
            <a:graphicFrameLocks noChangeAspect="1"/>
          </p:cNvGraphicFramePr>
          <p:nvPr/>
        </p:nvGraphicFramePr>
        <p:xfrm>
          <a:off x="323850" y="2963863"/>
          <a:ext cx="8318500" cy="404812"/>
        </p:xfrm>
        <a:graphic>
          <a:graphicData uri="http://schemas.openxmlformats.org/presentationml/2006/ole">
            <mc:AlternateContent xmlns:mc="http://schemas.openxmlformats.org/markup-compatibility/2006">
              <mc:Choice xmlns:v="urn:schemas-microsoft-com:vml" Requires="v">
                <p:oleObj spid="_x0000_s45143" name="公式" r:id="rId7" imgW="4686300" imgH="228600" progId="Equation.3">
                  <p:embed/>
                </p:oleObj>
              </mc:Choice>
              <mc:Fallback>
                <p:oleObj name="公式" r:id="rId7" imgW="4686300" imgH="2286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2963863"/>
                        <a:ext cx="83185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1" name="Object 5"/>
          <p:cNvGraphicFramePr>
            <a:graphicFrameLocks noChangeAspect="1"/>
          </p:cNvGraphicFramePr>
          <p:nvPr/>
        </p:nvGraphicFramePr>
        <p:xfrm>
          <a:off x="428625" y="3752850"/>
          <a:ext cx="4892675" cy="404813"/>
        </p:xfrm>
        <a:graphic>
          <a:graphicData uri="http://schemas.openxmlformats.org/presentationml/2006/ole">
            <mc:AlternateContent xmlns:mc="http://schemas.openxmlformats.org/markup-compatibility/2006">
              <mc:Choice xmlns:v="urn:schemas-microsoft-com:vml" Requires="v">
                <p:oleObj spid="_x0000_s45144" name="公式" r:id="rId9" imgW="2755900" imgH="228600" progId="Equation.3">
                  <p:embed/>
                </p:oleObj>
              </mc:Choice>
              <mc:Fallback>
                <p:oleObj name="公式" r:id="rId9" imgW="2755900" imgH="22860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625" y="3752850"/>
                        <a:ext cx="4892675"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2" name="Object 6"/>
          <p:cNvGraphicFramePr>
            <a:graphicFrameLocks noChangeAspect="1"/>
          </p:cNvGraphicFramePr>
          <p:nvPr/>
        </p:nvGraphicFramePr>
        <p:xfrm>
          <a:off x="671513" y="4338638"/>
          <a:ext cx="5051425" cy="404812"/>
        </p:xfrm>
        <a:graphic>
          <a:graphicData uri="http://schemas.openxmlformats.org/presentationml/2006/ole">
            <mc:AlternateContent xmlns:mc="http://schemas.openxmlformats.org/markup-compatibility/2006">
              <mc:Choice xmlns:v="urn:schemas-microsoft-com:vml" Requires="v">
                <p:oleObj spid="_x0000_s45145" name="公式" r:id="rId11" imgW="2844800" imgH="228600" progId="Equation.3">
                  <p:embed/>
                </p:oleObj>
              </mc:Choice>
              <mc:Fallback>
                <p:oleObj name="公式" r:id="rId11" imgW="2844800" imgH="2286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1513" y="4338638"/>
                        <a:ext cx="5051425"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3" name="Object 7"/>
          <p:cNvGraphicFramePr>
            <a:graphicFrameLocks noChangeAspect="1"/>
          </p:cNvGraphicFramePr>
          <p:nvPr/>
        </p:nvGraphicFramePr>
        <p:xfrm>
          <a:off x="708025" y="5381625"/>
          <a:ext cx="3043238" cy="404813"/>
        </p:xfrm>
        <a:graphic>
          <a:graphicData uri="http://schemas.openxmlformats.org/presentationml/2006/ole">
            <mc:AlternateContent xmlns:mc="http://schemas.openxmlformats.org/markup-compatibility/2006">
              <mc:Choice xmlns:v="urn:schemas-microsoft-com:vml" Requires="v">
                <p:oleObj spid="_x0000_s45146" name="公式" r:id="rId13" imgW="1714500" imgH="228600" progId="Equation.3">
                  <p:embed/>
                </p:oleObj>
              </mc:Choice>
              <mc:Fallback>
                <p:oleObj name="公式" r:id="rId13" imgW="1714500" imgH="22860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8025" y="5381625"/>
                        <a:ext cx="3043238"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椭圆 9"/>
          <p:cNvSpPr>
            <a:spLocks noChangeArrowheads="1"/>
          </p:cNvSpPr>
          <p:nvPr/>
        </p:nvSpPr>
        <p:spPr bwMode="auto">
          <a:xfrm>
            <a:off x="2828925" y="4826000"/>
            <a:ext cx="92075" cy="71438"/>
          </a:xfrm>
          <a:prstGeom prst="ellipse">
            <a:avLst/>
          </a:prstGeom>
          <a:solidFill>
            <a:schemeClr val="tx1"/>
          </a:solidFill>
          <a:ln w="9525" algn="ctr">
            <a:solidFill>
              <a:schemeClr val="tx1"/>
            </a:solidFill>
            <a:round/>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11" name="椭圆 10"/>
          <p:cNvSpPr>
            <a:spLocks noChangeArrowheads="1"/>
          </p:cNvSpPr>
          <p:nvPr/>
        </p:nvSpPr>
        <p:spPr bwMode="auto">
          <a:xfrm>
            <a:off x="2828925" y="5019675"/>
            <a:ext cx="92075" cy="71438"/>
          </a:xfrm>
          <a:prstGeom prst="ellipse">
            <a:avLst/>
          </a:prstGeom>
          <a:solidFill>
            <a:schemeClr val="tx1"/>
          </a:solidFill>
          <a:ln w="9525" algn="ctr">
            <a:solidFill>
              <a:schemeClr val="tx1"/>
            </a:solidFill>
            <a:round/>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12" name="椭圆 11"/>
          <p:cNvSpPr>
            <a:spLocks noChangeArrowheads="1"/>
          </p:cNvSpPr>
          <p:nvPr/>
        </p:nvSpPr>
        <p:spPr bwMode="auto">
          <a:xfrm>
            <a:off x="2828925" y="5191125"/>
            <a:ext cx="92075" cy="73025"/>
          </a:xfrm>
          <a:prstGeom prst="ellipse">
            <a:avLst/>
          </a:prstGeom>
          <a:solidFill>
            <a:schemeClr val="tx1"/>
          </a:solidFill>
          <a:ln w="9525" algn="ctr">
            <a:solidFill>
              <a:schemeClr val="tx1"/>
            </a:solidFill>
            <a:round/>
            <a:headEnd/>
            <a:tailEnd/>
          </a:ln>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graphicFrame>
        <p:nvGraphicFramePr>
          <p:cNvPr id="244744" name="Object 8"/>
          <p:cNvGraphicFramePr>
            <a:graphicFrameLocks noChangeAspect="1"/>
          </p:cNvGraphicFramePr>
          <p:nvPr/>
        </p:nvGraphicFramePr>
        <p:xfrm>
          <a:off x="636588" y="5946775"/>
          <a:ext cx="3360737" cy="404813"/>
        </p:xfrm>
        <a:graphic>
          <a:graphicData uri="http://schemas.openxmlformats.org/presentationml/2006/ole">
            <mc:AlternateContent xmlns:mc="http://schemas.openxmlformats.org/markup-compatibility/2006">
              <mc:Choice xmlns:v="urn:schemas-microsoft-com:vml" Requires="v">
                <p:oleObj spid="_x0000_s45147" name="公式" r:id="rId15" imgW="1892300" imgH="228600" progId="Equation.3">
                  <p:embed/>
                </p:oleObj>
              </mc:Choice>
              <mc:Fallback>
                <p:oleObj name="公式" r:id="rId15" imgW="1892300" imgH="22860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6588" y="5946775"/>
                        <a:ext cx="336073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5" name="Object 9"/>
          <p:cNvGraphicFramePr>
            <a:graphicFrameLocks noChangeAspect="1"/>
          </p:cNvGraphicFramePr>
          <p:nvPr/>
        </p:nvGraphicFramePr>
        <p:xfrm>
          <a:off x="5360988" y="2301875"/>
          <a:ext cx="1792287" cy="427038"/>
        </p:xfrm>
        <a:graphic>
          <a:graphicData uri="http://schemas.openxmlformats.org/presentationml/2006/ole">
            <mc:AlternateContent xmlns:mc="http://schemas.openxmlformats.org/markup-compatibility/2006">
              <mc:Choice xmlns:v="urn:schemas-microsoft-com:vml" Requires="v">
                <p:oleObj spid="_x0000_s45148" name="公式" r:id="rId17" imgW="812447" imgH="228501" progId="Equation.3">
                  <p:embed/>
                </p:oleObj>
              </mc:Choice>
              <mc:Fallback>
                <p:oleObj name="公式" r:id="rId17" imgW="812447" imgH="228501"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0988" y="2301875"/>
                        <a:ext cx="17922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bwMode="auto">
          <a:xfrm>
            <a:off x="1403648" y="2337189"/>
            <a:ext cx="6840760" cy="2775760"/>
          </a:xfrm>
          <a:prstGeom prst="rect">
            <a:avLst/>
          </a:prstGeom>
          <a:solidFill>
            <a:schemeClr val="bg2">
              <a:lumMod val="40000"/>
              <a:lumOff val="60000"/>
            </a:schemeClr>
          </a:solidFill>
          <a:ln w="9525">
            <a:noFill/>
            <a:miter lim="800000"/>
            <a:headEnd/>
            <a:tailEnd/>
          </a:ln>
        </p:spPr>
        <p:txBody>
          <a:bodyPr wrap="square" anchor="ctr">
            <a:spAutoFit/>
          </a:bodyPr>
          <a:lstStyle/>
          <a:p>
            <a:pPr marL="273050" indent="-273050" eaLnBrk="1" hangingPunct="1">
              <a:lnSpc>
                <a:spcPct val="150000"/>
              </a:lnSpc>
              <a:buClr>
                <a:srgbClr val="7030A0"/>
              </a:buClr>
              <a:buFont typeface="Wingdings" pitchFamily="2" charset="2"/>
              <a:buChar char="p"/>
              <a:defRPr/>
            </a:pPr>
            <a:r>
              <a:rPr lang="zh-CN" altLang="en-US" sz="2400" b="1" dirty="0">
                <a:solidFill>
                  <a:srgbClr val="0033CC"/>
                </a:solidFill>
                <a:latin typeface="黑体" pitchFamily="2" charset="-122"/>
              </a:rPr>
              <a:t>各条件概率理论上是可以估计的，因而可以事先得到并存储。</a:t>
            </a:r>
            <a:endParaRPr lang="en-US" altLang="zh-CN" sz="2400" b="1" dirty="0">
              <a:solidFill>
                <a:srgbClr val="0033CC"/>
              </a:solidFill>
              <a:latin typeface="黑体" pitchFamily="2" charset="-122"/>
            </a:endParaRPr>
          </a:p>
          <a:p>
            <a:pPr marL="273050" indent="-273050" eaLnBrk="1" hangingPunct="1">
              <a:lnSpc>
                <a:spcPct val="150000"/>
              </a:lnSpc>
              <a:buClr>
                <a:srgbClr val="7030A0"/>
              </a:buClr>
              <a:buFont typeface="Wingdings" pitchFamily="2" charset="2"/>
              <a:buChar char="p"/>
              <a:defRPr/>
            </a:pPr>
            <a:r>
              <a:rPr lang="zh-CN" altLang="en-US" sz="2400" b="1" dirty="0">
                <a:solidFill>
                  <a:srgbClr val="0033CC"/>
                </a:solidFill>
                <a:latin typeface="黑体" pitchFamily="2" charset="-122"/>
              </a:rPr>
              <a:t>计算特定字符串的概率时，通过查表来得到。</a:t>
            </a:r>
            <a:endParaRPr lang="en-US" altLang="zh-CN" sz="2400" b="1" dirty="0">
              <a:solidFill>
                <a:srgbClr val="0033CC"/>
              </a:solidFill>
              <a:latin typeface="黑体" pitchFamily="2" charset="-122"/>
            </a:endParaRPr>
          </a:p>
          <a:p>
            <a:pPr marL="273050" indent="-273050" eaLnBrk="1" hangingPunct="1">
              <a:lnSpc>
                <a:spcPct val="150000"/>
              </a:lnSpc>
              <a:buClr>
                <a:srgbClr val="7030A0"/>
              </a:buClr>
              <a:buFont typeface="Wingdings" pitchFamily="2" charset="2"/>
              <a:buChar char="p"/>
              <a:defRPr/>
            </a:pPr>
            <a:r>
              <a:rPr lang="zh-CN" altLang="en-US" sz="2400" b="1" dirty="0">
                <a:solidFill>
                  <a:srgbClr val="0033CC"/>
                </a:solidFill>
                <a:latin typeface="黑体" pitchFamily="2" charset="-122"/>
              </a:rPr>
              <a:t>然而，存储各条件概率的数据表需要多少存储空间呢</a:t>
            </a:r>
            <a:r>
              <a:rPr lang="zh-CN" altLang="en-US" dirty="0">
                <a:solidFill>
                  <a:srgbClr val="0033CC"/>
                </a:solidFill>
                <a:latin typeface="黑体" pitchFamily="2" charset="-122"/>
              </a:rPr>
              <a:t>？</a:t>
            </a:r>
          </a:p>
        </p:txBody>
      </p:sp>
      <p:sp>
        <p:nvSpPr>
          <p:cNvPr id="45073" name="矩形标注 15"/>
          <p:cNvSpPr>
            <a:spLocks noChangeArrowheads="1"/>
          </p:cNvSpPr>
          <p:nvPr/>
        </p:nvSpPr>
        <p:spPr bwMode="auto">
          <a:xfrm>
            <a:off x="2784475" y="5862638"/>
            <a:ext cx="1563688" cy="568325"/>
          </a:xfrm>
          <a:prstGeom prst="wedgeRectCallout">
            <a:avLst>
              <a:gd name="adj1" fmla="val -20833"/>
              <a:gd name="adj2" fmla="val 625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18" name="椭圆 17"/>
          <p:cNvSpPr>
            <a:spLocks noChangeArrowheads="1"/>
          </p:cNvSpPr>
          <p:nvPr/>
        </p:nvSpPr>
        <p:spPr bwMode="auto">
          <a:xfrm>
            <a:off x="2743200" y="5902325"/>
            <a:ext cx="1595438" cy="47625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19" name="椭圆 18"/>
          <p:cNvSpPr>
            <a:spLocks noChangeArrowheads="1"/>
          </p:cNvSpPr>
          <p:nvPr/>
        </p:nvSpPr>
        <p:spPr bwMode="auto">
          <a:xfrm>
            <a:off x="436563" y="5902325"/>
            <a:ext cx="2449512" cy="47625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600" b="1"/>
          </a:p>
        </p:txBody>
      </p:sp>
      <p:sp>
        <p:nvSpPr>
          <p:cNvPr id="22" name="标题 8"/>
          <p:cNvSpPr txBox="1">
            <a:spLocks/>
          </p:cNvSpPr>
          <p:nvPr/>
        </p:nvSpPr>
        <p:spPr>
          <a:xfrm>
            <a:off x="195263" y="228600"/>
            <a:ext cx="8015287" cy="914400"/>
          </a:xfrm>
          <a:prstGeom prst="rect">
            <a:avLst/>
          </a:prstGeom>
        </p:spPr>
        <p:txBody>
          <a:bodyPr/>
          <a:lstStyle/>
          <a:p>
            <a:pPr>
              <a:defRPr/>
            </a:pPr>
            <a:r>
              <a:rPr lang="zh-CN" altLang="en-US" sz="4200" b="1" kern="0" dirty="0" smtClean="0">
                <a:solidFill>
                  <a:schemeClr val="tx2"/>
                </a:solidFill>
                <a:latin typeface="+mj-lt"/>
                <a:ea typeface="+mj-ea"/>
                <a:cs typeface="+mj-cs"/>
              </a:rPr>
              <a:t>定义</a:t>
            </a:r>
            <a:r>
              <a:rPr lang="en-US" altLang="zh-CN" sz="4200" b="1" kern="0" dirty="0">
                <a:solidFill>
                  <a:schemeClr val="tx2"/>
                </a:solidFill>
                <a:latin typeface="+mj-lt"/>
                <a:ea typeface="+mj-ea"/>
                <a:cs typeface="+mj-cs"/>
              </a:rPr>
              <a:t>----</a:t>
            </a:r>
            <a:r>
              <a:rPr lang="zh-CN" altLang="en-US" sz="4200" b="1" kern="0" dirty="0">
                <a:solidFill>
                  <a:schemeClr val="tx2"/>
                </a:solidFill>
                <a:latin typeface="+mj-lt"/>
                <a:ea typeface="+mj-ea"/>
                <a:cs typeface="+mj-cs"/>
              </a:rPr>
              <a:t>马尔可夫性质示例</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244739"/>
                                        </p:tgtEl>
                                        <p:attrNameLst>
                                          <p:attrName>style.visibility</p:attrName>
                                        </p:attrNameLst>
                                      </p:cBhvr>
                                      <p:to>
                                        <p:strVal val="visible"/>
                                      </p:to>
                                    </p:set>
                                    <p:animEffect transition="in" filter="wipe(up)">
                                      <p:cBhvr>
                                        <p:cTn id="15" dur="500"/>
                                        <p:tgtEl>
                                          <p:spTgt spid="244739"/>
                                        </p:tgtEl>
                                      </p:cBhvr>
                                    </p:animEffect>
                                  </p:childTnLst>
                                </p:cTn>
                              </p:par>
                              <p:par>
                                <p:cTn id="16" presetID="22" presetClass="entr" presetSubtype="1" fill="hold" nodeType="withEffect">
                                  <p:stCondLst>
                                    <p:cond delay="0"/>
                                  </p:stCondLst>
                                  <p:childTnLst>
                                    <p:set>
                                      <p:cBhvr>
                                        <p:cTn id="17" dur="1" fill="hold">
                                          <p:stCondLst>
                                            <p:cond delay="0"/>
                                          </p:stCondLst>
                                        </p:cTn>
                                        <p:tgtEl>
                                          <p:spTgt spid="244740"/>
                                        </p:tgtEl>
                                        <p:attrNameLst>
                                          <p:attrName>style.visibility</p:attrName>
                                        </p:attrNameLst>
                                      </p:cBhvr>
                                      <p:to>
                                        <p:strVal val="visible"/>
                                      </p:to>
                                    </p:set>
                                    <p:animEffect transition="in" filter="wipe(up)">
                                      <p:cBhvr>
                                        <p:cTn id="18" dur="500"/>
                                        <p:tgtEl>
                                          <p:spTgt spid="244740"/>
                                        </p:tgtEl>
                                      </p:cBhvr>
                                    </p:animEffect>
                                  </p:childTnLst>
                                </p:cTn>
                              </p:par>
                              <p:par>
                                <p:cTn id="19" presetID="22" presetClass="entr" presetSubtype="1" fill="hold" nodeType="withEffect">
                                  <p:stCondLst>
                                    <p:cond delay="0"/>
                                  </p:stCondLst>
                                  <p:childTnLst>
                                    <p:set>
                                      <p:cBhvr>
                                        <p:cTn id="20" dur="1" fill="hold">
                                          <p:stCondLst>
                                            <p:cond delay="0"/>
                                          </p:stCondLst>
                                        </p:cTn>
                                        <p:tgtEl>
                                          <p:spTgt spid="244745"/>
                                        </p:tgtEl>
                                        <p:attrNameLst>
                                          <p:attrName>style.visibility</p:attrName>
                                        </p:attrNameLst>
                                      </p:cBhvr>
                                      <p:to>
                                        <p:strVal val="visible"/>
                                      </p:to>
                                    </p:set>
                                    <p:animEffect transition="in" filter="wipe(up)">
                                      <p:cBhvr>
                                        <p:cTn id="21" dur="500"/>
                                        <p:tgtEl>
                                          <p:spTgt spid="2447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244741"/>
                                        </p:tgtEl>
                                        <p:attrNameLst>
                                          <p:attrName>style.visibility</p:attrName>
                                        </p:attrNameLst>
                                      </p:cBhvr>
                                      <p:to>
                                        <p:strVal val="visible"/>
                                      </p:to>
                                    </p:set>
                                    <p:animEffect transition="in" filter="wipe(up)">
                                      <p:cBhvr>
                                        <p:cTn id="26" dur="500"/>
                                        <p:tgtEl>
                                          <p:spTgt spid="244741"/>
                                        </p:tgtEl>
                                      </p:cBhvr>
                                    </p:animEffect>
                                  </p:childTnLst>
                                </p:cTn>
                              </p:par>
                              <p:par>
                                <p:cTn id="27" presetID="22" presetClass="entr" presetSubtype="1" fill="hold" nodeType="withEffect">
                                  <p:stCondLst>
                                    <p:cond delay="0"/>
                                  </p:stCondLst>
                                  <p:childTnLst>
                                    <p:set>
                                      <p:cBhvr>
                                        <p:cTn id="28" dur="1" fill="hold">
                                          <p:stCondLst>
                                            <p:cond delay="0"/>
                                          </p:stCondLst>
                                        </p:cTn>
                                        <p:tgtEl>
                                          <p:spTgt spid="244742"/>
                                        </p:tgtEl>
                                        <p:attrNameLst>
                                          <p:attrName>style.visibility</p:attrName>
                                        </p:attrNameLst>
                                      </p:cBhvr>
                                      <p:to>
                                        <p:strVal val="visible"/>
                                      </p:to>
                                    </p:set>
                                    <p:animEffect transition="in" filter="wipe(up)">
                                      <p:cBhvr>
                                        <p:cTn id="29" dur="500"/>
                                        <p:tgtEl>
                                          <p:spTgt spid="244742"/>
                                        </p:tgtEl>
                                      </p:cBhvr>
                                    </p:animEffect>
                                  </p:childTnLst>
                                </p:cTn>
                              </p:par>
                              <p:par>
                                <p:cTn id="30" presetID="22" presetClass="entr" presetSubtype="1" fill="hold" nodeType="withEffect">
                                  <p:stCondLst>
                                    <p:cond delay="0"/>
                                  </p:stCondLst>
                                  <p:childTnLst>
                                    <p:set>
                                      <p:cBhvr>
                                        <p:cTn id="31" dur="1" fill="hold">
                                          <p:stCondLst>
                                            <p:cond delay="0"/>
                                          </p:stCondLst>
                                        </p:cTn>
                                        <p:tgtEl>
                                          <p:spTgt spid="244743"/>
                                        </p:tgtEl>
                                        <p:attrNameLst>
                                          <p:attrName>style.visibility</p:attrName>
                                        </p:attrNameLst>
                                      </p:cBhvr>
                                      <p:to>
                                        <p:strVal val="visible"/>
                                      </p:to>
                                    </p:set>
                                    <p:animEffect transition="in" filter="wipe(up)">
                                      <p:cBhvr>
                                        <p:cTn id="32" dur="500"/>
                                        <p:tgtEl>
                                          <p:spTgt spid="244743"/>
                                        </p:tgtEl>
                                      </p:cBhvr>
                                    </p:animEffect>
                                  </p:childTnLst>
                                </p:cTn>
                              </p:par>
                              <p:par>
                                <p:cTn id="33" presetID="22" presetClass="entr" presetSubtype="1" fill="hold" nodeType="withEffect">
                                  <p:stCondLst>
                                    <p:cond delay="0"/>
                                  </p:stCondLst>
                                  <p:childTnLst>
                                    <p:set>
                                      <p:cBhvr>
                                        <p:cTn id="34" dur="1" fill="hold">
                                          <p:stCondLst>
                                            <p:cond delay="0"/>
                                          </p:stCondLst>
                                        </p:cTn>
                                        <p:tgtEl>
                                          <p:spTgt spid="244744"/>
                                        </p:tgtEl>
                                        <p:attrNameLst>
                                          <p:attrName>style.visibility</p:attrName>
                                        </p:attrNameLst>
                                      </p:cBhvr>
                                      <p:to>
                                        <p:strVal val="visible"/>
                                      </p:to>
                                    </p:set>
                                    <p:animEffect transition="in" filter="wipe(up)">
                                      <p:cBhvr>
                                        <p:cTn id="35" dur="500"/>
                                        <p:tgtEl>
                                          <p:spTgt spid="244744"/>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up)">
                                      <p:cBhvr>
                                        <p:cTn id="38" dur="500"/>
                                        <p:tgtEl>
                                          <p:spTgt spid="1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up)">
                                      <p:cBhvr>
                                        <p:cTn id="44" dur="500"/>
                                        <p:tgtEl>
                                          <p:spTgt spid="1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15">
                                            <p:bg/>
                                          </p:spTgt>
                                        </p:tgtEl>
                                        <p:attrNameLst>
                                          <p:attrName>style.visibility</p:attrName>
                                        </p:attrNameLst>
                                      </p:cBhvr>
                                      <p:to>
                                        <p:strVal val="visible"/>
                                      </p:to>
                                    </p:set>
                                    <p:animEffect transition="in" filter="wipe(up)">
                                      <p:cBhvr>
                                        <p:cTn id="49" dur="500"/>
                                        <p:tgtEl>
                                          <p:spTgt spid="15">
                                            <p:bg/>
                                          </p:spTgt>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wipe(up)">
                                      <p:cBhvr>
                                        <p:cTn id="52" dur="500"/>
                                        <p:tgtEl>
                                          <p:spTgt spid="15">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5">
                                            <p:txEl>
                                              <p:pRg st="1" end="1"/>
                                            </p:txEl>
                                          </p:spTgt>
                                        </p:tgtEl>
                                        <p:attrNameLst>
                                          <p:attrName>style.visibility</p:attrName>
                                        </p:attrNameLst>
                                      </p:cBhvr>
                                      <p:to>
                                        <p:strVal val="visible"/>
                                      </p:to>
                                    </p:set>
                                    <p:animEffect transition="in" filter="wipe(up)">
                                      <p:cBhvr>
                                        <p:cTn id="57" dur="500"/>
                                        <p:tgtEl>
                                          <p:spTgt spid="15">
                                            <p:txEl>
                                              <p:pRg st="1" end="1"/>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5">
                                            <p:txEl>
                                              <p:pRg st="2" end="2"/>
                                            </p:txEl>
                                          </p:spTgt>
                                        </p:tgtEl>
                                        <p:attrNameLst>
                                          <p:attrName>style.visibility</p:attrName>
                                        </p:attrNameLst>
                                      </p:cBhvr>
                                      <p:to>
                                        <p:strVal val="visible"/>
                                      </p:to>
                                    </p:set>
                                    <p:animEffect transition="in" filter="wipe(up)">
                                      <p:cBhvr>
                                        <p:cTn id="62" dur="500"/>
                                        <p:tgtEl>
                                          <p:spTgt spid="15">
                                            <p:txEl>
                                              <p:pRg st="2" end="2"/>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5">
                                            <p:txEl>
                                              <p:pRg st="0" end="0"/>
                                            </p:txEl>
                                          </p:spTgt>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
                                            <p:txEl>
                                              <p:pRg st="1" end="1"/>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5">
                                            <p:txEl>
                                              <p:pRg st="2" end="2"/>
                                            </p:txEl>
                                          </p:spTgt>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
                                            <p:bg/>
                                          </p:spTgt>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18"/>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9"/>
                                        </p:tgtEl>
                                        <p:attrNameLst>
                                          <p:attrName>style.visibility</p:attrName>
                                        </p:attrNameLst>
                                      </p:cBhvr>
                                      <p:to>
                                        <p:strVal val="hidden"/>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20"/>
                                        </p:tgtEl>
                                        <p:attrNameLst>
                                          <p:attrName>style.visibility</p:attrName>
                                        </p:attrNameLst>
                                      </p:cBhvr>
                                      <p:to>
                                        <p:strVal val="hidden"/>
                                      </p:to>
                                    </p:se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left)">
                                      <p:cBhvr>
                                        <p:cTn id="104" dur="500"/>
                                        <p:tgtEl>
                                          <p:spTgt spid="2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 grpId="0"/>
      <p:bldP spid="10" grpId="0" animBg="1"/>
      <p:bldP spid="11" grpId="0" animBg="1"/>
      <p:bldP spid="12" grpId="0" animBg="1"/>
      <p:bldP spid="15" grpId="0" build="p" animBg="1"/>
      <p:bldP spid="15" grpId="1" build="allAtOnce" animBg="1"/>
      <p:bldP spid="18" grpId="0" animBg="1"/>
      <p:bldP spid="18" grpId="1" animBg="1"/>
      <p:bldP spid="19" grpId="0" animBg="1"/>
      <p:bldP spid="1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latin typeface="华文中宋" panose="02010600040101010101" pitchFamily="2" charset="-122"/>
                <a:ea typeface="仿宋_GB2312" pitchFamily="49" charset="-122"/>
              </a:rPr>
              <a:t>马尔科夫链的定义</a:t>
            </a:r>
            <a:endParaRPr lang="zh-CN" altLang="en-US" dirty="0" smtClean="0">
              <a:solidFill>
                <a:schemeClr val="accent2"/>
              </a:solidFill>
            </a:endParaRPr>
          </a:p>
        </p:txBody>
      </p:sp>
      <p:sp>
        <p:nvSpPr>
          <p:cNvPr id="34819" name="Rectangle 3"/>
          <p:cNvSpPr>
            <a:spLocks noChangeArrowheads="1"/>
          </p:cNvSpPr>
          <p:nvPr/>
        </p:nvSpPr>
        <p:spPr bwMode="auto">
          <a:xfrm>
            <a:off x="228600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0" name="Rectangle 4"/>
          <p:cNvSpPr>
            <a:spLocks noChangeArrowheads="1"/>
          </p:cNvSpPr>
          <p:nvPr/>
        </p:nvSpPr>
        <p:spPr bwMode="auto">
          <a:xfrm>
            <a:off x="39862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1" name="Rectangle 5"/>
          <p:cNvSpPr>
            <a:spLocks noChangeArrowheads="1"/>
          </p:cNvSpPr>
          <p:nvPr/>
        </p:nvSpPr>
        <p:spPr bwMode="auto">
          <a:xfrm>
            <a:off x="42481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2" name="Rectangle 6"/>
          <p:cNvSpPr>
            <a:spLocks noChangeArrowheads="1"/>
          </p:cNvSpPr>
          <p:nvPr/>
        </p:nvSpPr>
        <p:spPr bwMode="auto">
          <a:xfrm>
            <a:off x="4395788" y="33480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Rectangle 7"/>
          <p:cNvSpPr>
            <a:spLocks noChangeArrowheads="1"/>
          </p:cNvSpPr>
          <p:nvPr/>
        </p:nvSpPr>
        <p:spPr bwMode="auto">
          <a:xfrm>
            <a:off x="4052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4" name="Rectangle 8"/>
          <p:cNvSpPr>
            <a:spLocks noChangeArrowheads="1"/>
          </p:cNvSpPr>
          <p:nvPr/>
        </p:nvSpPr>
        <p:spPr bwMode="auto">
          <a:xfrm>
            <a:off x="42672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8" name="Object 5"/>
          <p:cNvGraphicFramePr>
            <a:graphicFrameLocks noChangeAspect="1"/>
          </p:cNvGraphicFramePr>
          <p:nvPr/>
        </p:nvGraphicFramePr>
        <p:xfrm>
          <a:off x="6213792" y="1867535"/>
          <a:ext cx="2452688" cy="444500"/>
        </p:xfrm>
        <a:graphic>
          <a:graphicData uri="http://schemas.openxmlformats.org/presentationml/2006/ole">
            <mc:AlternateContent xmlns:mc="http://schemas.openxmlformats.org/markup-compatibility/2006">
              <mc:Choice xmlns:v="urn:schemas-microsoft-com:vml" Requires="v">
                <p:oleObj spid="_x0000_s256032" name="Equation" r:id="rId4" imgW="939600" imgH="190440" progId="">
                  <p:embed/>
                </p:oleObj>
              </mc:Choice>
              <mc:Fallback>
                <p:oleObj name="Equation" r:id="rId4" imgW="939600" imgH="1904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3792" y="1867535"/>
                        <a:ext cx="2452688" cy="4445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19" name="Rectangle 7"/>
          <p:cNvSpPr>
            <a:spLocks noChangeArrowheads="1"/>
          </p:cNvSpPr>
          <p:nvPr/>
        </p:nvSpPr>
        <p:spPr bwMode="auto">
          <a:xfrm>
            <a:off x="361315" y="1811655"/>
            <a:ext cx="7553325" cy="491481"/>
          </a:xfrm>
          <a:prstGeom prst="rect">
            <a:avLst/>
          </a:prstGeom>
          <a:noFill/>
          <a:ln w="9525" algn="ctr">
            <a:noFill/>
            <a:miter lim="800000"/>
            <a:headEnd/>
            <a:tailEnd/>
          </a:ln>
        </p:spPr>
        <p:txBody>
          <a:bodyPr>
            <a:spAutoFit/>
          </a:bodyPr>
          <a:lstStyle/>
          <a:p>
            <a:pPr>
              <a:lnSpc>
                <a:spcPct val="120000"/>
              </a:lnSpc>
              <a:spcBef>
                <a:spcPct val="50000"/>
              </a:spcBef>
            </a:pPr>
            <a:r>
              <a:rPr lang="zh-CN" altLang="en-US" sz="2400" b="1" dirty="0" smtClean="0">
                <a:solidFill>
                  <a:srgbClr val="FF0000"/>
                </a:solidFill>
                <a:latin typeface="+mj-lt"/>
                <a:cs typeface="Times New Roman" pitchFamily="18" charset="0"/>
              </a:rPr>
              <a:t>定义</a:t>
            </a:r>
            <a:r>
              <a:rPr lang="zh-CN" altLang="en-US" sz="2400" b="1" dirty="0" smtClean="0">
                <a:solidFill>
                  <a:srgbClr val="0000CC"/>
                </a:solidFill>
                <a:latin typeface="+mj-lt"/>
                <a:cs typeface="Times New Roman" pitchFamily="18" charset="0"/>
              </a:rPr>
              <a:t>  </a:t>
            </a:r>
            <a:r>
              <a:rPr lang="zh-CN" altLang="en-US" sz="2400" b="1" dirty="0" smtClean="0">
                <a:latin typeface="+mj-lt"/>
                <a:cs typeface="Times New Roman" pitchFamily="18" charset="0"/>
              </a:rPr>
              <a:t>设随机过程                的状态空间为：</a:t>
            </a:r>
          </a:p>
        </p:txBody>
      </p:sp>
      <p:sp>
        <p:nvSpPr>
          <p:cNvPr id="20" name="Rectangle 13"/>
          <p:cNvSpPr>
            <a:spLocks noChangeArrowheads="1"/>
          </p:cNvSpPr>
          <p:nvPr/>
        </p:nvSpPr>
        <p:spPr bwMode="auto">
          <a:xfrm>
            <a:off x="477520" y="2463800"/>
            <a:ext cx="6781800" cy="491481"/>
          </a:xfrm>
          <a:prstGeom prst="rect">
            <a:avLst/>
          </a:prstGeom>
          <a:noFill/>
          <a:ln w="9525" algn="ctr">
            <a:noFill/>
            <a:miter lim="800000"/>
            <a:headEnd/>
            <a:tailEnd/>
          </a:ln>
        </p:spPr>
        <p:txBody>
          <a:bodyPr>
            <a:spAutoFit/>
          </a:bodyPr>
          <a:lstStyle/>
          <a:p>
            <a:pPr>
              <a:lnSpc>
                <a:spcPct val="120000"/>
              </a:lnSpc>
              <a:spcBef>
                <a:spcPct val="50000"/>
              </a:spcBef>
            </a:pPr>
            <a:r>
              <a:rPr lang="zh-CN" altLang="en-US" sz="2400" b="1" dirty="0" smtClean="0">
                <a:latin typeface="+mj-lt"/>
                <a:cs typeface="Times New Roman" pitchFamily="18" charset="0"/>
              </a:rPr>
              <a:t>若对任意的            ，及                                   有</a:t>
            </a:r>
          </a:p>
        </p:txBody>
      </p:sp>
      <p:graphicFrame>
        <p:nvGraphicFramePr>
          <p:cNvPr id="21" name="Object 14"/>
          <p:cNvGraphicFramePr>
            <a:graphicFrameLocks noChangeAspect="1"/>
          </p:cNvGraphicFramePr>
          <p:nvPr>
            <p:extLst>
              <p:ext uri="{D42A27DB-BD31-4B8C-83A1-F6EECF244321}">
                <p14:modId xmlns:p14="http://schemas.microsoft.com/office/powerpoint/2010/main" val="2975019975"/>
              </p:ext>
            </p:extLst>
          </p:nvPr>
        </p:nvGraphicFramePr>
        <p:xfrm>
          <a:off x="2174240" y="2593156"/>
          <a:ext cx="744538" cy="331788"/>
        </p:xfrm>
        <a:graphic>
          <a:graphicData uri="http://schemas.openxmlformats.org/presentationml/2006/ole">
            <mc:AlternateContent xmlns:mc="http://schemas.openxmlformats.org/markup-compatibility/2006">
              <mc:Choice xmlns:v="urn:schemas-microsoft-com:vml" Requires="v">
                <p:oleObj spid="_x0000_s256033" name="Equation" r:id="rId6" imgW="304560" imgH="152280" progId="">
                  <p:embed/>
                </p:oleObj>
              </mc:Choice>
              <mc:Fallback>
                <p:oleObj name="Equation" r:id="rId6" imgW="304560" imgH="1522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74240" y="2593156"/>
                        <a:ext cx="744538" cy="33178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22" name="Object 15"/>
          <p:cNvGraphicFramePr>
            <a:graphicFrameLocks noChangeAspect="1"/>
          </p:cNvGraphicFramePr>
          <p:nvPr>
            <p:extLst>
              <p:ext uri="{D42A27DB-BD31-4B8C-83A1-F6EECF244321}">
                <p14:modId xmlns:p14="http://schemas.microsoft.com/office/powerpoint/2010/main" val="770432320"/>
              </p:ext>
            </p:extLst>
          </p:nvPr>
        </p:nvGraphicFramePr>
        <p:xfrm>
          <a:off x="3707904" y="2521903"/>
          <a:ext cx="2982913" cy="425450"/>
        </p:xfrm>
        <a:graphic>
          <a:graphicData uri="http://schemas.openxmlformats.org/presentationml/2006/ole">
            <mc:AlternateContent xmlns:mc="http://schemas.openxmlformats.org/markup-compatibility/2006">
              <mc:Choice xmlns:v="urn:schemas-microsoft-com:vml" Requires="v">
                <p:oleObj spid="_x0000_s256034" name="Equation" r:id="rId8" imgW="1193760" imgH="190440" progId="">
                  <p:embed/>
                </p:oleObj>
              </mc:Choice>
              <mc:Fallback>
                <p:oleObj name="Equation" r:id="rId8" imgW="1193760" imgH="19044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7904" y="2521903"/>
                        <a:ext cx="2982913" cy="4254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23" name="Oval 19"/>
          <p:cNvSpPr>
            <a:spLocks noChangeArrowheads="1"/>
          </p:cNvSpPr>
          <p:nvPr/>
        </p:nvSpPr>
        <p:spPr bwMode="auto">
          <a:xfrm>
            <a:off x="472440" y="3224184"/>
            <a:ext cx="8062913" cy="972000"/>
          </a:xfrm>
          <a:prstGeom prst="ellipse">
            <a:avLst/>
          </a:prstGeom>
          <a:noFill/>
          <a:ln w="31750" algn="ctr">
            <a:solidFill>
              <a:srgbClr val="FF0000"/>
            </a:solidFill>
            <a:round/>
            <a:headEnd/>
            <a:tailEnd type="none" w="lg" len="lg"/>
          </a:ln>
          <a:effectLst>
            <a:outerShdw dist="71842" dir="2700000" algn="ctr" rotWithShape="0">
              <a:schemeClr val="bg1">
                <a:alpha val="50000"/>
              </a:schemeClr>
            </a:outerShdw>
          </a:effectLst>
        </p:spPr>
        <p:txBody>
          <a:bodyPr wrap="square" anchor="ctr">
            <a:spAutoFit/>
          </a:bodyPr>
          <a:lstStyle/>
          <a:p>
            <a:pPr>
              <a:defRPr/>
            </a:pPr>
            <a:endParaRPr lang="zh-CN" altLang="en-US">
              <a:solidFill>
                <a:srgbClr val="002060"/>
              </a:solidFill>
            </a:endParaRPr>
          </a:p>
        </p:txBody>
      </p:sp>
      <p:sp>
        <p:nvSpPr>
          <p:cNvPr id="24" name="WordArt 20"/>
          <p:cNvSpPr>
            <a:spLocks noChangeArrowheads="1" noChangeShapeType="1" noTextEdit="1"/>
          </p:cNvSpPr>
          <p:nvPr/>
        </p:nvSpPr>
        <p:spPr bwMode="auto">
          <a:xfrm>
            <a:off x="7888288" y="4520113"/>
            <a:ext cx="1008063" cy="353217"/>
          </a:xfrm>
          <a:prstGeom prst="rect">
            <a:avLst/>
          </a:prstGeom>
        </p:spPr>
        <p:txBody>
          <a:bodyPr wrap="none" fromWordArt="1">
            <a:prstTxWarp prst="textPlain">
              <a:avLst>
                <a:gd name="adj" fmla="val 50000"/>
              </a:avLst>
            </a:prstTxWarp>
          </a:bodyPr>
          <a:lstStyle/>
          <a:p>
            <a:pPr algn="ctr"/>
            <a:r>
              <a:rPr lang="zh-CN" altLang="en-US" sz="3600" kern="10" dirty="0">
                <a:ln w="12700">
                  <a:solidFill>
                    <a:srgbClr val="FF0000"/>
                  </a:solidFill>
                  <a:round/>
                  <a:headEnd/>
                  <a:tailEnd/>
                </a:ln>
                <a:solidFill>
                  <a:srgbClr val="002060"/>
                </a:solidFill>
                <a:effectLst>
                  <a:outerShdw dist="35921" dir="2700000" algn="ctr" rotWithShape="0">
                    <a:schemeClr val="bg1"/>
                  </a:outerShdw>
                </a:effectLst>
                <a:latin typeface="隶书"/>
                <a:ea typeface="隶书"/>
              </a:rPr>
              <a:t>马氏性</a:t>
            </a:r>
          </a:p>
        </p:txBody>
      </p:sp>
      <p:sp>
        <p:nvSpPr>
          <p:cNvPr id="25" name="Freeform 22"/>
          <p:cNvSpPr>
            <a:spLocks/>
          </p:cNvSpPr>
          <p:nvPr/>
        </p:nvSpPr>
        <p:spPr bwMode="auto">
          <a:xfrm>
            <a:off x="8306118" y="3882844"/>
            <a:ext cx="184150" cy="622741"/>
          </a:xfrm>
          <a:custGeom>
            <a:avLst/>
            <a:gdLst/>
            <a:ahLst/>
            <a:cxnLst>
              <a:cxn ang="0">
                <a:pos x="37" y="448"/>
              </a:cxn>
              <a:cxn ang="0">
                <a:pos x="174" y="347"/>
              </a:cxn>
              <a:cxn ang="0">
                <a:pos x="147" y="201"/>
              </a:cxn>
              <a:cxn ang="0">
                <a:pos x="0" y="0"/>
              </a:cxn>
            </a:cxnLst>
            <a:rect l="0" t="0" r="r" b="b"/>
            <a:pathLst>
              <a:path w="192" h="448">
                <a:moveTo>
                  <a:pt x="37" y="448"/>
                </a:moveTo>
                <a:cubicBezTo>
                  <a:pt x="96" y="418"/>
                  <a:pt x="156" y="388"/>
                  <a:pt x="174" y="347"/>
                </a:cubicBezTo>
                <a:cubicBezTo>
                  <a:pt x="192" y="306"/>
                  <a:pt x="176" y="259"/>
                  <a:pt x="147" y="201"/>
                </a:cubicBezTo>
                <a:cubicBezTo>
                  <a:pt x="118" y="143"/>
                  <a:pt x="24" y="35"/>
                  <a:pt x="0" y="0"/>
                </a:cubicBezTo>
              </a:path>
            </a:pathLst>
          </a:custGeom>
          <a:noFill/>
          <a:ln w="31750" cap="flat" cmpd="sng">
            <a:solidFill>
              <a:srgbClr val="FF0000"/>
            </a:solidFill>
            <a:prstDash val="solid"/>
            <a:round/>
            <a:headEnd type="none" w="med" len="med"/>
            <a:tailEnd type="stealth" w="lg" len="lg"/>
          </a:ln>
          <a:effectLst>
            <a:outerShdw dist="71842" dir="2700000" algn="ctr" rotWithShape="0">
              <a:schemeClr val="bg1">
                <a:alpha val="50000"/>
              </a:schemeClr>
            </a:outerShdw>
          </a:effectLst>
        </p:spPr>
        <p:txBody>
          <a:bodyPr wrap="none" anchor="ctr">
            <a:spAutoFit/>
          </a:bodyPr>
          <a:lstStyle/>
          <a:p>
            <a:pPr>
              <a:defRPr/>
            </a:pPr>
            <a:endParaRPr lang="zh-CN" altLang="en-US">
              <a:solidFill>
                <a:srgbClr val="002060"/>
              </a:solidFill>
            </a:endParaRPr>
          </a:p>
        </p:txBody>
      </p:sp>
      <p:graphicFrame>
        <p:nvGraphicFramePr>
          <p:cNvPr id="26" name="Object 68"/>
          <p:cNvGraphicFramePr>
            <a:graphicFrameLocks noChangeAspect="1"/>
          </p:cNvGraphicFramePr>
          <p:nvPr/>
        </p:nvGraphicFramePr>
        <p:xfrm>
          <a:off x="1467485" y="3358488"/>
          <a:ext cx="6245225" cy="808037"/>
        </p:xfrm>
        <a:graphic>
          <a:graphicData uri="http://schemas.openxmlformats.org/presentationml/2006/ole">
            <mc:AlternateContent xmlns:mc="http://schemas.openxmlformats.org/markup-compatibility/2006">
              <mc:Choice xmlns:v="urn:schemas-microsoft-com:vml" Requires="v">
                <p:oleObj spid="_x0000_s256035" name="Equation" r:id="rId10" imgW="2844720" imgH="368280" progId="">
                  <p:embed/>
                </p:oleObj>
              </mc:Choice>
              <mc:Fallback>
                <p:oleObj name="Equation" r:id="rId10" imgW="2844720" imgH="36828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7485" y="3358488"/>
                        <a:ext cx="6245225"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Rectangle 10"/>
          <p:cNvSpPr>
            <a:spLocks noChangeArrowheads="1"/>
          </p:cNvSpPr>
          <p:nvPr/>
        </p:nvSpPr>
        <p:spPr bwMode="auto">
          <a:xfrm>
            <a:off x="516890" y="4706044"/>
            <a:ext cx="7546975" cy="1052596"/>
          </a:xfrm>
          <a:prstGeom prst="rect">
            <a:avLst/>
          </a:prstGeom>
          <a:noFill/>
          <a:ln w="9525" algn="ctr">
            <a:noFill/>
            <a:miter lim="800000"/>
            <a:headEnd/>
            <a:tailEnd/>
          </a:ln>
        </p:spPr>
        <p:txBody>
          <a:bodyPr>
            <a:spAutoFit/>
          </a:bodyPr>
          <a:lstStyle/>
          <a:p>
            <a:pPr>
              <a:lnSpc>
                <a:spcPct val="130000"/>
              </a:lnSpc>
              <a:spcBef>
                <a:spcPct val="50000"/>
              </a:spcBef>
            </a:pPr>
            <a:r>
              <a:rPr lang="zh-CN" altLang="en-US" sz="2400" b="1" dirty="0" smtClean="0">
                <a:latin typeface="+mj-lt"/>
                <a:cs typeface="Times New Roman" pitchFamily="18" charset="0"/>
              </a:rPr>
              <a:t>则称                 为离散时间、离散状态的马尔可夫过程，或简称为马尔可夫链</a:t>
            </a:r>
            <a:r>
              <a:rPr lang="zh-CN" altLang="en-US" sz="2400" b="1" dirty="0" smtClean="0">
                <a:solidFill>
                  <a:srgbClr val="0000CC"/>
                </a:solidFill>
                <a:latin typeface="+mj-lt"/>
                <a:cs typeface="Times New Roman" pitchFamily="18" charset="0"/>
              </a:rPr>
              <a:t>。</a:t>
            </a:r>
            <a:r>
              <a:rPr lang="zh-CN" altLang="en-US" sz="2400" dirty="0" smtClean="0">
                <a:solidFill>
                  <a:srgbClr val="0000CC"/>
                </a:solidFill>
                <a:latin typeface="+mj-lt"/>
                <a:cs typeface="Times New Roman" pitchFamily="18" charset="0"/>
              </a:rPr>
              <a:t>                  </a:t>
            </a:r>
            <a:r>
              <a:rPr kumimoji="1" lang="zh-CN" altLang="en-US" sz="2400" b="1" dirty="0">
                <a:solidFill>
                  <a:srgbClr val="002060"/>
                </a:solidFill>
                <a:latin typeface="宋体" pitchFamily="2" charset="-122"/>
              </a:rPr>
              <a:t>                                                                                                                                                                                                                                                                                                     </a:t>
            </a:r>
          </a:p>
        </p:txBody>
      </p:sp>
      <p:graphicFrame>
        <p:nvGraphicFramePr>
          <p:cNvPr id="28" name="Object 17"/>
          <p:cNvGraphicFramePr>
            <a:graphicFrameLocks noChangeAspect="1"/>
          </p:cNvGraphicFramePr>
          <p:nvPr>
            <p:extLst>
              <p:ext uri="{D42A27DB-BD31-4B8C-83A1-F6EECF244321}">
                <p14:modId xmlns:p14="http://schemas.microsoft.com/office/powerpoint/2010/main" val="164518338"/>
              </p:ext>
            </p:extLst>
          </p:nvPr>
        </p:nvGraphicFramePr>
        <p:xfrm>
          <a:off x="2799715" y="1916832"/>
          <a:ext cx="1239838" cy="404812"/>
        </p:xfrm>
        <a:graphic>
          <a:graphicData uri="http://schemas.openxmlformats.org/presentationml/2006/ole">
            <mc:AlternateContent xmlns:mc="http://schemas.openxmlformats.org/markup-compatibility/2006">
              <mc:Choice xmlns:v="urn:schemas-microsoft-com:vml" Requires="v">
                <p:oleObj spid="_x0000_s256036" name="公式" r:id="rId12" imgW="698400" imgH="228600" progId="Equation.3">
                  <p:embed/>
                </p:oleObj>
              </mc:Choice>
              <mc:Fallback>
                <p:oleObj name="公式" r:id="rId12" imgW="6984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9715" y="1916832"/>
                        <a:ext cx="1239838"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8"/>
          <p:cNvGraphicFramePr>
            <a:graphicFrameLocks noChangeAspect="1"/>
          </p:cNvGraphicFramePr>
          <p:nvPr/>
        </p:nvGraphicFramePr>
        <p:xfrm>
          <a:off x="1312228" y="4788046"/>
          <a:ext cx="1239837" cy="404812"/>
        </p:xfrm>
        <a:graphic>
          <a:graphicData uri="http://schemas.openxmlformats.org/presentationml/2006/ole">
            <mc:AlternateContent xmlns:mc="http://schemas.openxmlformats.org/markup-compatibility/2006">
              <mc:Choice xmlns:v="urn:schemas-microsoft-com:vml" Requires="v">
                <p:oleObj spid="_x0000_s256037" name="公式" r:id="rId14" imgW="698400" imgH="228600" progId="Equation.3">
                  <p:embed/>
                </p:oleObj>
              </mc:Choice>
              <mc:Fallback>
                <p:oleObj name="公式" r:id="rId14" imgW="6984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12228" y="4788046"/>
                        <a:ext cx="1239837"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46684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up)">
                                      <p:cBhvr>
                                        <p:cTn id="10" dur="500"/>
                                        <p:tgtEl>
                                          <p:spTgt spid="2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up)">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latin typeface="华文中宋" panose="02010600040101010101" pitchFamily="2" charset="-122"/>
                <a:ea typeface="仿宋_GB2312" pitchFamily="49" charset="-122"/>
              </a:rPr>
              <a:t>马尔科夫链的定义</a:t>
            </a:r>
            <a:endParaRPr lang="zh-CN" altLang="en-US" dirty="0" smtClean="0">
              <a:solidFill>
                <a:schemeClr val="accent2"/>
              </a:solidFill>
            </a:endParaRPr>
          </a:p>
        </p:txBody>
      </p:sp>
      <p:sp>
        <p:nvSpPr>
          <p:cNvPr id="34819" name="Rectangle 3"/>
          <p:cNvSpPr>
            <a:spLocks noChangeArrowheads="1"/>
          </p:cNvSpPr>
          <p:nvPr/>
        </p:nvSpPr>
        <p:spPr bwMode="auto">
          <a:xfrm>
            <a:off x="228600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0" name="Rectangle 4"/>
          <p:cNvSpPr>
            <a:spLocks noChangeArrowheads="1"/>
          </p:cNvSpPr>
          <p:nvPr/>
        </p:nvSpPr>
        <p:spPr bwMode="auto">
          <a:xfrm>
            <a:off x="39862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1" name="Rectangle 5"/>
          <p:cNvSpPr>
            <a:spLocks noChangeArrowheads="1"/>
          </p:cNvSpPr>
          <p:nvPr/>
        </p:nvSpPr>
        <p:spPr bwMode="auto">
          <a:xfrm>
            <a:off x="42481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2" name="Rectangle 6"/>
          <p:cNvSpPr>
            <a:spLocks noChangeArrowheads="1"/>
          </p:cNvSpPr>
          <p:nvPr/>
        </p:nvSpPr>
        <p:spPr bwMode="auto">
          <a:xfrm>
            <a:off x="4395788" y="33480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Rectangle 7"/>
          <p:cNvSpPr>
            <a:spLocks noChangeArrowheads="1"/>
          </p:cNvSpPr>
          <p:nvPr/>
        </p:nvSpPr>
        <p:spPr bwMode="auto">
          <a:xfrm>
            <a:off x="4052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4" name="Rectangle 8"/>
          <p:cNvSpPr>
            <a:spLocks noChangeArrowheads="1"/>
          </p:cNvSpPr>
          <p:nvPr/>
        </p:nvSpPr>
        <p:spPr bwMode="auto">
          <a:xfrm>
            <a:off x="42672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0" name="Rectangle 3"/>
          <p:cNvSpPr>
            <a:spLocks noChangeArrowheads="1"/>
          </p:cNvSpPr>
          <p:nvPr/>
        </p:nvSpPr>
        <p:spPr bwMode="auto">
          <a:xfrm>
            <a:off x="591820" y="1544003"/>
            <a:ext cx="7883525" cy="3564053"/>
          </a:xfrm>
          <a:prstGeom prst="rect">
            <a:avLst/>
          </a:prstGeom>
          <a:noFill/>
          <a:ln w="9525" algn="ctr">
            <a:noFill/>
            <a:miter lim="800000"/>
            <a:headEnd/>
            <a:tailEnd/>
          </a:ln>
          <a:effectLst>
            <a:outerShdw blurRad="50800" dist="50800" dir="5400000" algn="ctr" rotWithShape="0">
              <a:schemeClr val="bg1"/>
            </a:outerShdw>
          </a:effectLst>
        </p:spPr>
        <p:txBody>
          <a:bodyPr wrap="square">
            <a:spAutoFit/>
          </a:bodyPr>
          <a:lstStyle/>
          <a:p>
            <a:pPr algn="l">
              <a:buFont typeface="Wingdings" pitchFamily="2" charset="2"/>
              <a:buChar char="u"/>
            </a:pPr>
            <a:r>
              <a:rPr lang="zh-CN" altLang="en-US" sz="2400" dirty="0" smtClean="0">
                <a:solidFill>
                  <a:srgbClr val="0000CC"/>
                </a:solidFill>
                <a:latin typeface="+mj-lt"/>
                <a:cs typeface="Times New Roman" pitchFamily="18" charset="0"/>
              </a:rPr>
              <a:t>  </a:t>
            </a:r>
            <a:r>
              <a:rPr lang="zh-CN" altLang="en-US" sz="2400" dirty="0" smtClean="0">
                <a:latin typeface="+mj-lt"/>
                <a:cs typeface="Times New Roman" pitchFamily="18" charset="0"/>
              </a:rPr>
              <a:t>字符串的概率可计算为：</a:t>
            </a:r>
            <a:endParaRPr lang="en-US" altLang="zh-CN" sz="2400" dirty="0" smtClean="0">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a:p>
            <a:pPr algn="l">
              <a:buFont typeface="Wingdings" pitchFamily="2" charset="2"/>
              <a:buChar char="u"/>
            </a:pPr>
            <a:endParaRPr lang="en-US" altLang="zh-CN" sz="2400" dirty="0" smtClean="0">
              <a:solidFill>
                <a:srgbClr val="0000CC"/>
              </a:solidFill>
              <a:latin typeface="+mj-lt"/>
              <a:cs typeface="Times New Roman" pitchFamily="18" charset="0"/>
            </a:endParaRPr>
          </a:p>
        </p:txBody>
      </p:sp>
      <p:graphicFrame>
        <p:nvGraphicFramePr>
          <p:cNvPr id="31" name="Object 5"/>
          <p:cNvGraphicFramePr>
            <a:graphicFrameLocks noChangeAspect="1"/>
          </p:cNvGraphicFramePr>
          <p:nvPr/>
        </p:nvGraphicFramePr>
        <p:xfrm>
          <a:off x="1210945" y="2306638"/>
          <a:ext cx="4554538" cy="404812"/>
        </p:xfrm>
        <a:graphic>
          <a:graphicData uri="http://schemas.openxmlformats.org/presentationml/2006/ole">
            <mc:AlternateContent xmlns:mc="http://schemas.openxmlformats.org/markup-compatibility/2006">
              <mc:Choice xmlns:v="urn:schemas-microsoft-com:vml" Requires="v">
                <p:oleObj spid="_x0000_s257072" name="公式" r:id="rId4" imgW="2565360" imgH="228600" progId="Equation.3">
                  <p:embed/>
                </p:oleObj>
              </mc:Choice>
              <mc:Fallback>
                <p:oleObj name="公式" r:id="rId4" imgW="25653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0945" y="2306638"/>
                        <a:ext cx="4554538"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6"/>
          <p:cNvGraphicFramePr>
            <a:graphicFrameLocks noChangeAspect="1"/>
          </p:cNvGraphicFramePr>
          <p:nvPr/>
        </p:nvGraphicFramePr>
        <p:xfrm>
          <a:off x="1559243" y="3032125"/>
          <a:ext cx="2954337" cy="382588"/>
        </p:xfrm>
        <a:graphic>
          <a:graphicData uri="http://schemas.openxmlformats.org/presentationml/2006/ole">
            <mc:AlternateContent xmlns:mc="http://schemas.openxmlformats.org/markup-compatibility/2006">
              <mc:Choice xmlns:v="urn:schemas-microsoft-com:vml" Requires="v">
                <p:oleObj spid="_x0000_s257073" name="公式" r:id="rId6" imgW="1663560" imgH="215640" progId="Equation.3">
                  <p:embed/>
                </p:oleObj>
              </mc:Choice>
              <mc:Fallback>
                <p:oleObj name="公式" r:id="rId6" imgW="166356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9243" y="3032125"/>
                        <a:ext cx="2954337"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7"/>
          <p:cNvGraphicFramePr>
            <a:graphicFrameLocks noChangeAspect="1"/>
          </p:cNvGraphicFramePr>
          <p:nvPr/>
        </p:nvGraphicFramePr>
        <p:xfrm>
          <a:off x="4514850" y="3038793"/>
          <a:ext cx="3113088" cy="382587"/>
        </p:xfrm>
        <a:graphic>
          <a:graphicData uri="http://schemas.openxmlformats.org/presentationml/2006/ole">
            <mc:AlternateContent xmlns:mc="http://schemas.openxmlformats.org/markup-compatibility/2006">
              <mc:Choice xmlns:v="urn:schemas-microsoft-com:vml" Requires="v">
                <p:oleObj spid="_x0000_s257074" name="公式" r:id="rId8" imgW="1752480" imgH="215640" progId="Equation.3">
                  <p:embed/>
                </p:oleObj>
              </mc:Choice>
              <mc:Fallback>
                <p:oleObj name="公式" r:id="rId8" imgW="175248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4850" y="3038793"/>
                        <a:ext cx="3113088" cy="38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8"/>
          <p:cNvGraphicFramePr>
            <a:graphicFrameLocks noChangeAspect="1"/>
          </p:cNvGraphicFramePr>
          <p:nvPr/>
        </p:nvGraphicFramePr>
        <p:xfrm>
          <a:off x="1624013" y="3868420"/>
          <a:ext cx="2185987" cy="382588"/>
        </p:xfrm>
        <a:graphic>
          <a:graphicData uri="http://schemas.openxmlformats.org/presentationml/2006/ole">
            <mc:AlternateContent xmlns:mc="http://schemas.openxmlformats.org/markup-compatibility/2006">
              <mc:Choice xmlns:v="urn:schemas-microsoft-com:vml" Requires="v">
                <p:oleObj spid="_x0000_s257075" name="公式" r:id="rId10" imgW="1231560" imgH="215640" progId="Equation.3">
                  <p:embed/>
                </p:oleObj>
              </mc:Choice>
              <mc:Fallback>
                <p:oleObj name="公式" r:id="rId10" imgW="123156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4013" y="3868420"/>
                        <a:ext cx="2185987"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9"/>
          <p:cNvGraphicFramePr>
            <a:graphicFrameLocks noChangeAspect="1"/>
          </p:cNvGraphicFramePr>
          <p:nvPr/>
        </p:nvGraphicFramePr>
        <p:xfrm>
          <a:off x="3816668" y="3863975"/>
          <a:ext cx="3360737" cy="404813"/>
        </p:xfrm>
        <a:graphic>
          <a:graphicData uri="http://schemas.openxmlformats.org/presentationml/2006/ole">
            <mc:AlternateContent xmlns:mc="http://schemas.openxmlformats.org/markup-compatibility/2006">
              <mc:Choice xmlns:v="urn:schemas-microsoft-com:vml" Requires="v">
                <p:oleObj spid="_x0000_s257076" name="公式" r:id="rId12" imgW="1892160" imgH="228600" progId="Equation.3">
                  <p:embed/>
                </p:oleObj>
              </mc:Choice>
              <mc:Fallback>
                <p:oleObj name="公式" r:id="rId12" imgW="189216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6668" y="3863975"/>
                        <a:ext cx="3360737"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椭圆 35"/>
          <p:cNvSpPr/>
          <p:nvPr/>
        </p:nvSpPr>
        <p:spPr bwMode="auto">
          <a:xfrm>
            <a:off x="1818640" y="3586481"/>
            <a:ext cx="9144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pitchFamily="2" charset="-122"/>
            </a:endParaRPr>
          </a:p>
        </p:txBody>
      </p:sp>
      <p:sp>
        <p:nvSpPr>
          <p:cNvPr id="37" name="椭圆 36"/>
          <p:cNvSpPr/>
          <p:nvPr/>
        </p:nvSpPr>
        <p:spPr bwMode="auto">
          <a:xfrm>
            <a:off x="2092960" y="3596641"/>
            <a:ext cx="9144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pitchFamily="2" charset="-122"/>
            </a:endParaRPr>
          </a:p>
        </p:txBody>
      </p:sp>
      <p:sp>
        <p:nvSpPr>
          <p:cNvPr id="38" name="椭圆 37"/>
          <p:cNvSpPr/>
          <p:nvPr/>
        </p:nvSpPr>
        <p:spPr bwMode="auto">
          <a:xfrm>
            <a:off x="2367280" y="3606801"/>
            <a:ext cx="91440" cy="720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600" b="1" i="0" u="none" strike="noStrike" cap="none" normalizeH="0" baseline="0" smtClean="0">
              <a:ln>
                <a:noFill/>
              </a:ln>
              <a:solidFill>
                <a:schemeClr val="tx1"/>
              </a:solidFill>
              <a:effectLst/>
              <a:latin typeface="Arial" charset="0"/>
              <a:ea typeface="宋体" pitchFamily="2" charset="-122"/>
            </a:endParaRPr>
          </a:p>
        </p:txBody>
      </p:sp>
      <p:grpSp>
        <p:nvGrpSpPr>
          <p:cNvPr id="39" name="组合 38"/>
          <p:cNvGrpSpPr/>
          <p:nvPr/>
        </p:nvGrpSpPr>
        <p:grpSpPr>
          <a:xfrm>
            <a:off x="604520" y="4704080"/>
            <a:ext cx="7937500" cy="1163395"/>
            <a:chOff x="604520" y="4439920"/>
            <a:chExt cx="7937500" cy="1163395"/>
          </a:xfrm>
        </p:grpSpPr>
        <p:sp>
          <p:nvSpPr>
            <p:cNvPr id="40" name="Rectangle 46"/>
            <p:cNvSpPr>
              <a:spLocks noChangeArrowheads="1"/>
            </p:cNvSpPr>
            <p:nvPr/>
          </p:nvSpPr>
          <p:spPr bwMode="auto">
            <a:xfrm>
              <a:off x="604520" y="4439920"/>
              <a:ext cx="7937500" cy="1163395"/>
            </a:xfrm>
            <a:prstGeom prst="rect">
              <a:avLst/>
            </a:prstGeom>
            <a:noFill/>
            <a:ln w="9525" algn="ctr">
              <a:noFill/>
              <a:miter lim="800000"/>
              <a:headEnd/>
              <a:tailEnd/>
            </a:ln>
          </p:spPr>
          <p:txBody>
            <a:bodyPr>
              <a:spAutoFit/>
            </a:bodyPr>
            <a:lstStyle/>
            <a:p>
              <a:pPr>
                <a:lnSpc>
                  <a:spcPct val="120000"/>
                </a:lnSpc>
                <a:spcBef>
                  <a:spcPct val="50000"/>
                </a:spcBef>
                <a:buFont typeface="Wingdings" pitchFamily="2" charset="2"/>
                <a:buChar char="u"/>
              </a:pPr>
              <a:r>
                <a:rPr kumimoji="1" lang="en-US" altLang="zh-CN" sz="2400" b="1" dirty="0" smtClean="0">
                  <a:solidFill>
                    <a:srgbClr val="0000CC"/>
                  </a:solidFill>
                  <a:latin typeface="宋体" pitchFamily="2" charset="-122"/>
                  <a:cs typeface="Times New Roman" pitchFamily="18" charset="0"/>
                </a:rPr>
                <a:t> </a:t>
              </a:r>
              <a:r>
                <a:rPr lang="zh-CN" altLang="en-US" sz="2400" dirty="0" smtClean="0">
                  <a:latin typeface="+mj-lt"/>
                  <a:cs typeface="Times New Roman" pitchFamily="18" charset="0"/>
                </a:rPr>
                <a:t>即马尔可夫链               的有限维分布完全由</a:t>
              </a:r>
              <a:r>
                <a:rPr lang="zh-CN" altLang="en-US" sz="2400" dirty="0" smtClean="0">
                  <a:solidFill>
                    <a:srgbClr val="FF0000"/>
                  </a:solidFill>
                  <a:latin typeface="+mj-lt"/>
                  <a:cs typeface="Times New Roman" pitchFamily="18" charset="0"/>
                </a:rPr>
                <a:t>初始分布</a:t>
              </a:r>
              <a:r>
                <a:rPr lang="zh-CN" altLang="en-US" sz="2400" dirty="0" smtClean="0">
                  <a:solidFill>
                    <a:srgbClr val="0000CC"/>
                  </a:solidFill>
                  <a:latin typeface="+mj-lt"/>
                  <a:cs typeface="Times New Roman" pitchFamily="18" charset="0"/>
                </a:rPr>
                <a:t>            </a:t>
              </a:r>
              <a:endParaRPr lang="en-US" altLang="zh-CN" sz="2400" dirty="0" smtClean="0">
                <a:solidFill>
                  <a:srgbClr val="0000CC"/>
                </a:solidFill>
                <a:latin typeface="+mj-lt"/>
                <a:cs typeface="Times New Roman" pitchFamily="18" charset="0"/>
              </a:endParaRPr>
            </a:p>
            <a:p>
              <a:pPr>
                <a:lnSpc>
                  <a:spcPct val="120000"/>
                </a:lnSpc>
                <a:spcBef>
                  <a:spcPct val="50000"/>
                </a:spcBef>
              </a:pPr>
              <a:r>
                <a:rPr lang="en-US" altLang="zh-CN" sz="2400" dirty="0" smtClean="0">
                  <a:solidFill>
                    <a:srgbClr val="0000CC"/>
                  </a:solidFill>
                  <a:latin typeface="+mj-lt"/>
                  <a:cs typeface="Times New Roman" pitchFamily="18" charset="0"/>
                </a:rPr>
                <a:t>                    </a:t>
              </a:r>
              <a:r>
                <a:rPr lang="zh-CN" altLang="en-US" sz="2400" dirty="0" smtClean="0">
                  <a:latin typeface="+mj-lt"/>
                  <a:cs typeface="Times New Roman" pitchFamily="18" charset="0"/>
                </a:rPr>
                <a:t>和</a:t>
              </a:r>
              <a:r>
                <a:rPr lang="zh-CN" altLang="en-US" sz="2400" dirty="0" smtClean="0">
                  <a:solidFill>
                    <a:srgbClr val="0000CC"/>
                  </a:solidFill>
                  <a:latin typeface="+mj-lt"/>
                  <a:cs typeface="Times New Roman" pitchFamily="18" charset="0"/>
                </a:rPr>
                <a:t> </a:t>
              </a:r>
              <a:r>
                <a:rPr lang="zh-CN" altLang="en-US" sz="2400" dirty="0" smtClean="0">
                  <a:solidFill>
                    <a:srgbClr val="FF0000"/>
                  </a:solidFill>
                  <a:latin typeface="+mj-lt"/>
                  <a:cs typeface="Times New Roman" pitchFamily="18" charset="0"/>
                </a:rPr>
                <a:t>条件概率                 </a:t>
              </a:r>
              <a:r>
                <a:rPr lang="zh-CN" altLang="en-US" sz="2400" dirty="0" smtClean="0">
                  <a:solidFill>
                    <a:srgbClr val="0000CC"/>
                  </a:solidFill>
                  <a:latin typeface="+mj-lt"/>
                  <a:cs typeface="Times New Roman" pitchFamily="18" charset="0"/>
                </a:rPr>
                <a:t>               </a:t>
              </a:r>
              <a:r>
                <a:rPr lang="zh-CN" altLang="en-US" sz="2400" dirty="0" smtClean="0">
                  <a:latin typeface="+mj-lt"/>
                  <a:cs typeface="Times New Roman" pitchFamily="18" charset="0"/>
                </a:rPr>
                <a:t>确定</a:t>
              </a:r>
              <a:r>
                <a:rPr kumimoji="1" lang="en-US" altLang="zh-CN" sz="2400" dirty="0">
                  <a:latin typeface="宋体" pitchFamily="2" charset="-122"/>
                </a:rPr>
                <a:t>.</a:t>
              </a:r>
            </a:p>
          </p:txBody>
        </p:sp>
        <p:graphicFrame>
          <p:nvGraphicFramePr>
            <p:cNvPr id="41" name="Object 48"/>
            <p:cNvGraphicFramePr>
              <a:graphicFrameLocks noChangeAspect="1"/>
            </p:cNvGraphicFramePr>
            <p:nvPr/>
          </p:nvGraphicFramePr>
          <p:xfrm>
            <a:off x="975360" y="5133658"/>
            <a:ext cx="1343025" cy="447675"/>
          </p:xfrm>
          <a:graphic>
            <a:graphicData uri="http://schemas.openxmlformats.org/presentationml/2006/ole">
              <mc:AlternateContent xmlns:mc="http://schemas.openxmlformats.org/markup-compatibility/2006">
                <mc:Choice xmlns:v="urn:schemas-microsoft-com:vml" Requires="v">
                  <p:oleObj spid="_x0000_s257077" name="Equation" r:id="rId14" imgW="545760" imgH="190440" progId="">
                    <p:embed/>
                  </p:oleObj>
                </mc:Choice>
                <mc:Fallback>
                  <p:oleObj name="Equation" r:id="rId14" imgW="545760" imgH="19044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360" y="5133658"/>
                          <a:ext cx="1343025" cy="4476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2" name="Object 49"/>
            <p:cNvGraphicFramePr>
              <a:graphicFrameLocks noChangeAspect="1"/>
            </p:cNvGraphicFramePr>
            <p:nvPr/>
          </p:nvGraphicFramePr>
          <p:xfrm>
            <a:off x="4084955" y="5113973"/>
            <a:ext cx="2524125" cy="436563"/>
          </p:xfrm>
          <a:graphic>
            <a:graphicData uri="http://schemas.openxmlformats.org/presentationml/2006/ole">
              <mc:AlternateContent xmlns:mc="http://schemas.openxmlformats.org/markup-compatibility/2006">
                <mc:Choice xmlns:v="urn:schemas-microsoft-com:vml" Requires="v">
                  <p:oleObj spid="_x0000_s257078" name="Equation" r:id="rId16" imgW="1054080" imgH="190440" progId="">
                    <p:embed/>
                  </p:oleObj>
                </mc:Choice>
                <mc:Fallback>
                  <p:oleObj name="Equation" r:id="rId16" imgW="1054080" imgH="19044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84955" y="5113973"/>
                          <a:ext cx="2524125" cy="4365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3" name="Object 12"/>
            <p:cNvGraphicFramePr>
              <a:graphicFrameLocks noChangeAspect="1"/>
            </p:cNvGraphicFramePr>
            <p:nvPr>
              <p:extLst>
                <p:ext uri="{D42A27DB-BD31-4B8C-83A1-F6EECF244321}">
                  <p14:modId xmlns:p14="http://schemas.microsoft.com/office/powerpoint/2010/main" val="129247294"/>
                </p:ext>
              </p:extLst>
            </p:nvPr>
          </p:nvGraphicFramePr>
          <p:xfrm>
            <a:off x="2972122" y="4524375"/>
            <a:ext cx="1239838" cy="404813"/>
          </p:xfrm>
          <a:graphic>
            <a:graphicData uri="http://schemas.openxmlformats.org/presentationml/2006/ole">
              <mc:AlternateContent xmlns:mc="http://schemas.openxmlformats.org/markup-compatibility/2006">
                <mc:Choice xmlns:v="urn:schemas-microsoft-com:vml" Requires="v">
                  <p:oleObj spid="_x0000_s257079" name="公式" r:id="rId18" imgW="698400" imgH="228600" progId="Equation.3">
                    <p:embed/>
                  </p:oleObj>
                </mc:Choice>
                <mc:Fallback>
                  <p:oleObj name="公式" r:id="rId18" imgW="6984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2122" y="4524375"/>
                          <a:ext cx="1239838"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982776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latin typeface="华文中宋" panose="02010600040101010101" pitchFamily="2" charset="-122"/>
                <a:ea typeface="仿宋_GB2312" pitchFamily="49" charset="-122"/>
              </a:rPr>
              <a:t>马尔科夫链的定义</a:t>
            </a:r>
            <a:endParaRPr lang="zh-CN" altLang="en-US" dirty="0" smtClean="0">
              <a:solidFill>
                <a:schemeClr val="accent2"/>
              </a:solidFill>
            </a:endParaRPr>
          </a:p>
        </p:txBody>
      </p:sp>
      <p:sp>
        <p:nvSpPr>
          <p:cNvPr id="34819" name="Rectangle 3"/>
          <p:cNvSpPr>
            <a:spLocks noChangeArrowheads="1"/>
          </p:cNvSpPr>
          <p:nvPr/>
        </p:nvSpPr>
        <p:spPr bwMode="auto">
          <a:xfrm>
            <a:off x="228600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0" name="Rectangle 4"/>
          <p:cNvSpPr>
            <a:spLocks noChangeArrowheads="1"/>
          </p:cNvSpPr>
          <p:nvPr/>
        </p:nvSpPr>
        <p:spPr bwMode="auto">
          <a:xfrm>
            <a:off x="39862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1" name="Rectangle 5"/>
          <p:cNvSpPr>
            <a:spLocks noChangeArrowheads="1"/>
          </p:cNvSpPr>
          <p:nvPr/>
        </p:nvSpPr>
        <p:spPr bwMode="auto">
          <a:xfrm>
            <a:off x="42481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2" name="Rectangle 6"/>
          <p:cNvSpPr>
            <a:spLocks noChangeArrowheads="1"/>
          </p:cNvSpPr>
          <p:nvPr/>
        </p:nvSpPr>
        <p:spPr bwMode="auto">
          <a:xfrm>
            <a:off x="4395788" y="33480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Rectangle 7"/>
          <p:cNvSpPr>
            <a:spLocks noChangeArrowheads="1"/>
          </p:cNvSpPr>
          <p:nvPr/>
        </p:nvSpPr>
        <p:spPr bwMode="auto">
          <a:xfrm>
            <a:off x="4052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4" name="Rectangle 8"/>
          <p:cNvSpPr>
            <a:spLocks noChangeArrowheads="1"/>
          </p:cNvSpPr>
          <p:nvPr/>
        </p:nvSpPr>
        <p:spPr bwMode="auto">
          <a:xfrm>
            <a:off x="42672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3" name="Group 27"/>
          <p:cNvGrpSpPr>
            <a:grpSpLocks/>
          </p:cNvGrpSpPr>
          <p:nvPr/>
        </p:nvGrpSpPr>
        <p:grpSpPr bwMode="auto">
          <a:xfrm>
            <a:off x="838200" y="1442720"/>
            <a:ext cx="7535863" cy="2176463"/>
            <a:chOff x="434" y="175"/>
            <a:chExt cx="4747" cy="1371"/>
          </a:xfrm>
        </p:grpSpPr>
        <p:grpSp>
          <p:nvGrpSpPr>
            <p:cNvPr id="24" name="Group 24"/>
            <p:cNvGrpSpPr>
              <a:grpSpLocks/>
            </p:cNvGrpSpPr>
            <p:nvPr/>
          </p:nvGrpSpPr>
          <p:grpSpPr bwMode="auto">
            <a:xfrm>
              <a:off x="612" y="175"/>
              <a:ext cx="3744" cy="334"/>
              <a:chOff x="528" y="144"/>
              <a:chExt cx="3744" cy="334"/>
            </a:xfrm>
          </p:grpSpPr>
          <p:sp>
            <p:nvSpPr>
              <p:cNvPr id="45" name="Rectangle 4"/>
              <p:cNvSpPr>
                <a:spLocks noChangeArrowheads="1"/>
              </p:cNvSpPr>
              <p:nvPr/>
            </p:nvSpPr>
            <p:spPr bwMode="auto">
              <a:xfrm>
                <a:off x="528" y="144"/>
                <a:ext cx="3744" cy="334"/>
              </a:xfrm>
              <a:prstGeom prst="rect">
                <a:avLst/>
              </a:prstGeom>
              <a:noFill/>
              <a:ln w="9525" algn="ctr">
                <a:noFill/>
                <a:miter lim="800000"/>
                <a:headEnd/>
                <a:tailEnd/>
              </a:ln>
            </p:spPr>
            <p:txBody>
              <a:bodyPr>
                <a:spAutoFit/>
              </a:bodyPr>
              <a:lstStyle/>
              <a:p>
                <a:pPr marL="0" marR="0" lvl="0" indent="0" defTabSz="914400" eaLnBrk="1" fontAlgn="auto" latinLnBrk="0" hangingPunct="1">
                  <a:lnSpc>
                    <a:spcPct val="120000"/>
                  </a:lnSpc>
                  <a:spcBef>
                    <a:spcPct val="50000"/>
                  </a:spcBef>
                  <a:spcAft>
                    <a:spcPts val="0"/>
                  </a:spcAft>
                  <a:buClrTx/>
                  <a:buSzTx/>
                  <a:buFontTx/>
                  <a:buNone/>
                  <a:tabLst/>
                  <a:defRPr/>
                </a:pPr>
                <a:r>
                  <a:rPr kumimoji="1" lang="en-US" altLang="zh-CN" sz="2400" b="1" i="0" u="none" strike="noStrike" kern="0" cap="none" spc="0" normalizeH="0" baseline="0" noProof="0" dirty="0" smtClean="0">
                    <a:ln>
                      <a:noFill/>
                    </a:ln>
                    <a:solidFill>
                      <a:srgbClr val="000000"/>
                    </a:solidFill>
                    <a:effectLst/>
                    <a:uLnTx/>
                    <a:uFillTx/>
                    <a:latin typeface="宋体" pitchFamily="2" charset="-122"/>
                  </a:rPr>
                  <a:t> </a:t>
                </a:r>
                <a:r>
                  <a:rPr kumimoji="1" lang="zh-CN" altLang="en-US" sz="2400" b="1" i="0" u="none" strike="noStrike" kern="0" cap="none" spc="0" normalizeH="0" baseline="0" noProof="0" dirty="0" smtClean="0">
                    <a:ln>
                      <a:noFill/>
                    </a:ln>
                    <a:solidFill>
                      <a:srgbClr val="FF0000"/>
                    </a:solidFill>
                    <a:effectLst/>
                    <a:uLnTx/>
                    <a:uFillTx/>
                    <a:latin typeface="宋体" pitchFamily="2" charset="-122"/>
                  </a:rPr>
                  <a:t>定义</a:t>
                </a:r>
                <a:r>
                  <a:rPr kumimoji="1" lang="en-US" altLang="zh-CN" sz="2400" b="1" i="0" u="none" strike="noStrike" kern="0" cap="none" spc="0" normalizeH="0" baseline="0" noProof="0" dirty="0" smtClean="0">
                    <a:ln>
                      <a:noFill/>
                    </a:ln>
                    <a:solidFill>
                      <a:srgbClr val="FF0000"/>
                    </a:solidFill>
                    <a:effectLst/>
                    <a:uLnTx/>
                    <a:uFillTx/>
                    <a:latin typeface="宋体" pitchFamily="2" charset="-122"/>
                  </a:rPr>
                  <a:t>1 </a:t>
                </a:r>
                <a:r>
                  <a:rPr kumimoji="1" lang="zh-CN" altLang="en-US" sz="2400" b="1" i="0" u="none" strike="noStrike" kern="0" cap="none" spc="0" normalizeH="0" baseline="0" noProof="0" dirty="0" smtClean="0">
                    <a:ln>
                      <a:noFill/>
                    </a:ln>
                    <a:solidFill>
                      <a:srgbClr val="000000"/>
                    </a:solidFill>
                    <a:effectLst/>
                    <a:uLnTx/>
                    <a:uFillTx/>
                    <a:latin typeface="宋体" pitchFamily="2" charset="-122"/>
                  </a:rPr>
                  <a:t>设           是马尔可夫链，记</a:t>
                </a:r>
              </a:p>
            </p:txBody>
          </p:sp>
          <p:graphicFrame>
            <p:nvGraphicFramePr>
              <p:cNvPr id="46" name="Object 5"/>
              <p:cNvGraphicFramePr>
                <a:graphicFrameLocks noChangeAspect="1"/>
              </p:cNvGraphicFramePr>
              <p:nvPr/>
            </p:nvGraphicFramePr>
            <p:xfrm>
              <a:off x="1471" y="155"/>
              <a:ext cx="1066" cy="293"/>
            </p:xfrm>
            <a:graphic>
              <a:graphicData uri="http://schemas.openxmlformats.org/presentationml/2006/ole">
                <mc:AlternateContent xmlns:mc="http://schemas.openxmlformats.org/markup-compatibility/2006">
                  <mc:Choice xmlns:v="urn:schemas-microsoft-com:vml" Requires="v">
                    <p:oleObj spid="_x0000_s258110" name="Equation" r:id="rId4" imgW="660240" imgH="190440" progId="">
                      <p:embed/>
                    </p:oleObj>
                  </mc:Choice>
                  <mc:Fallback>
                    <p:oleObj name="Equation" r:id="rId4" imgW="660240" imgH="1904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1" y="155"/>
                            <a:ext cx="1066" cy="29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graphicFrame>
          <p:nvGraphicFramePr>
            <p:cNvPr id="25" name="Object 7"/>
            <p:cNvGraphicFramePr>
              <a:graphicFrameLocks noChangeAspect="1"/>
            </p:cNvGraphicFramePr>
            <p:nvPr>
              <p:extLst>
                <p:ext uri="{D42A27DB-BD31-4B8C-83A1-F6EECF244321}">
                  <p14:modId xmlns:p14="http://schemas.microsoft.com/office/powerpoint/2010/main" val="531348504"/>
                </p:ext>
              </p:extLst>
            </p:nvPr>
          </p:nvGraphicFramePr>
          <p:xfrm>
            <a:off x="1657" y="586"/>
            <a:ext cx="2493" cy="308"/>
          </p:xfrm>
          <a:graphic>
            <a:graphicData uri="http://schemas.openxmlformats.org/presentationml/2006/ole">
              <mc:AlternateContent xmlns:mc="http://schemas.openxmlformats.org/markup-compatibility/2006">
                <mc:Choice xmlns:v="urn:schemas-microsoft-com:vml" Requires="v">
                  <p:oleObj spid="_x0000_s258111" name="Equation" r:id="rId6" imgW="1473120" imgH="190440" progId="Equation.DSMT4">
                    <p:embed/>
                  </p:oleObj>
                </mc:Choice>
                <mc:Fallback>
                  <p:oleObj name="Equation" r:id="rId6" imgW="1473120" imgH="190440" progId="Equation.DSMT4">
                    <p:embed/>
                    <p:pic>
                      <p:nvPicPr>
                        <p:cNvPr id="0" name=""/>
                        <p:cNvPicPr>
                          <a:picLocks noChangeAspect="1" noChangeArrowheads="1"/>
                        </p:cNvPicPr>
                        <p:nvPr/>
                      </p:nvPicPr>
                      <p:blipFill>
                        <a:blip r:embed="rId7"/>
                        <a:srcRect/>
                        <a:stretch>
                          <a:fillRect/>
                        </a:stretch>
                      </p:blipFill>
                      <p:spPr bwMode="auto">
                        <a:xfrm>
                          <a:off x="1657" y="586"/>
                          <a:ext cx="2493" cy="30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nvGrpSpPr>
            <p:cNvPr id="26" name="Group 26"/>
            <p:cNvGrpSpPr>
              <a:grpSpLocks/>
            </p:cNvGrpSpPr>
            <p:nvPr/>
          </p:nvGrpSpPr>
          <p:grpSpPr bwMode="auto">
            <a:xfrm>
              <a:off x="434" y="928"/>
              <a:ext cx="4747" cy="618"/>
              <a:chOff x="581" y="1295"/>
              <a:chExt cx="4747" cy="618"/>
            </a:xfrm>
          </p:grpSpPr>
          <p:sp>
            <p:nvSpPr>
              <p:cNvPr id="27" name="Rectangle 9"/>
              <p:cNvSpPr>
                <a:spLocks noChangeArrowheads="1"/>
              </p:cNvSpPr>
              <p:nvPr/>
            </p:nvSpPr>
            <p:spPr bwMode="auto">
              <a:xfrm>
                <a:off x="581" y="1296"/>
                <a:ext cx="4747" cy="617"/>
              </a:xfrm>
              <a:prstGeom prst="rect">
                <a:avLst/>
              </a:prstGeom>
              <a:noFill/>
              <a:ln w="9525" algn="ctr">
                <a:noFill/>
                <a:miter lim="800000"/>
                <a:headEnd/>
                <a:tailEnd/>
              </a:ln>
            </p:spPr>
            <p:txBody>
              <a:bodyPr>
                <a:spAutoFit/>
              </a:bodyPr>
              <a:lstStyle/>
              <a:p>
                <a:pPr marL="0" marR="0" lvl="0" indent="0" defTabSz="914400" eaLnBrk="1" fontAlgn="auto" latinLnBrk="0" hangingPunct="1">
                  <a:lnSpc>
                    <a:spcPct val="120000"/>
                  </a:lnSpc>
                  <a:spcBef>
                    <a:spcPct val="50000"/>
                  </a:spcBef>
                  <a:spcAft>
                    <a:spcPts val="0"/>
                  </a:spcAft>
                  <a:buClrTx/>
                  <a:buSzTx/>
                  <a:buFontTx/>
                  <a:buNone/>
                  <a:tabLst/>
                  <a:defRPr/>
                </a:pPr>
                <a:r>
                  <a:rPr kumimoji="1" lang="zh-CN" altLang="en-US" sz="2400" b="1" i="0" u="none" strike="noStrike" kern="0" cap="none" spc="0" normalizeH="0" baseline="0" noProof="0" dirty="0" smtClean="0">
                    <a:ln>
                      <a:noFill/>
                    </a:ln>
                    <a:solidFill>
                      <a:srgbClr val="000000"/>
                    </a:solidFill>
                    <a:effectLst/>
                    <a:uLnTx/>
                    <a:uFillTx/>
                    <a:latin typeface="宋体" pitchFamily="2" charset="-122"/>
                  </a:rPr>
                  <a:t>称      为马尔可夫链           在时刻  时的</a:t>
                </a:r>
                <a:r>
                  <a:rPr kumimoji="1" lang="zh-CN" altLang="en-US" sz="2400" b="1" i="0" u="none" strike="noStrike" kern="0" cap="none" spc="0" normalizeH="0" baseline="0" noProof="0" dirty="0" smtClean="0">
                    <a:ln>
                      <a:noFill/>
                    </a:ln>
                    <a:solidFill>
                      <a:srgbClr val="FF0000"/>
                    </a:solidFill>
                    <a:effectLst/>
                    <a:uLnTx/>
                    <a:uFillTx/>
                    <a:latin typeface="宋体" pitchFamily="2" charset="-122"/>
                  </a:rPr>
                  <a:t>一步转移概率</a:t>
                </a:r>
                <a:r>
                  <a:rPr kumimoji="1" lang="zh-CN" altLang="en-US" sz="2400" b="1" i="0" u="none" strike="noStrike" kern="0" cap="none" spc="0" normalizeH="0" baseline="0" noProof="0" dirty="0" smtClean="0">
                    <a:ln>
                      <a:noFill/>
                    </a:ln>
                    <a:solidFill>
                      <a:srgbClr val="000000"/>
                    </a:solidFill>
                    <a:effectLst/>
                    <a:uLnTx/>
                    <a:uFillTx/>
                    <a:latin typeface="宋体" pitchFamily="2" charset="-122"/>
                  </a:rPr>
                  <a:t>。有：</a:t>
                </a:r>
                <a:endParaRPr kumimoji="1" lang="zh-CN" altLang="en-US" sz="2400" b="1" i="0" u="none" strike="noStrike" kern="0" cap="none" spc="0" normalizeH="0" baseline="0" noProof="0" dirty="0" smtClean="0">
                  <a:ln>
                    <a:noFill/>
                  </a:ln>
                  <a:solidFill>
                    <a:srgbClr val="FF0000"/>
                  </a:solidFill>
                  <a:effectLst/>
                  <a:uLnTx/>
                  <a:uFillTx/>
                  <a:latin typeface="宋体" pitchFamily="2" charset="-122"/>
                </a:endParaRPr>
              </a:p>
            </p:txBody>
          </p:sp>
          <p:graphicFrame>
            <p:nvGraphicFramePr>
              <p:cNvPr id="28" name="Object 11"/>
              <p:cNvGraphicFramePr>
                <a:graphicFrameLocks noChangeAspect="1"/>
              </p:cNvGraphicFramePr>
              <p:nvPr>
                <p:extLst>
                  <p:ext uri="{D42A27DB-BD31-4B8C-83A1-F6EECF244321}">
                    <p14:modId xmlns:p14="http://schemas.microsoft.com/office/powerpoint/2010/main" val="2164746121"/>
                  </p:ext>
                </p:extLst>
              </p:nvPr>
            </p:nvGraphicFramePr>
            <p:xfrm>
              <a:off x="4203" y="1354"/>
              <a:ext cx="199" cy="212"/>
            </p:xfrm>
            <a:graphic>
              <a:graphicData uri="http://schemas.openxmlformats.org/presentationml/2006/ole">
                <mc:AlternateContent xmlns:mc="http://schemas.openxmlformats.org/markup-compatibility/2006">
                  <mc:Choice xmlns:v="urn:schemas-microsoft-com:vml" Requires="v">
                    <p:oleObj spid="_x0000_s258112" name="Equation" r:id="rId8" imgW="114120" imgH="126720" progId="">
                      <p:embed/>
                    </p:oleObj>
                  </mc:Choice>
                  <mc:Fallback>
                    <p:oleObj name="Equation" r:id="rId8" imgW="114120" imgH="12672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3" y="1354"/>
                            <a:ext cx="199" cy="21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29" name="Object 12"/>
              <p:cNvGraphicFramePr>
                <a:graphicFrameLocks noChangeAspect="1"/>
              </p:cNvGraphicFramePr>
              <p:nvPr>
                <p:extLst>
                  <p:ext uri="{D42A27DB-BD31-4B8C-83A1-F6EECF244321}">
                    <p14:modId xmlns:p14="http://schemas.microsoft.com/office/powerpoint/2010/main" val="1698276847"/>
                  </p:ext>
                </p:extLst>
              </p:nvPr>
            </p:nvGraphicFramePr>
            <p:xfrm>
              <a:off x="815" y="1295"/>
              <a:ext cx="576" cy="317"/>
            </p:xfrm>
            <a:graphic>
              <a:graphicData uri="http://schemas.openxmlformats.org/presentationml/2006/ole">
                <mc:AlternateContent xmlns:mc="http://schemas.openxmlformats.org/markup-compatibility/2006">
                  <mc:Choice xmlns:v="urn:schemas-microsoft-com:vml" Requires="v">
                    <p:oleObj spid="_x0000_s258113" name="Equation" r:id="rId10" imgW="330120" imgH="190440" progId="Equation.DSMT4">
                      <p:embed/>
                    </p:oleObj>
                  </mc:Choice>
                  <mc:Fallback>
                    <p:oleObj name="Equation" r:id="rId10" imgW="330120" imgH="190440" progId="Equation.DSMT4">
                      <p:embed/>
                      <p:pic>
                        <p:nvPicPr>
                          <p:cNvPr id="0" name=""/>
                          <p:cNvPicPr>
                            <a:picLocks noChangeAspect="1" noChangeArrowheads="1"/>
                          </p:cNvPicPr>
                          <p:nvPr/>
                        </p:nvPicPr>
                        <p:blipFill>
                          <a:blip r:embed="rId11"/>
                          <a:srcRect/>
                          <a:stretch>
                            <a:fillRect/>
                          </a:stretch>
                        </p:blipFill>
                        <p:spPr bwMode="auto">
                          <a:xfrm>
                            <a:off x="815" y="1295"/>
                            <a:ext cx="576" cy="31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4" name="Object 25"/>
              <p:cNvGraphicFramePr>
                <a:graphicFrameLocks noChangeAspect="1"/>
              </p:cNvGraphicFramePr>
              <p:nvPr>
                <p:extLst>
                  <p:ext uri="{D42A27DB-BD31-4B8C-83A1-F6EECF244321}">
                    <p14:modId xmlns:p14="http://schemas.microsoft.com/office/powerpoint/2010/main" val="1921583022"/>
                  </p:ext>
                </p:extLst>
              </p:nvPr>
            </p:nvGraphicFramePr>
            <p:xfrm>
              <a:off x="2615" y="1329"/>
              <a:ext cx="967" cy="279"/>
            </p:xfrm>
            <a:graphic>
              <a:graphicData uri="http://schemas.openxmlformats.org/presentationml/2006/ole">
                <mc:AlternateContent xmlns:mc="http://schemas.openxmlformats.org/markup-compatibility/2006">
                  <mc:Choice xmlns:v="urn:schemas-microsoft-com:vml" Requires="v">
                    <p:oleObj spid="_x0000_s258114" name="Equation" r:id="rId12" imgW="660240" imgH="190440" progId="">
                      <p:embed/>
                    </p:oleObj>
                  </mc:Choice>
                  <mc:Fallback>
                    <p:oleObj name="Equation" r:id="rId12" imgW="660240" imgH="19044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5" y="1329"/>
                            <a:ext cx="967"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aphicFrame>
        <p:nvGraphicFramePr>
          <p:cNvPr id="47" name="Object 14"/>
          <p:cNvGraphicFramePr>
            <a:graphicFrameLocks noChangeAspect="1"/>
          </p:cNvGraphicFramePr>
          <p:nvPr>
            <p:extLst>
              <p:ext uri="{D42A27DB-BD31-4B8C-83A1-F6EECF244321}">
                <p14:modId xmlns:p14="http://schemas.microsoft.com/office/powerpoint/2010/main" val="2690283613"/>
              </p:ext>
            </p:extLst>
          </p:nvPr>
        </p:nvGraphicFramePr>
        <p:xfrm>
          <a:off x="2617788" y="3644900"/>
          <a:ext cx="3736975" cy="1104900"/>
        </p:xfrm>
        <a:graphic>
          <a:graphicData uri="http://schemas.openxmlformats.org/presentationml/2006/ole">
            <mc:AlternateContent xmlns:mc="http://schemas.openxmlformats.org/markup-compatibility/2006">
              <mc:Choice xmlns:v="urn:schemas-microsoft-com:vml" Requires="v">
                <p:oleObj spid="_x0000_s258115" name="Equation" r:id="rId14" imgW="1523880" imgH="469800" progId="Equation.DSMT4">
                  <p:embed/>
                </p:oleObj>
              </mc:Choice>
              <mc:Fallback>
                <p:oleObj name="Equation" r:id="rId14" imgW="1523880" imgH="469800" progId="Equation.DSMT4">
                  <p:embed/>
                  <p:pic>
                    <p:nvPicPr>
                      <p:cNvPr id="0" name=""/>
                      <p:cNvPicPr>
                        <a:picLocks noChangeAspect="1" noChangeArrowheads="1"/>
                      </p:cNvPicPr>
                      <p:nvPr/>
                    </p:nvPicPr>
                    <p:blipFill>
                      <a:blip r:embed="rId15"/>
                      <a:srcRect/>
                      <a:stretch>
                        <a:fillRect/>
                      </a:stretch>
                    </p:blipFill>
                    <p:spPr bwMode="auto">
                      <a:xfrm>
                        <a:off x="2617788" y="3644900"/>
                        <a:ext cx="3736975" cy="11049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nvGrpSpPr>
          <p:cNvPr id="4" name="组合 3"/>
          <p:cNvGrpSpPr/>
          <p:nvPr/>
        </p:nvGrpSpPr>
        <p:grpSpPr>
          <a:xfrm>
            <a:off x="755576" y="4797152"/>
            <a:ext cx="6984776" cy="1619293"/>
            <a:chOff x="755576" y="4797152"/>
            <a:chExt cx="6984776" cy="1619293"/>
          </a:xfrm>
        </p:grpSpPr>
        <p:sp>
          <p:nvSpPr>
            <p:cNvPr id="3" name="矩形 2"/>
            <p:cNvSpPr/>
            <p:nvPr/>
          </p:nvSpPr>
          <p:spPr>
            <a:xfrm>
              <a:off x="755576" y="4838701"/>
              <a:ext cx="6408712" cy="156966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i="0" u="none" strike="noStrike" kern="0" cap="none" spc="0" normalizeH="0" baseline="0" noProof="0" dirty="0" smtClean="0">
                  <a:ln>
                    <a:noFill/>
                  </a:ln>
                  <a:solidFill>
                    <a:srgbClr val="000000"/>
                  </a:solidFill>
                  <a:effectLst/>
                  <a:uLnTx/>
                  <a:uFillTx/>
                  <a:latin typeface="宋体" pitchFamily="2" charset="-122"/>
                  <a:ea typeface="黑体" pitchFamily="49" charset="-122"/>
                </a:rPr>
                <a:t>若其一步转移概率      与时间  无关，即：</a:t>
              </a:r>
              <a:endParaRPr kumimoji="1" lang="en-US" altLang="zh-CN" sz="2400" i="0" u="none" strike="noStrike" kern="0" cap="none" spc="0" normalizeH="0" baseline="0" noProof="0" dirty="0" smtClean="0">
                <a:ln>
                  <a:noFill/>
                </a:ln>
                <a:solidFill>
                  <a:srgbClr val="000000"/>
                </a:solidFill>
                <a:effectLst/>
                <a:uLnTx/>
                <a:uFillTx/>
                <a:latin typeface="宋体" pitchFamily="2"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sz="2400" kern="0" dirty="0">
                <a:solidFill>
                  <a:srgbClr val="000000"/>
                </a:solidFill>
                <a:latin typeface="宋体" pitchFamily="2"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endParaRPr kumimoji="1" lang="en-US" altLang="zh-CN" sz="2400" i="0" u="none" strike="noStrike" kern="0" cap="none" spc="0" normalizeH="0" baseline="0" noProof="0" dirty="0" smtClean="0">
                <a:ln>
                  <a:noFill/>
                </a:ln>
                <a:solidFill>
                  <a:srgbClr val="000000"/>
                </a:solidFill>
                <a:effectLst/>
                <a:uLnTx/>
                <a:uFillTx/>
                <a:latin typeface="宋体" pitchFamily="2"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2400" kern="0" dirty="0" smtClean="0">
                  <a:solidFill>
                    <a:srgbClr val="000000"/>
                  </a:solidFill>
                  <a:latin typeface="宋体" pitchFamily="2" charset="-122"/>
                  <a:ea typeface="黑体" pitchFamily="49" charset="-122"/>
                </a:rPr>
                <a:t>则称           为</a:t>
              </a:r>
              <a:r>
                <a:rPr kumimoji="1" lang="zh-CN" altLang="en-US" sz="2400" kern="0" dirty="0" smtClean="0">
                  <a:solidFill>
                    <a:srgbClr val="FF0000"/>
                  </a:solidFill>
                  <a:latin typeface="宋体" pitchFamily="2" charset="-122"/>
                  <a:ea typeface="黑体" pitchFamily="49" charset="-122"/>
                </a:rPr>
                <a:t>齐次马尔可夫链</a:t>
              </a:r>
              <a:endParaRPr kumimoji="0" lang="zh-CN" altLang="en-US" sz="1800" i="0" u="none" strike="noStrike" kern="0" cap="none" spc="0" normalizeH="0" baseline="0" noProof="0" dirty="0" smtClean="0">
                <a:ln>
                  <a:noFill/>
                </a:ln>
                <a:solidFill>
                  <a:srgbClr val="FF0000"/>
                </a:solidFill>
                <a:effectLst/>
                <a:uLnTx/>
                <a:uFillTx/>
              </a:endParaRPr>
            </a:p>
          </p:txBody>
        </p:sp>
        <p:graphicFrame>
          <p:nvGraphicFramePr>
            <p:cNvPr id="48" name="Object 12"/>
            <p:cNvGraphicFramePr>
              <a:graphicFrameLocks noChangeAspect="1"/>
            </p:cNvGraphicFramePr>
            <p:nvPr>
              <p:extLst>
                <p:ext uri="{D42A27DB-BD31-4B8C-83A1-F6EECF244321}">
                  <p14:modId xmlns:p14="http://schemas.microsoft.com/office/powerpoint/2010/main" val="267495936"/>
                </p:ext>
              </p:extLst>
            </p:nvPr>
          </p:nvGraphicFramePr>
          <p:xfrm>
            <a:off x="3297560" y="4797152"/>
            <a:ext cx="914400" cy="503238"/>
          </p:xfrm>
          <a:graphic>
            <a:graphicData uri="http://schemas.openxmlformats.org/presentationml/2006/ole">
              <mc:AlternateContent xmlns:mc="http://schemas.openxmlformats.org/markup-compatibility/2006">
                <mc:Choice xmlns:v="urn:schemas-microsoft-com:vml" Requires="v">
                  <p:oleObj spid="_x0000_s258116" name="Equation" r:id="rId16" imgW="330120" imgH="190440" progId="Equation.DSMT4">
                    <p:embed/>
                  </p:oleObj>
                </mc:Choice>
                <mc:Fallback>
                  <p:oleObj name="Equation" r:id="rId16" imgW="330120" imgH="190440" progId="Equation.DSMT4">
                    <p:embed/>
                    <p:pic>
                      <p:nvPicPr>
                        <p:cNvPr id="0" name=""/>
                        <p:cNvPicPr>
                          <a:picLocks noChangeAspect="1" noChangeArrowheads="1"/>
                        </p:cNvPicPr>
                        <p:nvPr/>
                      </p:nvPicPr>
                      <p:blipFill>
                        <a:blip r:embed="rId11"/>
                        <a:srcRect/>
                        <a:stretch>
                          <a:fillRect/>
                        </a:stretch>
                      </p:blipFill>
                      <p:spPr bwMode="auto">
                        <a:xfrm>
                          <a:off x="3297560" y="4797152"/>
                          <a:ext cx="914400" cy="5032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49" name="Object 11"/>
            <p:cNvGraphicFramePr>
              <a:graphicFrameLocks noChangeAspect="1"/>
            </p:cNvGraphicFramePr>
            <p:nvPr>
              <p:extLst>
                <p:ext uri="{D42A27DB-BD31-4B8C-83A1-F6EECF244321}">
                  <p14:modId xmlns:p14="http://schemas.microsoft.com/office/powerpoint/2010/main" val="2587751488"/>
                </p:ext>
              </p:extLst>
            </p:nvPr>
          </p:nvGraphicFramePr>
          <p:xfrm>
            <a:off x="5133243" y="4901258"/>
            <a:ext cx="315913" cy="336550"/>
          </p:xfrm>
          <a:graphic>
            <a:graphicData uri="http://schemas.openxmlformats.org/presentationml/2006/ole">
              <mc:AlternateContent xmlns:mc="http://schemas.openxmlformats.org/markup-compatibility/2006">
                <mc:Choice xmlns:v="urn:schemas-microsoft-com:vml" Requires="v">
                  <p:oleObj spid="_x0000_s258117" name="Equation" r:id="rId17" imgW="114120" imgH="126720" progId="">
                    <p:embed/>
                  </p:oleObj>
                </mc:Choice>
                <mc:Fallback>
                  <p:oleObj name="Equation" r:id="rId17" imgW="114120" imgH="12672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3243" y="4901258"/>
                          <a:ext cx="315913" cy="33655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50" name="Object 40"/>
            <p:cNvGraphicFramePr>
              <a:graphicFrameLocks noChangeAspect="1"/>
            </p:cNvGraphicFramePr>
            <p:nvPr>
              <p:extLst>
                <p:ext uri="{D42A27DB-BD31-4B8C-83A1-F6EECF244321}">
                  <p14:modId xmlns:p14="http://schemas.microsoft.com/office/powerpoint/2010/main" val="2058843477"/>
                </p:ext>
              </p:extLst>
            </p:nvPr>
          </p:nvGraphicFramePr>
          <p:xfrm>
            <a:off x="1949152" y="5408960"/>
            <a:ext cx="5791200" cy="468312"/>
          </p:xfrm>
          <a:graphic>
            <a:graphicData uri="http://schemas.openxmlformats.org/presentationml/2006/ole">
              <mc:AlternateContent xmlns:mc="http://schemas.openxmlformats.org/markup-compatibility/2006">
                <mc:Choice xmlns:v="urn:schemas-microsoft-com:vml" Requires="v">
                  <p:oleObj spid="_x0000_s258118" name="Equation" r:id="rId18" imgW="2361960" imgH="190440" progId="Equation.DSMT4">
                    <p:embed/>
                  </p:oleObj>
                </mc:Choice>
                <mc:Fallback>
                  <p:oleObj name="Equation" r:id="rId18" imgW="2361960" imgH="190440" progId="Equation.DSMT4">
                    <p:embed/>
                    <p:pic>
                      <p:nvPicPr>
                        <p:cNvPr id="0" name=""/>
                        <p:cNvPicPr>
                          <a:picLocks noChangeAspect="1" noChangeArrowheads="1"/>
                        </p:cNvPicPr>
                        <p:nvPr/>
                      </p:nvPicPr>
                      <p:blipFill>
                        <a:blip r:embed="rId19"/>
                        <a:srcRect/>
                        <a:stretch>
                          <a:fillRect/>
                        </a:stretch>
                      </p:blipFill>
                      <p:spPr bwMode="auto">
                        <a:xfrm>
                          <a:off x="1949152" y="5408960"/>
                          <a:ext cx="579120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25"/>
            <p:cNvGraphicFramePr>
              <a:graphicFrameLocks noChangeAspect="1"/>
            </p:cNvGraphicFramePr>
            <p:nvPr>
              <p:extLst>
                <p:ext uri="{D42A27DB-BD31-4B8C-83A1-F6EECF244321}">
                  <p14:modId xmlns:p14="http://schemas.microsoft.com/office/powerpoint/2010/main" val="538682698"/>
                </p:ext>
              </p:extLst>
            </p:nvPr>
          </p:nvGraphicFramePr>
          <p:xfrm>
            <a:off x="1518443" y="5973532"/>
            <a:ext cx="1535113" cy="442913"/>
          </p:xfrm>
          <a:graphic>
            <a:graphicData uri="http://schemas.openxmlformats.org/presentationml/2006/ole">
              <mc:AlternateContent xmlns:mc="http://schemas.openxmlformats.org/markup-compatibility/2006">
                <mc:Choice xmlns:v="urn:schemas-microsoft-com:vml" Requires="v">
                  <p:oleObj spid="_x0000_s258119" name="Equation" r:id="rId20" imgW="660240" imgH="190440" progId="">
                    <p:embed/>
                  </p:oleObj>
                </mc:Choice>
                <mc:Fallback>
                  <p:oleObj name="Equation" r:id="rId20" imgW="660240" imgH="19044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18443" y="5973532"/>
                          <a:ext cx="1535113"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32330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dirty="0" smtClean="0">
                <a:latin typeface="华文中宋" panose="02010600040101010101" pitchFamily="2" charset="-122"/>
                <a:ea typeface="仿宋_GB2312" pitchFamily="49" charset="-122"/>
              </a:rPr>
              <a:t>马尔科夫链的定义</a:t>
            </a:r>
            <a:endParaRPr lang="zh-CN" altLang="en-US" dirty="0" smtClean="0">
              <a:solidFill>
                <a:schemeClr val="accent2"/>
              </a:solidFill>
            </a:endParaRPr>
          </a:p>
        </p:txBody>
      </p:sp>
      <p:sp>
        <p:nvSpPr>
          <p:cNvPr id="34819" name="Rectangle 3"/>
          <p:cNvSpPr>
            <a:spLocks noChangeArrowheads="1"/>
          </p:cNvSpPr>
          <p:nvPr/>
        </p:nvSpPr>
        <p:spPr bwMode="auto">
          <a:xfrm>
            <a:off x="2286000" y="2171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0" name="Rectangle 4"/>
          <p:cNvSpPr>
            <a:spLocks noChangeArrowheads="1"/>
          </p:cNvSpPr>
          <p:nvPr/>
        </p:nvSpPr>
        <p:spPr bwMode="auto">
          <a:xfrm>
            <a:off x="39862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1" name="Rectangle 5"/>
          <p:cNvSpPr>
            <a:spLocks noChangeArrowheads="1"/>
          </p:cNvSpPr>
          <p:nvPr/>
        </p:nvSpPr>
        <p:spPr bwMode="auto">
          <a:xfrm>
            <a:off x="42481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2" name="Rectangle 6"/>
          <p:cNvSpPr>
            <a:spLocks noChangeArrowheads="1"/>
          </p:cNvSpPr>
          <p:nvPr/>
        </p:nvSpPr>
        <p:spPr bwMode="auto">
          <a:xfrm>
            <a:off x="4395788" y="3348038"/>
            <a:ext cx="914400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3" name="Rectangle 7"/>
          <p:cNvSpPr>
            <a:spLocks noChangeArrowheads="1"/>
          </p:cNvSpPr>
          <p:nvPr/>
        </p:nvSpPr>
        <p:spPr bwMode="auto">
          <a:xfrm>
            <a:off x="4052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24" name="Rectangle 8"/>
          <p:cNvSpPr>
            <a:spLocks noChangeArrowheads="1"/>
          </p:cNvSpPr>
          <p:nvPr/>
        </p:nvSpPr>
        <p:spPr bwMode="auto">
          <a:xfrm>
            <a:off x="42672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0" name="Group 2"/>
          <p:cNvGrpSpPr>
            <a:grpSpLocks/>
          </p:cNvGrpSpPr>
          <p:nvPr/>
        </p:nvGrpSpPr>
        <p:grpSpPr bwMode="auto">
          <a:xfrm>
            <a:off x="3629744" y="2276872"/>
            <a:ext cx="4038600" cy="1702389"/>
            <a:chOff x="2277" y="892"/>
            <a:chExt cx="2820" cy="1212"/>
          </a:xfrm>
        </p:grpSpPr>
        <p:sp>
          <p:nvSpPr>
            <p:cNvPr id="31" name="Line 3"/>
            <p:cNvSpPr>
              <a:spLocks noChangeShapeType="1"/>
            </p:cNvSpPr>
            <p:nvPr/>
          </p:nvSpPr>
          <p:spPr bwMode="auto">
            <a:xfrm flipH="1">
              <a:off x="3922" y="1502"/>
              <a:ext cx="147" cy="381"/>
            </a:xfrm>
            <a:prstGeom prst="line">
              <a:avLst/>
            </a:prstGeom>
            <a:noFill/>
            <a:ln w="19050">
              <a:solidFill>
                <a:srgbClr val="000000"/>
              </a:solidFill>
              <a:round/>
              <a:headEnd/>
              <a:tailEnd type="triangle" w="lg" len="lg"/>
            </a:ln>
            <a:effectLst>
              <a:outerShdw dist="71842" dir="2700000" algn="ctr" rotWithShape="0">
                <a:srgbClr val="FFFFFF">
                  <a:alpha val="50000"/>
                </a:srgbClr>
              </a:outerShdw>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Oval 4"/>
            <p:cNvSpPr>
              <a:spLocks noChangeArrowheads="1"/>
            </p:cNvSpPr>
            <p:nvPr/>
          </p:nvSpPr>
          <p:spPr bwMode="auto">
            <a:xfrm>
              <a:off x="2277" y="1793"/>
              <a:ext cx="2820" cy="311"/>
            </a:xfrm>
            <a:prstGeom prst="ellipse">
              <a:avLst/>
            </a:prstGeom>
            <a:solidFill>
              <a:srgbClr val="99CC00">
                <a:alpha val="0"/>
              </a:srgbClr>
            </a:solidFill>
            <a:ln w="28575" algn="ctr">
              <a:solidFill>
                <a:srgbClr val="333399"/>
              </a:solidFill>
              <a:round/>
              <a:headEnd/>
              <a:tailEnd type="none" w="lg" len="lg"/>
            </a:ln>
            <a:effectLst>
              <a:outerShdw dist="71842" dir="2700000" algn="ctr" rotWithShape="0">
                <a:srgbClr val="FFFFFF">
                  <a:alpha val="50000"/>
                </a:srgbClr>
              </a:outerShdw>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3" name="Oval 5"/>
            <p:cNvSpPr>
              <a:spLocks noChangeArrowheads="1"/>
            </p:cNvSpPr>
            <p:nvPr/>
          </p:nvSpPr>
          <p:spPr bwMode="auto">
            <a:xfrm>
              <a:off x="3237" y="892"/>
              <a:ext cx="1612" cy="610"/>
            </a:xfrm>
            <a:prstGeom prst="ellipse">
              <a:avLst/>
            </a:prstGeom>
            <a:solidFill>
              <a:srgbClr val="BBE0E3"/>
            </a:solidFill>
            <a:ln w="19050" algn="ctr">
              <a:solidFill>
                <a:srgbClr val="FFFFFF"/>
              </a:solidFill>
              <a:round/>
              <a:headEnd/>
              <a:tailEnd type="none" w="lg" len="lg"/>
            </a:ln>
            <a:effectLst>
              <a:outerShdw dist="71842" dir="2700000" algn="ctr" rotWithShape="0">
                <a:srgbClr val="FFFFFF">
                  <a:alpha val="50000"/>
                </a:srgbClr>
              </a:outerShdw>
            </a:effec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Rectangle 6"/>
            <p:cNvSpPr>
              <a:spLocks noChangeArrowheads="1"/>
            </p:cNvSpPr>
            <p:nvPr/>
          </p:nvSpPr>
          <p:spPr bwMode="auto">
            <a:xfrm>
              <a:off x="3237" y="892"/>
              <a:ext cx="1612" cy="457"/>
            </a:xfrm>
            <a:prstGeom prst="rect">
              <a:avLst/>
            </a:prstGeom>
            <a:noFill/>
            <a:ln w="9525" algn="ctr">
              <a:noFill/>
              <a:miter lim="800000"/>
              <a:headEnd/>
              <a:tailEnd/>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FF0000"/>
                  </a:solidFill>
                  <a:effectLst/>
                  <a:uLnTx/>
                  <a:uFillTx/>
                  <a:latin typeface="宋体" pitchFamily="2" charset="-122"/>
                  <a:ea typeface="Arial Unicode MS" pitchFamily="34" charset="-122"/>
                  <a:cs typeface="Arial Unicode MS" pitchFamily="34" charset="-122"/>
                </a:rPr>
                <a:t>矩阵的每一行都</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smtClean="0">
                  <a:ln>
                    <a:noFill/>
                  </a:ln>
                  <a:solidFill>
                    <a:srgbClr val="FF0000"/>
                  </a:solidFill>
                  <a:effectLst/>
                  <a:uLnTx/>
                  <a:uFillTx/>
                  <a:latin typeface="宋体" pitchFamily="2" charset="-122"/>
                  <a:ea typeface="Arial Unicode MS" pitchFamily="34" charset="-122"/>
                  <a:cs typeface="Arial Unicode MS" pitchFamily="34" charset="-122"/>
                </a:rPr>
                <a:t>是一条件分布律</a:t>
              </a:r>
              <a:endParaRPr kumimoji="1" lang="el-GR" altLang="zh-CN" sz="1800" b="1" i="0" u="none" strike="noStrike" kern="0" cap="none" spc="0" normalizeH="0" baseline="0" noProof="0" smtClean="0">
                <a:ln>
                  <a:noFill/>
                </a:ln>
                <a:solidFill>
                  <a:srgbClr val="FF0000"/>
                </a:solidFill>
                <a:effectLst/>
                <a:uLnTx/>
                <a:uFillTx/>
                <a:latin typeface="宋体" pitchFamily="2" charset="-122"/>
                <a:ea typeface="Arial Unicode MS" pitchFamily="34" charset="-122"/>
                <a:cs typeface="Arial Unicode MS" pitchFamily="34" charset="-122"/>
              </a:endParaRPr>
            </a:p>
          </p:txBody>
        </p:sp>
      </p:grpSp>
      <p:graphicFrame>
        <p:nvGraphicFramePr>
          <p:cNvPr id="39" name="Object 30"/>
          <p:cNvGraphicFramePr>
            <a:graphicFrameLocks noChangeAspect="1"/>
          </p:cNvGraphicFramePr>
          <p:nvPr>
            <p:extLst>
              <p:ext uri="{D42A27DB-BD31-4B8C-83A1-F6EECF244321}">
                <p14:modId xmlns:p14="http://schemas.microsoft.com/office/powerpoint/2010/main" val="3473262003"/>
              </p:ext>
            </p:extLst>
          </p:nvPr>
        </p:nvGraphicFramePr>
        <p:xfrm>
          <a:off x="2406105" y="2837005"/>
          <a:ext cx="4968875" cy="1981200"/>
        </p:xfrm>
        <a:graphic>
          <a:graphicData uri="http://schemas.openxmlformats.org/presentationml/2006/ole">
            <mc:AlternateContent xmlns:mc="http://schemas.openxmlformats.org/markup-compatibility/2006">
              <mc:Choice xmlns:v="urn:schemas-microsoft-com:vml" Requires="v">
                <p:oleObj spid="_x0000_s259089" name="Equation" r:id="rId4" imgW="1942920" imgH="774360" progId="Equation.DSMT4">
                  <p:embed/>
                </p:oleObj>
              </mc:Choice>
              <mc:Fallback>
                <p:oleObj name="Equation" r:id="rId4" imgW="1942920" imgH="774360" progId="Equation.DSMT4">
                  <p:embed/>
                  <p:pic>
                    <p:nvPicPr>
                      <p:cNvPr id="0" name=""/>
                      <p:cNvPicPr>
                        <a:picLocks noChangeAspect="1" noChangeArrowheads="1"/>
                      </p:cNvPicPr>
                      <p:nvPr/>
                    </p:nvPicPr>
                    <p:blipFill>
                      <a:blip r:embed="rId5"/>
                      <a:srcRect/>
                      <a:stretch>
                        <a:fillRect/>
                      </a:stretch>
                    </p:blipFill>
                    <p:spPr bwMode="auto">
                      <a:xfrm>
                        <a:off x="2406105" y="2837005"/>
                        <a:ext cx="496887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Rectangle 15"/>
          <p:cNvSpPr>
            <a:spLocks noChangeArrowheads="1"/>
          </p:cNvSpPr>
          <p:nvPr/>
        </p:nvSpPr>
        <p:spPr bwMode="auto">
          <a:xfrm>
            <a:off x="526257" y="1715106"/>
            <a:ext cx="7053262" cy="572464"/>
          </a:xfrm>
          <a:prstGeom prst="rect">
            <a:avLst/>
          </a:prstGeom>
          <a:noFill/>
          <a:ln w="9525" algn="ctr">
            <a:noFill/>
            <a:miter lim="800000"/>
            <a:headEnd/>
            <a:tailEnd/>
          </a:ln>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00"/>
                </a:solidFill>
                <a:effectLst/>
                <a:uLnTx/>
                <a:uFillTx/>
                <a:latin typeface="宋体" pitchFamily="2" charset="-122"/>
              </a:rPr>
              <a:t>齐次马尔科夫链的</a:t>
            </a:r>
            <a:r>
              <a:rPr kumimoji="1" lang="zh-CN" altLang="en-US" sz="2400" b="1" i="0" u="none" strike="noStrike" kern="0" cap="none" spc="0" normalizeH="0" baseline="0" noProof="0" dirty="0" smtClean="0">
                <a:ln>
                  <a:noFill/>
                </a:ln>
                <a:solidFill>
                  <a:srgbClr val="FF0000"/>
                </a:solidFill>
                <a:effectLst/>
                <a:uLnTx/>
                <a:uFillTx/>
                <a:latin typeface="宋体" pitchFamily="2" charset="-122"/>
              </a:rPr>
              <a:t>一步转移概率矩阵</a:t>
            </a:r>
            <a:r>
              <a:rPr kumimoji="1" lang="en-US" altLang="zh-CN" sz="2400" b="1" i="0" u="none" strike="noStrike" kern="0" cap="none" spc="0" normalizeH="0" baseline="0" noProof="0" dirty="0" smtClean="0">
                <a:ln>
                  <a:noFill/>
                </a:ln>
                <a:solidFill>
                  <a:srgbClr val="000000"/>
                </a:solidFill>
                <a:effectLst/>
                <a:uLnTx/>
                <a:uFillTx/>
                <a:latin typeface="宋体" pitchFamily="2" charset="-122"/>
              </a:rPr>
              <a:t>.</a:t>
            </a:r>
          </a:p>
        </p:txBody>
      </p:sp>
      <p:grpSp>
        <p:nvGrpSpPr>
          <p:cNvPr id="41" name="Group 33"/>
          <p:cNvGrpSpPr>
            <a:grpSpLocks/>
          </p:cNvGrpSpPr>
          <p:nvPr/>
        </p:nvGrpSpPr>
        <p:grpSpPr bwMode="auto">
          <a:xfrm>
            <a:off x="323528" y="5123906"/>
            <a:ext cx="7470775" cy="1052513"/>
            <a:chOff x="478" y="2667"/>
            <a:chExt cx="4706" cy="663"/>
          </a:xfrm>
        </p:grpSpPr>
        <p:sp>
          <p:nvSpPr>
            <p:cNvPr id="42" name="Rectangle 18"/>
            <p:cNvSpPr>
              <a:spLocks noChangeArrowheads="1"/>
            </p:cNvSpPr>
            <p:nvPr/>
          </p:nvSpPr>
          <p:spPr bwMode="auto">
            <a:xfrm>
              <a:off x="478" y="2667"/>
              <a:ext cx="4706" cy="663"/>
            </a:xfrm>
            <a:prstGeom prst="rect">
              <a:avLst/>
            </a:prstGeom>
            <a:noFill/>
            <a:ln w="9525" algn="ctr">
              <a:noFill/>
              <a:miter lim="800000"/>
              <a:headEnd/>
              <a:tailEnd/>
            </a:ln>
          </p:spPr>
          <p:txBody>
            <a:bodyPr>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1" lang="en-US" altLang="zh-CN" sz="2400" b="1" i="0" u="none" strike="noStrike" kern="0" cap="none" spc="0" normalizeH="0" baseline="0" noProof="0" dirty="0" smtClean="0">
                  <a:ln>
                    <a:noFill/>
                  </a:ln>
                  <a:solidFill>
                    <a:srgbClr val="000000"/>
                  </a:solidFill>
                  <a:effectLst/>
                  <a:uLnTx/>
                  <a:uFillTx/>
                  <a:latin typeface="宋体" pitchFamily="2" charset="-122"/>
                </a:rPr>
                <a:t> </a:t>
              </a:r>
              <a:r>
                <a:rPr kumimoji="1" lang="zh-CN" altLang="en-US" sz="2400" b="1" i="0" u="none" strike="noStrike" kern="0" cap="none" spc="0" normalizeH="0" baseline="0" noProof="0" dirty="0" smtClean="0">
                  <a:ln>
                    <a:noFill/>
                  </a:ln>
                  <a:solidFill>
                    <a:srgbClr val="000000"/>
                  </a:solidFill>
                  <a:effectLst/>
                  <a:uLnTx/>
                  <a:uFillTx/>
                  <a:latin typeface="宋体" pitchFamily="2" charset="-122"/>
                </a:rPr>
                <a:t>记                                    </a:t>
              </a:r>
              <a:r>
                <a:rPr kumimoji="1" lang="en-US" altLang="zh-CN" sz="2400" b="1" i="0" u="none" strike="noStrike" kern="0" cap="none" spc="0" normalizeH="0" baseline="0" noProof="0" dirty="0" smtClean="0">
                  <a:ln>
                    <a:noFill/>
                  </a:ln>
                  <a:solidFill>
                    <a:srgbClr val="000000"/>
                  </a:solidFill>
                  <a:effectLst/>
                  <a:uLnTx/>
                  <a:uFillTx/>
                  <a:latin typeface="宋体" pitchFamily="2" charset="-122"/>
                </a:rPr>
                <a:t>.</a:t>
              </a:r>
              <a:r>
                <a:rPr kumimoji="1" lang="zh-CN" altLang="en-US" sz="2400" b="1" i="0" u="none" strike="noStrike" kern="0" cap="none" spc="0" normalizeH="0" baseline="0" noProof="0" dirty="0" smtClean="0">
                  <a:ln>
                    <a:noFill/>
                  </a:ln>
                  <a:solidFill>
                    <a:srgbClr val="000000"/>
                  </a:solidFill>
                  <a:effectLst/>
                  <a:uLnTx/>
                  <a:uFillTx/>
                  <a:latin typeface="宋体" pitchFamily="2" charset="-122"/>
                </a:rPr>
                <a:t>称  </a:t>
              </a:r>
            </a:p>
            <a:p>
              <a:pPr marL="0" marR="0" lvl="0" indent="0" defTabSz="914400" eaLnBrk="1" fontAlgn="auto" latinLnBrk="0" hangingPunct="1">
                <a:lnSpc>
                  <a:spcPct val="130000"/>
                </a:lnSpc>
                <a:spcBef>
                  <a:spcPts val="0"/>
                </a:spcBef>
                <a:spcAft>
                  <a:spcPts val="0"/>
                </a:spcAft>
                <a:buClrTx/>
                <a:buSzTx/>
                <a:buFontTx/>
                <a:buNone/>
                <a:tabLst/>
                <a:defRPr/>
              </a:pPr>
              <a:r>
                <a:rPr kumimoji="1" lang="zh-CN" altLang="en-US" sz="2400" b="1" i="0" u="none" strike="noStrike" kern="0" cap="none" spc="0" normalizeH="0" baseline="0" noProof="0" dirty="0" smtClean="0">
                  <a:ln>
                    <a:noFill/>
                  </a:ln>
                  <a:solidFill>
                    <a:srgbClr val="000000"/>
                  </a:solidFill>
                  <a:effectLst/>
                  <a:uLnTx/>
                  <a:uFillTx/>
                  <a:latin typeface="宋体" pitchFamily="2" charset="-122"/>
                </a:rPr>
                <a:t>为齐次马尔可夫链的</a:t>
              </a:r>
              <a:r>
                <a:rPr kumimoji="1" lang="zh-CN" altLang="en-US" sz="2400" b="1" i="0" u="none" strike="noStrike" kern="0" cap="none" spc="0" normalizeH="0" baseline="0" noProof="0" dirty="0" smtClean="0">
                  <a:ln>
                    <a:noFill/>
                  </a:ln>
                  <a:solidFill>
                    <a:srgbClr val="FF0000"/>
                  </a:solidFill>
                  <a:effectLst/>
                  <a:uLnTx/>
                  <a:uFillTx/>
                  <a:latin typeface="宋体" pitchFamily="2" charset="-122"/>
                </a:rPr>
                <a:t>初始分布</a:t>
              </a:r>
              <a:r>
                <a:rPr kumimoji="1" lang="en-US" altLang="zh-CN" sz="2400" b="1" i="0" u="none" strike="noStrike" kern="0" cap="none" spc="0" normalizeH="0" baseline="0" noProof="0" dirty="0" smtClean="0">
                  <a:ln>
                    <a:noFill/>
                  </a:ln>
                  <a:solidFill>
                    <a:srgbClr val="000000"/>
                  </a:solidFill>
                  <a:effectLst/>
                  <a:uLnTx/>
                  <a:uFillTx/>
                  <a:latin typeface="宋体" pitchFamily="2" charset="-122"/>
                </a:rPr>
                <a:t>.</a:t>
              </a:r>
            </a:p>
          </p:txBody>
        </p:sp>
        <p:graphicFrame>
          <p:nvGraphicFramePr>
            <p:cNvPr id="43" name="Object 19"/>
            <p:cNvGraphicFramePr>
              <a:graphicFrameLocks noChangeAspect="1"/>
            </p:cNvGraphicFramePr>
            <p:nvPr>
              <p:extLst>
                <p:ext uri="{D42A27DB-BD31-4B8C-83A1-F6EECF244321}">
                  <p14:modId xmlns:p14="http://schemas.microsoft.com/office/powerpoint/2010/main" val="2448537327"/>
                </p:ext>
              </p:extLst>
            </p:nvPr>
          </p:nvGraphicFramePr>
          <p:xfrm>
            <a:off x="867" y="2707"/>
            <a:ext cx="3467" cy="292"/>
          </p:xfrm>
          <a:graphic>
            <a:graphicData uri="http://schemas.openxmlformats.org/presentationml/2006/ole">
              <mc:AlternateContent xmlns:mc="http://schemas.openxmlformats.org/markup-compatibility/2006">
                <mc:Choice xmlns:v="urn:schemas-microsoft-com:vml" Requires="v">
                  <p:oleObj spid="_x0000_s259090" name="Equation" r:id="rId6" imgW="2158920" imgH="190440" progId="">
                    <p:embed/>
                  </p:oleObj>
                </mc:Choice>
                <mc:Fallback>
                  <p:oleObj name="Equation" r:id="rId6" imgW="2158920" imgH="1904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 y="2707"/>
                          <a:ext cx="3467" cy="292"/>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52" name="Object 20"/>
            <p:cNvGraphicFramePr>
              <a:graphicFrameLocks noChangeAspect="1"/>
            </p:cNvGraphicFramePr>
            <p:nvPr>
              <p:extLst>
                <p:ext uri="{D42A27DB-BD31-4B8C-83A1-F6EECF244321}">
                  <p14:modId xmlns:p14="http://schemas.microsoft.com/office/powerpoint/2010/main" val="172351568"/>
                </p:ext>
              </p:extLst>
            </p:nvPr>
          </p:nvGraphicFramePr>
          <p:xfrm>
            <a:off x="4645" y="2734"/>
            <a:ext cx="187" cy="213"/>
          </p:xfrm>
          <a:graphic>
            <a:graphicData uri="http://schemas.openxmlformats.org/presentationml/2006/ole">
              <mc:AlternateContent xmlns:mc="http://schemas.openxmlformats.org/markup-compatibility/2006">
                <mc:Choice xmlns:v="urn:schemas-microsoft-com:vml" Requires="v">
                  <p:oleObj spid="_x0000_s259091" name="Equation" r:id="rId8" imgW="126720" imgH="126720" progId="">
                    <p:embed/>
                  </p:oleObj>
                </mc:Choice>
                <mc:Fallback>
                  <p:oleObj name="Equation" r:id="rId8" imgW="126720" imgH="12672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5" y="2734"/>
                          <a:ext cx="187" cy="21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33321354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转移概率和初始分布</a:t>
            </a:r>
          </a:p>
        </p:txBody>
      </p:sp>
      <p:sp>
        <p:nvSpPr>
          <p:cNvPr id="3" name="Rectangle 3"/>
          <p:cNvSpPr>
            <a:spLocks noChangeArrowheads="1"/>
          </p:cNvSpPr>
          <p:nvPr/>
        </p:nvSpPr>
        <p:spPr bwMode="auto">
          <a:xfrm>
            <a:off x="561975" y="1655763"/>
            <a:ext cx="7883525" cy="2566987"/>
          </a:xfrm>
          <a:prstGeom prst="rect">
            <a:avLst/>
          </a:prstGeom>
          <a:noFill/>
          <a:ln w="9525" algn="ctr">
            <a:noFill/>
            <a:miter lim="800000"/>
            <a:headEnd/>
            <a:tailEnd/>
          </a:ln>
          <a:effectLst>
            <a:outerShdw blurRad="50800" dist="50800" dir="5400000" algn="ctr" rotWithShape="0">
              <a:schemeClr val="bg1"/>
            </a:outerShdw>
          </a:effectLst>
        </p:spPr>
        <p:txBody>
          <a:bodyPr>
            <a:spAutoFit/>
          </a:bodyPr>
          <a:lstStyle/>
          <a:p>
            <a:pPr eaLnBrk="1" hangingPunct="1">
              <a:defRPr/>
            </a:pPr>
            <a:r>
              <a:rPr lang="zh-CN" altLang="en-US" sz="2400" dirty="0">
                <a:solidFill>
                  <a:srgbClr val="C00000"/>
                </a:solidFill>
                <a:latin typeface="+mj-lt"/>
                <a:cs typeface="Times New Roman" pitchFamily="18" charset="0"/>
              </a:rPr>
              <a:t>例</a:t>
            </a:r>
            <a:r>
              <a:rPr lang="en-US" altLang="zh-CN" sz="2400" dirty="0">
                <a:solidFill>
                  <a:srgbClr val="C00000"/>
                </a:solidFill>
                <a:latin typeface="+mj-lt"/>
                <a:cs typeface="Times New Roman" pitchFamily="18" charset="0"/>
              </a:rPr>
              <a:t>1 </a:t>
            </a:r>
            <a:r>
              <a:rPr lang="zh-CN" altLang="en-US" sz="2400" dirty="0">
                <a:solidFill>
                  <a:srgbClr val="C00000"/>
                </a:solidFill>
                <a:latin typeface="+mj-lt"/>
                <a:cs typeface="Times New Roman" pitchFamily="18" charset="0"/>
              </a:rPr>
              <a:t>简单信号模型的转移概率矩阵</a:t>
            </a:r>
            <a:endParaRPr lang="en-US" altLang="zh-CN" sz="2400" dirty="0">
              <a:solidFill>
                <a:srgbClr val="C00000"/>
              </a:solidFill>
              <a:latin typeface="+mj-lt"/>
              <a:cs typeface="Times New Roman" pitchFamily="18" charset="0"/>
            </a:endParaRPr>
          </a:p>
          <a:p>
            <a:pPr eaLnBrk="1" hangingPunct="1">
              <a:lnSpc>
                <a:spcPct val="130000"/>
              </a:lnSpc>
              <a:defRPr/>
            </a:pPr>
            <a:r>
              <a:rPr lang="en-US" altLang="zh-CN" sz="2400" b="1" dirty="0">
                <a:solidFill>
                  <a:srgbClr val="0000CC"/>
                </a:solidFill>
                <a:latin typeface="+mj-lt"/>
                <a:cs typeface="Times New Roman" pitchFamily="18" charset="0"/>
              </a:rPr>
              <a:t>        </a:t>
            </a:r>
            <a:endParaRPr lang="en-US" altLang="zh-CN" sz="2800" dirty="0">
              <a:latin typeface="华文新魏" pitchFamily="2" charset="-122"/>
              <a:ea typeface="华文新魏" pitchFamily="2" charset="-122"/>
            </a:endParaRPr>
          </a:p>
          <a:p>
            <a:pPr eaLnBrk="1" hangingPunct="1">
              <a:defRPr/>
            </a:pPr>
            <a:endParaRPr lang="en-US" altLang="zh-CN" dirty="0">
              <a:solidFill>
                <a:schemeClr val="accent2">
                  <a:lumMod val="75000"/>
                </a:schemeClr>
              </a:solidFill>
              <a:latin typeface="华文新魏" pitchFamily="2" charset="-122"/>
              <a:ea typeface="华文新魏" pitchFamily="2" charset="-122"/>
              <a:cs typeface="Times New Roman" pitchFamily="18" charset="0"/>
            </a:endParaRPr>
          </a:p>
          <a:p>
            <a:pPr eaLnBrk="1" hangingPunct="1">
              <a:defRPr/>
            </a:pPr>
            <a:endParaRPr lang="en-US" altLang="zh-CN" dirty="0">
              <a:solidFill>
                <a:schemeClr val="accent2">
                  <a:lumMod val="75000"/>
                </a:schemeClr>
              </a:solidFill>
              <a:latin typeface="华文新魏" pitchFamily="2" charset="-122"/>
              <a:ea typeface="华文新魏" pitchFamily="2" charset="-122"/>
              <a:cs typeface="Times New Roman" pitchFamily="18" charset="0"/>
            </a:endParaRPr>
          </a:p>
          <a:p>
            <a:pPr eaLnBrk="1" hangingPunct="1">
              <a:buFont typeface="Wingdings" pitchFamily="2" charset="2"/>
              <a:buChar char="u"/>
              <a:defRPr/>
            </a:pPr>
            <a:endParaRPr lang="en-US" altLang="zh-CN" sz="2800" dirty="0">
              <a:solidFill>
                <a:schemeClr val="accent2">
                  <a:lumMod val="75000"/>
                </a:schemeClr>
              </a:solidFill>
              <a:latin typeface="华文新魏" pitchFamily="2" charset="-122"/>
              <a:ea typeface="华文新魏" pitchFamily="2" charset="-122"/>
            </a:endParaRPr>
          </a:p>
        </p:txBody>
      </p:sp>
      <p:grpSp>
        <p:nvGrpSpPr>
          <p:cNvPr id="51204" name="组合 5"/>
          <p:cNvGrpSpPr>
            <a:grpSpLocks/>
          </p:cNvGrpSpPr>
          <p:nvPr/>
        </p:nvGrpSpPr>
        <p:grpSpPr bwMode="auto">
          <a:xfrm>
            <a:off x="147638" y="2663825"/>
            <a:ext cx="8247062" cy="660400"/>
            <a:chOff x="685800" y="4431030"/>
            <a:chExt cx="8247063" cy="660718"/>
          </a:xfrm>
        </p:grpSpPr>
        <p:graphicFrame>
          <p:nvGraphicFramePr>
            <p:cNvPr id="51212" name="Object 2"/>
            <p:cNvGraphicFramePr>
              <a:graphicFrameLocks noChangeAspect="1"/>
            </p:cNvGraphicFramePr>
            <p:nvPr/>
          </p:nvGraphicFramePr>
          <p:xfrm>
            <a:off x="2260600" y="4434205"/>
            <a:ext cx="641350" cy="446088"/>
          </p:xfrm>
          <a:graphic>
            <a:graphicData uri="http://schemas.openxmlformats.org/presentationml/2006/ole">
              <mc:AlternateContent xmlns:mc="http://schemas.openxmlformats.org/markup-compatibility/2006">
                <mc:Choice xmlns:v="urn:schemas-microsoft-com:vml" Requires="v">
                  <p:oleObj spid="_x0000_s51306" name="Equation" r:id="rId3" imgW="291973" imgH="203112" progId="Equation.DSMT4">
                    <p:embed/>
                  </p:oleObj>
                </mc:Choice>
                <mc:Fallback>
                  <p:oleObj name="Equation" r:id="rId3" imgW="291973" imgH="203112"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0600" y="4434205"/>
                          <a:ext cx="64135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3" name="Object 3"/>
            <p:cNvGraphicFramePr>
              <a:graphicFrameLocks noChangeAspect="1"/>
            </p:cNvGraphicFramePr>
            <p:nvPr/>
          </p:nvGraphicFramePr>
          <p:xfrm>
            <a:off x="6567488" y="4489768"/>
            <a:ext cx="877887" cy="360362"/>
          </p:xfrm>
          <a:graphic>
            <a:graphicData uri="http://schemas.openxmlformats.org/presentationml/2006/ole">
              <mc:AlternateContent xmlns:mc="http://schemas.openxmlformats.org/markup-compatibility/2006">
                <mc:Choice xmlns:v="urn:schemas-microsoft-com:vml" Requires="v">
                  <p:oleObj spid="_x0000_s51307" name="Equation" r:id="rId5" imgW="494870" imgH="203024" progId="Equation.DSMT4">
                    <p:embed/>
                  </p:oleObj>
                </mc:Choice>
                <mc:Fallback>
                  <p:oleObj name="Equation" r:id="rId5" imgW="494870" imgH="203024"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488" y="4489768"/>
                          <a:ext cx="877887"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4" name="Object 4"/>
            <p:cNvGraphicFramePr>
              <a:graphicFrameLocks noChangeAspect="1"/>
            </p:cNvGraphicFramePr>
            <p:nvPr/>
          </p:nvGraphicFramePr>
          <p:xfrm>
            <a:off x="685800" y="4431030"/>
            <a:ext cx="698500" cy="447675"/>
          </p:xfrm>
          <a:graphic>
            <a:graphicData uri="http://schemas.openxmlformats.org/presentationml/2006/ole">
              <mc:AlternateContent xmlns:mc="http://schemas.openxmlformats.org/markup-compatibility/2006">
                <mc:Choice xmlns:v="urn:schemas-microsoft-com:vml" Requires="v">
                  <p:oleObj spid="_x0000_s51308" name="Equation" r:id="rId7" imgW="317225" imgH="203024" progId="Equation.DSMT4">
                    <p:embed/>
                  </p:oleObj>
                </mc:Choice>
                <mc:Fallback>
                  <p:oleObj name="Equation" r:id="rId7" imgW="317225" imgH="203024"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4431030"/>
                          <a:ext cx="6985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15" name="Rectangle 23"/>
            <p:cNvSpPr>
              <a:spLocks noChangeArrowheads="1"/>
            </p:cNvSpPr>
            <p:nvPr/>
          </p:nvSpPr>
          <p:spPr bwMode="auto">
            <a:xfrm>
              <a:off x="1730375" y="4659948"/>
              <a:ext cx="649288"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p>
          </p:txBody>
        </p:sp>
        <p:sp>
          <p:nvSpPr>
            <p:cNvPr id="51216" name="Rectangle 24"/>
            <p:cNvSpPr>
              <a:spLocks noChangeArrowheads="1"/>
            </p:cNvSpPr>
            <p:nvPr/>
          </p:nvSpPr>
          <p:spPr bwMode="auto">
            <a:xfrm>
              <a:off x="3170238"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2</a:t>
              </a:r>
            </a:p>
          </p:txBody>
        </p:sp>
        <p:sp>
          <p:nvSpPr>
            <p:cNvPr id="51217" name="Line 25"/>
            <p:cNvSpPr>
              <a:spLocks noChangeShapeType="1"/>
            </p:cNvSpPr>
            <p:nvPr/>
          </p:nvSpPr>
          <p:spPr bwMode="auto">
            <a:xfrm>
              <a:off x="2379663"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8" name="Line 26"/>
            <p:cNvSpPr>
              <a:spLocks noChangeShapeType="1"/>
            </p:cNvSpPr>
            <p:nvPr/>
          </p:nvSpPr>
          <p:spPr bwMode="auto">
            <a:xfrm>
              <a:off x="938213"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9" name="Rectangle 27"/>
            <p:cNvSpPr>
              <a:spLocks noChangeArrowheads="1"/>
            </p:cNvSpPr>
            <p:nvPr/>
          </p:nvSpPr>
          <p:spPr bwMode="auto">
            <a:xfrm>
              <a:off x="6049963"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n-1</a:t>
              </a:r>
            </a:p>
          </p:txBody>
        </p:sp>
        <p:sp>
          <p:nvSpPr>
            <p:cNvPr id="51220" name="Line 28"/>
            <p:cNvSpPr>
              <a:spLocks noChangeShapeType="1"/>
            </p:cNvSpPr>
            <p:nvPr/>
          </p:nvSpPr>
          <p:spPr bwMode="auto">
            <a:xfrm>
              <a:off x="5259388"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21" name="Line 29"/>
            <p:cNvSpPr>
              <a:spLocks noChangeShapeType="1"/>
            </p:cNvSpPr>
            <p:nvPr/>
          </p:nvSpPr>
          <p:spPr bwMode="auto">
            <a:xfrm>
              <a:off x="3817938" y="4875848"/>
              <a:ext cx="7921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22" name="Rectangle 30"/>
            <p:cNvSpPr>
              <a:spLocks noChangeArrowheads="1"/>
            </p:cNvSpPr>
            <p:nvPr/>
          </p:nvSpPr>
          <p:spPr bwMode="auto">
            <a:xfrm>
              <a:off x="7491413" y="4659948"/>
              <a:ext cx="649287" cy="431800"/>
            </a:xfrm>
            <a:prstGeom prst="rect">
              <a:avLst/>
            </a:prstGeom>
            <a:solidFill>
              <a:schemeClr val="accent1"/>
            </a:solidFill>
            <a:ln w="9525" algn="ctr">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n</a:t>
              </a:r>
            </a:p>
          </p:txBody>
        </p:sp>
        <p:sp>
          <p:nvSpPr>
            <p:cNvPr id="51223" name="Line 31"/>
            <p:cNvSpPr>
              <a:spLocks noChangeShapeType="1"/>
            </p:cNvSpPr>
            <p:nvPr/>
          </p:nvSpPr>
          <p:spPr bwMode="auto">
            <a:xfrm>
              <a:off x="8140700" y="485552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24" name="Line 32"/>
            <p:cNvSpPr>
              <a:spLocks noChangeShapeType="1"/>
            </p:cNvSpPr>
            <p:nvPr/>
          </p:nvSpPr>
          <p:spPr bwMode="auto">
            <a:xfrm>
              <a:off x="6699250" y="487584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25" name="Line 37"/>
            <p:cNvSpPr>
              <a:spLocks noChangeShapeType="1"/>
            </p:cNvSpPr>
            <p:nvPr/>
          </p:nvSpPr>
          <p:spPr bwMode="auto">
            <a:xfrm>
              <a:off x="4538663" y="4875848"/>
              <a:ext cx="720725"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1205" name="Object 5"/>
          <p:cNvGraphicFramePr>
            <a:graphicFrameLocks noChangeAspect="1"/>
          </p:cNvGraphicFramePr>
          <p:nvPr/>
        </p:nvGraphicFramePr>
        <p:xfrm>
          <a:off x="600075" y="2547938"/>
          <a:ext cx="431800" cy="457200"/>
        </p:xfrm>
        <a:graphic>
          <a:graphicData uri="http://schemas.openxmlformats.org/presentationml/2006/ole">
            <mc:AlternateContent xmlns:mc="http://schemas.openxmlformats.org/markup-compatibility/2006">
              <mc:Choice xmlns:v="urn:schemas-microsoft-com:vml" Requires="v">
                <p:oleObj spid="_x0000_s51309" name="公式" r:id="rId9" imgW="215806" imgH="228501" progId="Equation.3">
                  <p:embed/>
                </p:oleObj>
              </mc:Choice>
              <mc:Fallback>
                <p:oleObj name="公式" r:id="rId9" imgW="215806" imgH="228501"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075" y="2547938"/>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6" name="Object 6"/>
          <p:cNvGraphicFramePr>
            <a:graphicFrameLocks noChangeAspect="1"/>
          </p:cNvGraphicFramePr>
          <p:nvPr/>
        </p:nvGraphicFramePr>
        <p:xfrm>
          <a:off x="2065338" y="2549525"/>
          <a:ext cx="406400" cy="431800"/>
        </p:xfrm>
        <a:graphic>
          <a:graphicData uri="http://schemas.openxmlformats.org/presentationml/2006/ole">
            <mc:AlternateContent xmlns:mc="http://schemas.openxmlformats.org/markup-compatibility/2006">
              <mc:Choice xmlns:v="urn:schemas-microsoft-com:vml" Requires="v">
                <p:oleObj spid="_x0000_s51310" name="公式" r:id="rId11" imgW="203024" imgH="215713" progId="Equation.3">
                  <p:embed/>
                </p:oleObj>
              </mc:Choice>
              <mc:Fallback>
                <p:oleObj name="公式" r:id="rId11" imgW="203024" imgH="215713"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65338" y="2549525"/>
                        <a:ext cx="4064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7" name="Object 7"/>
          <p:cNvGraphicFramePr>
            <a:graphicFrameLocks noChangeAspect="1"/>
          </p:cNvGraphicFramePr>
          <p:nvPr/>
        </p:nvGraphicFramePr>
        <p:xfrm>
          <a:off x="3486150" y="2540000"/>
          <a:ext cx="431800" cy="431800"/>
        </p:xfrm>
        <a:graphic>
          <a:graphicData uri="http://schemas.openxmlformats.org/presentationml/2006/ole">
            <mc:AlternateContent xmlns:mc="http://schemas.openxmlformats.org/markup-compatibility/2006">
              <mc:Choice xmlns:v="urn:schemas-microsoft-com:vml" Requires="v">
                <p:oleObj spid="_x0000_s51311" name="公式" r:id="rId13" imgW="215619" imgH="215619" progId="Equation.3">
                  <p:embed/>
                </p:oleObj>
              </mc:Choice>
              <mc:Fallback>
                <p:oleObj name="公式" r:id="rId13" imgW="215619" imgH="215619"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86150" y="2540000"/>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8"/>
          <p:cNvGraphicFramePr>
            <a:graphicFrameLocks noChangeAspect="1"/>
          </p:cNvGraphicFramePr>
          <p:nvPr/>
        </p:nvGraphicFramePr>
        <p:xfrm>
          <a:off x="6248400" y="2493963"/>
          <a:ext cx="609600" cy="457200"/>
        </p:xfrm>
        <a:graphic>
          <a:graphicData uri="http://schemas.openxmlformats.org/presentationml/2006/ole">
            <mc:AlternateContent xmlns:mc="http://schemas.openxmlformats.org/markup-compatibility/2006">
              <mc:Choice xmlns:v="urn:schemas-microsoft-com:vml" Requires="v">
                <p:oleObj spid="_x0000_s51312" name="公式" r:id="rId15" imgW="304668" imgH="228501" progId="Equation.3">
                  <p:embed/>
                </p:oleObj>
              </mc:Choice>
              <mc:Fallback>
                <p:oleObj name="公式" r:id="rId15" imgW="304668" imgH="228501"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48400" y="2493963"/>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9" name="Object 9"/>
          <p:cNvGraphicFramePr>
            <a:graphicFrameLocks noChangeAspect="1"/>
          </p:cNvGraphicFramePr>
          <p:nvPr/>
        </p:nvGraphicFramePr>
        <p:xfrm>
          <a:off x="7834313" y="2506663"/>
          <a:ext cx="431800" cy="457200"/>
        </p:xfrm>
        <a:graphic>
          <a:graphicData uri="http://schemas.openxmlformats.org/presentationml/2006/ole">
            <mc:AlternateContent xmlns:mc="http://schemas.openxmlformats.org/markup-compatibility/2006">
              <mc:Choice xmlns:v="urn:schemas-microsoft-com:vml" Requires="v">
                <p:oleObj spid="_x0000_s51313" name="公式" r:id="rId17" imgW="215806" imgH="228501" progId="Equation.3">
                  <p:embed/>
                </p:oleObj>
              </mc:Choice>
              <mc:Fallback>
                <p:oleObj name="公式" r:id="rId17" imgW="215806" imgH="228501"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34313" y="250666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7" name="Object 10"/>
          <p:cNvGraphicFramePr>
            <a:graphicFrameLocks noChangeAspect="1"/>
          </p:cNvGraphicFramePr>
          <p:nvPr>
            <p:extLst>
              <p:ext uri="{D42A27DB-BD31-4B8C-83A1-F6EECF244321}">
                <p14:modId xmlns:p14="http://schemas.microsoft.com/office/powerpoint/2010/main" val="748974773"/>
              </p:ext>
            </p:extLst>
          </p:nvPr>
        </p:nvGraphicFramePr>
        <p:xfrm>
          <a:off x="1544638" y="3636963"/>
          <a:ext cx="5289550" cy="828675"/>
        </p:xfrm>
        <a:graphic>
          <a:graphicData uri="http://schemas.openxmlformats.org/presentationml/2006/ole">
            <mc:AlternateContent xmlns:mc="http://schemas.openxmlformats.org/markup-compatibility/2006">
              <mc:Choice xmlns:v="urn:schemas-microsoft-com:vml" Requires="v">
                <p:oleObj spid="_x0000_s51314" name="Equation" r:id="rId19" imgW="2920680" imgH="457200" progId="Equation.DSMT4">
                  <p:embed/>
                </p:oleObj>
              </mc:Choice>
              <mc:Fallback>
                <p:oleObj name="Equation" r:id="rId19" imgW="2920680" imgH="457200" progId="Equation.DSMT4">
                  <p:embed/>
                  <p:pic>
                    <p:nvPicPr>
                      <p:cNvPr id="0" name="Object 10"/>
                      <p:cNvPicPr>
                        <a:picLocks noChangeAspect="1" noChangeArrowheads="1"/>
                      </p:cNvPicPr>
                      <p:nvPr/>
                    </p:nvPicPr>
                    <p:blipFill>
                      <a:blip r:embed="rId20"/>
                      <a:srcRect/>
                      <a:stretch>
                        <a:fillRect/>
                      </a:stretch>
                    </p:blipFill>
                    <p:spPr bwMode="auto">
                      <a:xfrm>
                        <a:off x="1544638" y="3636963"/>
                        <a:ext cx="52895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62" name="Object 30"/>
          <p:cNvGraphicFramePr>
            <a:graphicFrameLocks noChangeAspect="1"/>
          </p:cNvGraphicFramePr>
          <p:nvPr>
            <p:extLst>
              <p:ext uri="{D42A27DB-BD31-4B8C-83A1-F6EECF244321}">
                <p14:modId xmlns:p14="http://schemas.microsoft.com/office/powerpoint/2010/main" val="3036328741"/>
              </p:ext>
            </p:extLst>
          </p:nvPr>
        </p:nvGraphicFramePr>
        <p:xfrm>
          <a:off x="3327400" y="4810125"/>
          <a:ext cx="1612900" cy="936625"/>
        </p:xfrm>
        <a:graphic>
          <a:graphicData uri="http://schemas.openxmlformats.org/presentationml/2006/ole">
            <mc:AlternateContent xmlns:mc="http://schemas.openxmlformats.org/markup-compatibility/2006">
              <mc:Choice xmlns:v="urn:schemas-microsoft-com:vml" Requires="v">
                <p:oleObj spid="_x0000_s51315" name="Equation" r:id="rId21" imgW="787320" imgH="457200" progId="Equation.DSMT4">
                  <p:embed/>
                </p:oleObj>
              </mc:Choice>
              <mc:Fallback>
                <p:oleObj name="Equation" r:id="rId21" imgW="787320" imgH="457200" progId="Equation.DSMT4">
                  <p:embed/>
                  <p:pic>
                    <p:nvPicPr>
                      <p:cNvPr id="0" name="Object 30"/>
                      <p:cNvPicPr>
                        <a:picLocks noChangeAspect="1" noChangeArrowheads="1"/>
                      </p:cNvPicPr>
                      <p:nvPr/>
                    </p:nvPicPr>
                    <p:blipFill>
                      <a:blip r:embed="rId22"/>
                      <a:srcRect/>
                      <a:stretch>
                        <a:fillRect/>
                      </a:stretch>
                    </p:blipFill>
                    <p:spPr bwMode="auto">
                      <a:xfrm>
                        <a:off x="3327400" y="4810125"/>
                        <a:ext cx="1612900"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9637"/>
                                        </p:tgtEl>
                                        <p:attrNameLst>
                                          <p:attrName>style.visibility</p:attrName>
                                        </p:attrNameLst>
                                      </p:cBhvr>
                                      <p:to>
                                        <p:strVal val="visible"/>
                                      </p:to>
                                    </p:set>
                                    <p:animEffect transition="in" filter="wipe(left)">
                                      <p:cBhvr>
                                        <p:cTn id="7" dur="500"/>
                                        <p:tgtEl>
                                          <p:spTgt spid="696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9662"/>
                                        </p:tgtEl>
                                        <p:attrNameLst>
                                          <p:attrName>style.visibility</p:attrName>
                                        </p:attrNameLst>
                                      </p:cBhvr>
                                      <p:to>
                                        <p:strVal val="visible"/>
                                      </p:to>
                                    </p:set>
                                    <p:animEffect transition="in" filter="wipe(left)">
                                      <p:cBhvr>
                                        <p:cTn id="12" dur="500"/>
                                        <p:tgtEl>
                                          <p:spTgt spid="69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6"/>
          <p:cNvGrpSpPr>
            <a:grpSpLocks/>
          </p:cNvGrpSpPr>
          <p:nvPr/>
        </p:nvGrpSpPr>
        <p:grpSpPr bwMode="auto">
          <a:xfrm>
            <a:off x="1036638" y="1485900"/>
            <a:ext cx="1519237" cy="1800225"/>
            <a:chOff x="1156" y="1797"/>
            <a:chExt cx="957" cy="1134"/>
          </a:xfrm>
        </p:grpSpPr>
        <p:sp>
          <p:nvSpPr>
            <p:cNvPr id="7187" name="Sound"/>
            <p:cNvSpPr>
              <a:spLocks noEditPoints="1" noChangeArrowheads="1"/>
            </p:cNvSpPr>
            <p:nvPr/>
          </p:nvSpPr>
          <p:spPr bwMode="auto">
            <a:xfrm>
              <a:off x="1247" y="1933"/>
              <a:ext cx="866" cy="91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73 w 21600"/>
                <a:gd name="T13" fmla="*/ 22446 h 21600"/>
                <a:gd name="T14" fmla="*/ 21076 w 21600"/>
                <a:gd name="T15" fmla="*/ 28275 h 21600"/>
              </a:gdLst>
              <a:ahLst/>
              <a:cxnLst>
                <a:cxn ang="T8">
                  <a:pos x="T0" y="T1"/>
                </a:cxn>
                <a:cxn ang="T9">
                  <a:pos x="T2" y="T3"/>
                </a:cxn>
                <a:cxn ang="T10">
                  <a:pos x="T4" y="T5"/>
                </a:cxn>
                <a:cxn ang="T11">
                  <a:pos x="T6" y="T7"/>
                </a:cxn>
              </a:cxnLst>
              <a:rect l="T12" t="T13" r="T14" b="T15"/>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7188" name="Rectangle 34"/>
            <p:cNvSpPr>
              <a:spLocks noChangeArrowheads="1"/>
            </p:cNvSpPr>
            <p:nvPr/>
          </p:nvSpPr>
          <p:spPr bwMode="auto">
            <a:xfrm>
              <a:off x="1156" y="1797"/>
              <a:ext cx="590" cy="1134"/>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7171" name="Rectangle 2"/>
          <p:cNvSpPr>
            <a:spLocks noGrp="1" noChangeArrowheads="1"/>
          </p:cNvSpPr>
          <p:nvPr>
            <p:ph type="title"/>
          </p:nvPr>
        </p:nvSpPr>
        <p:spPr/>
        <p:txBody>
          <a:bodyPr/>
          <a:lstStyle/>
          <a:p>
            <a:pPr eaLnBrk="1" hangingPunct="1"/>
            <a:r>
              <a:rPr lang="zh-CN" altLang="en-US" smtClean="0">
                <a:solidFill>
                  <a:schemeClr val="accent2"/>
                </a:solidFill>
                <a:ea typeface="仿宋_GB2312" pitchFamily="49" charset="-122"/>
              </a:rPr>
              <a:t>语音识别示意图</a:t>
            </a:r>
            <a:endParaRPr lang="en-US" altLang="zh-CN" smtClean="0">
              <a:solidFill>
                <a:schemeClr val="accent2"/>
              </a:solidFill>
              <a:ea typeface="仿宋_GB2312" pitchFamily="49" charset="-122"/>
            </a:endParaRPr>
          </a:p>
        </p:txBody>
      </p:sp>
      <p:pic>
        <p:nvPicPr>
          <p:cNvPr id="70687" name="Picture 31" descr="j03029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032000"/>
            <a:ext cx="5349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3" name="Text Box 37"/>
          <p:cNvSpPr txBox="1">
            <a:spLocks noChangeArrowheads="1"/>
          </p:cNvSpPr>
          <p:nvPr/>
        </p:nvSpPr>
        <p:spPr bwMode="auto">
          <a:xfrm>
            <a:off x="3490913" y="2062163"/>
            <a:ext cx="1368425" cy="865187"/>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采集</a:t>
            </a:r>
          </a:p>
          <a:p>
            <a:pPr algn="ctr" eaLnBrk="1" hangingPunct="1">
              <a:spcBef>
                <a:spcPct val="0"/>
              </a:spcBef>
              <a:buFontTx/>
              <a:buNone/>
            </a:pPr>
            <a:r>
              <a:rPr lang="zh-CN" altLang="en-US" sz="2400"/>
              <a:t>设备</a:t>
            </a:r>
            <a:endParaRPr lang="en-US" altLang="zh-CN" sz="2400"/>
          </a:p>
        </p:txBody>
      </p:sp>
      <p:sp>
        <p:nvSpPr>
          <p:cNvPr id="70694" name="AutoShape 38"/>
          <p:cNvSpPr>
            <a:spLocks noChangeArrowheads="1"/>
          </p:cNvSpPr>
          <p:nvPr/>
        </p:nvSpPr>
        <p:spPr bwMode="auto">
          <a:xfrm>
            <a:off x="2700338" y="2347913"/>
            <a:ext cx="576262" cy="288925"/>
          </a:xfrm>
          <a:prstGeom prst="rightArrow">
            <a:avLst>
              <a:gd name="adj1" fmla="val 50000"/>
              <a:gd name="adj2" fmla="val 4986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695" name="AutoShape 39"/>
          <p:cNvSpPr>
            <a:spLocks noChangeArrowheads="1"/>
          </p:cNvSpPr>
          <p:nvPr/>
        </p:nvSpPr>
        <p:spPr bwMode="auto">
          <a:xfrm>
            <a:off x="5003800" y="2347913"/>
            <a:ext cx="576263" cy="288925"/>
          </a:xfrm>
          <a:prstGeom prst="rightArrow">
            <a:avLst>
              <a:gd name="adj1" fmla="val 50000"/>
              <a:gd name="adj2" fmla="val 49863"/>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70697"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990725"/>
            <a:ext cx="237648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8" name="AutoShape 42"/>
          <p:cNvSpPr>
            <a:spLocks noChangeArrowheads="1"/>
          </p:cNvSpPr>
          <p:nvPr/>
        </p:nvSpPr>
        <p:spPr bwMode="auto">
          <a:xfrm>
            <a:off x="6659563" y="2925763"/>
            <a:ext cx="217487" cy="863600"/>
          </a:xfrm>
          <a:prstGeom prst="downArrow">
            <a:avLst>
              <a:gd name="adj1" fmla="val 50000"/>
              <a:gd name="adj2" fmla="val 99270"/>
            </a:avLst>
          </a:prstGeom>
          <a:solidFill>
            <a:schemeClr val="accent1"/>
          </a:solidFill>
          <a:ln w="9525">
            <a:solidFill>
              <a:schemeClr val="tx1"/>
            </a:solidFill>
            <a:miter lim="800000"/>
            <a:headEnd/>
            <a:tailEnd/>
          </a:ln>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0699" name="Text Box 43"/>
          <p:cNvSpPr txBox="1">
            <a:spLocks noChangeArrowheads="1"/>
          </p:cNvSpPr>
          <p:nvPr/>
        </p:nvSpPr>
        <p:spPr bwMode="auto">
          <a:xfrm>
            <a:off x="6084888" y="4076700"/>
            <a:ext cx="1368425" cy="86518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t>计算机</a:t>
            </a:r>
          </a:p>
          <a:p>
            <a:pPr algn="ctr" eaLnBrk="1" hangingPunct="1">
              <a:spcBef>
                <a:spcPct val="0"/>
              </a:spcBef>
              <a:buFontTx/>
              <a:buNone/>
            </a:pPr>
            <a:r>
              <a:rPr lang="zh-CN" altLang="en-US" sz="2400"/>
              <a:t>识别</a:t>
            </a:r>
          </a:p>
        </p:txBody>
      </p:sp>
      <p:sp>
        <p:nvSpPr>
          <p:cNvPr id="70700" name="AutoShape 44"/>
          <p:cNvSpPr>
            <a:spLocks noChangeArrowheads="1"/>
          </p:cNvSpPr>
          <p:nvPr/>
        </p:nvSpPr>
        <p:spPr bwMode="auto">
          <a:xfrm>
            <a:off x="5148263" y="4437063"/>
            <a:ext cx="647700" cy="215900"/>
          </a:xfrm>
          <a:prstGeom prst="left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 name="Group 51"/>
          <p:cNvGrpSpPr>
            <a:grpSpLocks/>
          </p:cNvGrpSpPr>
          <p:nvPr/>
        </p:nvGrpSpPr>
        <p:grpSpPr bwMode="auto">
          <a:xfrm>
            <a:off x="3924300" y="4005263"/>
            <a:ext cx="1006475" cy="1295400"/>
            <a:chOff x="2472" y="2523"/>
            <a:chExt cx="634" cy="816"/>
          </a:xfrm>
        </p:grpSpPr>
        <p:sp>
          <p:nvSpPr>
            <p:cNvPr id="7184" name="AutoShape 45"/>
            <p:cNvSpPr>
              <a:spLocks noChangeArrowheads="1"/>
            </p:cNvSpPr>
            <p:nvPr/>
          </p:nvSpPr>
          <p:spPr bwMode="auto">
            <a:xfrm>
              <a:off x="2472" y="2523"/>
              <a:ext cx="544" cy="725"/>
            </a:xfrm>
            <a:prstGeom prst="foldedCorner">
              <a:avLst>
                <a:gd name="adj" fmla="val 12500"/>
              </a:avLst>
            </a:prstGeom>
            <a:solidFill>
              <a:srgbClr val="FFFF99"/>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85" name="AutoShape 46"/>
            <p:cNvSpPr>
              <a:spLocks noChangeArrowheads="1"/>
            </p:cNvSpPr>
            <p:nvPr/>
          </p:nvSpPr>
          <p:spPr bwMode="auto">
            <a:xfrm>
              <a:off x="2517" y="2568"/>
              <a:ext cx="544" cy="725"/>
            </a:xfrm>
            <a:prstGeom prst="foldedCorner">
              <a:avLst>
                <a:gd name="adj" fmla="val 12500"/>
              </a:avLst>
            </a:prstGeom>
            <a:solidFill>
              <a:srgbClr val="FFFF99"/>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86" name="AutoShape 47"/>
            <p:cNvSpPr>
              <a:spLocks noChangeArrowheads="1"/>
            </p:cNvSpPr>
            <p:nvPr/>
          </p:nvSpPr>
          <p:spPr bwMode="auto">
            <a:xfrm>
              <a:off x="2562" y="2614"/>
              <a:ext cx="544" cy="725"/>
            </a:xfrm>
            <a:prstGeom prst="foldedCorner">
              <a:avLst>
                <a:gd name="adj" fmla="val 12500"/>
              </a:avLst>
            </a:prstGeom>
            <a:solidFill>
              <a:srgbClr val="FFFF99"/>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文本</a:t>
              </a:r>
            </a:p>
          </p:txBody>
        </p:sp>
      </p:grpSp>
      <p:sp>
        <p:nvSpPr>
          <p:cNvPr id="70704" name="AutoShape 48"/>
          <p:cNvSpPr>
            <a:spLocks noChangeArrowheads="1"/>
          </p:cNvSpPr>
          <p:nvPr/>
        </p:nvSpPr>
        <p:spPr bwMode="auto">
          <a:xfrm>
            <a:off x="900113" y="3716338"/>
            <a:ext cx="1368425" cy="504825"/>
          </a:xfrm>
          <a:prstGeom prst="wedgeRoundRectCallout">
            <a:avLst>
              <a:gd name="adj1" fmla="val 53481"/>
              <a:gd name="adj2" fmla="val -225157"/>
              <a:gd name="adj3" fmla="val 16667"/>
            </a:avLst>
          </a:prstGeom>
          <a:solidFill>
            <a:schemeClr val="bg1"/>
          </a:solidFill>
          <a:ln w="38100" cmpd="dbl">
            <a:solidFill>
              <a:srgbClr val="FF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声波</a:t>
            </a:r>
          </a:p>
        </p:txBody>
      </p:sp>
      <p:sp>
        <p:nvSpPr>
          <p:cNvPr id="70705" name="AutoShape 49"/>
          <p:cNvSpPr>
            <a:spLocks noChangeArrowheads="1"/>
          </p:cNvSpPr>
          <p:nvPr/>
        </p:nvSpPr>
        <p:spPr bwMode="auto">
          <a:xfrm>
            <a:off x="7451725" y="3068638"/>
            <a:ext cx="1368425" cy="503237"/>
          </a:xfrm>
          <a:prstGeom prst="wedgeRoundRectCallout">
            <a:avLst>
              <a:gd name="adj1" fmla="val -79120"/>
              <a:gd name="adj2" fmla="val -107097"/>
              <a:gd name="adj3" fmla="val 16667"/>
            </a:avLst>
          </a:prstGeom>
          <a:solidFill>
            <a:schemeClr val="bg1"/>
          </a:solidFill>
          <a:ln w="38100" cmpd="dbl">
            <a:solidFill>
              <a:srgbClr val="FF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数字信号</a:t>
            </a:r>
          </a:p>
        </p:txBody>
      </p:sp>
      <p:sp>
        <p:nvSpPr>
          <p:cNvPr id="70706" name="AutoShape 50"/>
          <p:cNvSpPr>
            <a:spLocks noChangeArrowheads="1"/>
          </p:cNvSpPr>
          <p:nvPr/>
        </p:nvSpPr>
        <p:spPr bwMode="auto">
          <a:xfrm>
            <a:off x="3348038" y="6092825"/>
            <a:ext cx="1368425" cy="503238"/>
          </a:xfrm>
          <a:prstGeom prst="wedgeRoundRectCallout">
            <a:avLst>
              <a:gd name="adj1" fmla="val 16009"/>
              <a:gd name="adj2" fmla="val -214352"/>
              <a:gd name="adj3" fmla="val 16667"/>
            </a:avLst>
          </a:prstGeom>
          <a:solidFill>
            <a:schemeClr val="bg1"/>
          </a:solidFill>
          <a:ln w="38100" cmpd="dbl">
            <a:solidFill>
              <a:srgbClr val="FF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语言</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0687"/>
                                        </p:tgtEl>
                                        <p:attrNameLst>
                                          <p:attrName>style.visibility</p:attrName>
                                        </p:attrNameLst>
                                      </p:cBhvr>
                                      <p:to>
                                        <p:strVal val="visible"/>
                                      </p:to>
                                    </p:set>
                                    <p:animEffect transition="in" filter="wipe(left)">
                                      <p:cBhvr>
                                        <p:cTn id="10" dur="500"/>
                                        <p:tgtEl>
                                          <p:spTgt spid="7068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0694"/>
                                        </p:tgtEl>
                                        <p:attrNameLst>
                                          <p:attrName>style.visibility</p:attrName>
                                        </p:attrNameLst>
                                      </p:cBhvr>
                                      <p:to>
                                        <p:strVal val="visible"/>
                                      </p:to>
                                    </p:set>
                                    <p:animEffect transition="in" filter="wipe(left)">
                                      <p:cBhvr>
                                        <p:cTn id="15" dur="500"/>
                                        <p:tgtEl>
                                          <p:spTgt spid="70694"/>
                                        </p:tgtEl>
                                      </p:cBhvr>
                                    </p:animEffect>
                                  </p:childTnLst>
                                </p:cTn>
                              </p:par>
                            </p:childTnLst>
                          </p:cTn>
                        </p:par>
                        <p:par>
                          <p:cTn id="16" fill="hold" nodeType="afterGroup">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70693"/>
                                        </p:tgtEl>
                                        <p:attrNameLst>
                                          <p:attrName>style.visibility</p:attrName>
                                        </p:attrNameLst>
                                      </p:cBhvr>
                                      <p:to>
                                        <p:strVal val="visible"/>
                                      </p:to>
                                    </p:set>
                                    <p:animEffect transition="in" filter="wipe(left)">
                                      <p:cBhvr>
                                        <p:cTn id="19" dur="500"/>
                                        <p:tgtEl>
                                          <p:spTgt spid="7069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0695"/>
                                        </p:tgtEl>
                                        <p:attrNameLst>
                                          <p:attrName>style.visibility</p:attrName>
                                        </p:attrNameLst>
                                      </p:cBhvr>
                                      <p:to>
                                        <p:strVal val="visible"/>
                                      </p:to>
                                    </p:set>
                                    <p:animEffect transition="in" filter="wipe(left)">
                                      <p:cBhvr>
                                        <p:cTn id="24" dur="500"/>
                                        <p:tgtEl>
                                          <p:spTgt spid="70695"/>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70697"/>
                                        </p:tgtEl>
                                        <p:attrNameLst>
                                          <p:attrName>style.visibility</p:attrName>
                                        </p:attrNameLst>
                                      </p:cBhvr>
                                      <p:to>
                                        <p:strVal val="visible"/>
                                      </p:to>
                                    </p:set>
                                    <p:animEffect transition="in" filter="wipe(left)">
                                      <p:cBhvr>
                                        <p:cTn id="28" dur="500"/>
                                        <p:tgtEl>
                                          <p:spTgt spid="7069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70698"/>
                                        </p:tgtEl>
                                        <p:attrNameLst>
                                          <p:attrName>style.visibility</p:attrName>
                                        </p:attrNameLst>
                                      </p:cBhvr>
                                      <p:to>
                                        <p:strVal val="visible"/>
                                      </p:to>
                                    </p:set>
                                    <p:animEffect transition="in" filter="wipe(up)">
                                      <p:cBhvr>
                                        <p:cTn id="33" dur="500"/>
                                        <p:tgtEl>
                                          <p:spTgt spid="70698"/>
                                        </p:tgtEl>
                                      </p:cBhvr>
                                    </p:animEffect>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0699"/>
                                        </p:tgtEl>
                                        <p:attrNameLst>
                                          <p:attrName>style.visibility</p:attrName>
                                        </p:attrNameLst>
                                      </p:cBhvr>
                                      <p:to>
                                        <p:strVal val="visible"/>
                                      </p:to>
                                    </p:set>
                                    <p:animEffect transition="in" filter="wipe(up)">
                                      <p:cBhvr>
                                        <p:cTn id="37" dur="500"/>
                                        <p:tgtEl>
                                          <p:spTgt spid="706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70700"/>
                                        </p:tgtEl>
                                        <p:attrNameLst>
                                          <p:attrName>style.visibility</p:attrName>
                                        </p:attrNameLst>
                                      </p:cBhvr>
                                      <p:to>
                                        <p:strVal val="visible"/>
                                      </p:to>
                                    </p:set>
                                    <p:animEffect transition="in" filter="wipe(right)">
                                      <p:cBhvr>
                                        <p:cTn id="42" dur="500"/>
                                        <p:tgtEl>
                                          <p:spTgt spid="70700"/>
                                        </p:tgtEl>
                                      </p:cBhvr>
                                    </p:animEffect>
                                  </p:childTnLst>
                                </p:cTn>
                              </p:par>
                            </p:childTnLst>
                          </p:cTn>
                        </p:par>
                        <p:par>
                          <p:cTn id="43" fill="hold" nodeType="afterGroup">
                            <p:stCondLst>
                              <p:cond delay="500"/>
                            </p:stCondLst>
                            <p:childTnLst>
                              <p:par>
                                <p:cTn id="44" presetID="22" presetClass="entr" presetSubtype="2"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70704"/>
                                        </p:tgtEl>
                                        <p:attrNameLst>
                                          <p:attrName>style.visibility</p:attrName>
                                        </p:attrNameLst>
                                      </p:cBhvr>
                                      <p:to>
                                        <p:strVal val="visible"/>
                                      </p:to>
                                    </p:set>
                                    <p:animEffect transition="in" filter="wipe(up)">
                                      <p:cBhvr>
                                        <p:cTn id="51" dur="500"/>
                                        <p:tgtEl>
                                          <p:spTgt spid="7070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70705"/>
                                        </p:tgtEl>
                                        <p:attrNameLst>
                                          <p:attrName>style.visibility</p:attrName>
                                        </p:attrNameLst>
                                      </p:cBhvr>
                                      <p:to>
                                        <p:strVal val="visible"/>
                                      </p:to>
                                    </p:set>
                                    <p:animEffect transition="in" filter="wipe(left)">
                                      <p:cBhvr>
                                        <p:cTn id="56" dur="500"/>
                                        <p:tgtEl>
                                          <p:spTgt spid="7070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70706"/>
                                        </p:tgtEl>
                                        <p:attrNameLst>
                                          <p:attrName>style.visibility</p:attrName>
                                        </p:attrNameLst>
                                      </p:cBhvr>
                                      <p:to>
                                        <p:strVal val="visible"/>
                                      </p:to>
                                    </p:set>
                                    <p:animEffect transition="in" filter="wipe(up)">
                                      <p:cBhvr>
                                        <p:cTn id="61" dur="500"/>
                                        <p:tgtEl>
                                          <p:spTgt spid="70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93" grpId="0" animBg="1"/>
      <p:bldP spid="70694" grpId="0" animBg="1"/>
      <p:bldP spid="70695" grpId="0" animBg="1"/>
      <p:bldP spid="70698" grpId="0" animBg="1"/>
      <p:bldP spid="70699" grpId="0" animBg="1"/>
      <p:bldP spid="70700" grpId="0" animBg="1"/>
      <p:bldP spid="70704" grpId="0" animBg="1"/>
      <p:bldP spid="70705" grpId="0" animBg="1"/>
      <p:bldP spid="7070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转移概率和初始分布</a:t>
            </a:r>
          </a:p>
        </p:txBody>
      </p:sp>
      <p:sp>
        <p:nvSpPr>
          <p:cNvPr id="6" name="Rectangle 5"/>
          <p:cNvSpPr>
            <a:spLocks noChangeArrowheads="1"/>
          </p:cNvSpPr>
          <p:nvPr/>
        </p:nvSpPr>
        <p:spPr bwMode="auto">
          <a:xfrm>
            <a:off x="919163" y="1519238"/>
            <a:ext cx="5105400" cy="476250"/>
          </a:xfrm>
          <a:prstGeom prst="rect">
            <a:avLst/>
          </a:prstGeom>
          <a:noFill/>
          <a:ln w="9525" algn="ctr">
            <a:noFill/>
            <a:miter lim="800000"/>
            <a:headEnd/>
            <a:tailEnd/>
          </a:ln>
        </p:spPr>
        <p:txBody>
          <a:bodyPr>
            <a:spAutoFit/>
          </a:bodyPr>
          <a:lstStyle/>
          <a:p>
            <a:pPr eaLnBrk="1" fontAlgn="auto" hangingPunct="1">
              <a:lnSpc>
                <a:spcPct val="120000"/>
              </a:lnSpc>
              <a:spcBef>
                <a:spcPct val="50000"/>
              </a:spcBef>
              <a:spcAft>
                <a:spcPts val="0"/>
              </a:spcAft>
              <a:defRPr/>
            </a:pPr>
            <a:r>
              <a:rPr kumimoji="1" lang="zh-CN" altLang="en-US" sz="2400" kern="0" dirty="0">
                <a:solidFill>
                  <a:srgbClr val="C00000"/>
                </a:solidFill>
                <a:latin typeface="宋体" pitchFamily="2" charset="-122"/>
              </a:rPr>
              <a:t>例</a:t>
            </a:r>
            <a:r>
              <a:rPr kumimoji="1" lang="en-US" altLang="zh-CN" sz="2400" kern="0" dirty="0">
                <a:solidFill>
                  <a:srgbClr val="C00000"/>
                </a:solidFill>
                <a:latin typeface="宋体" pitchFamily="2" charset="-122"/>
              </a:rPr>
              <a:t>2 (</a:t>
            </a:r>
            <a:r>
              <a:rPr kumimoji="1" lang="zh-CN" altLang="en-US" sz="2400" kern="0" dirty="0">
                <a:solidFill>
                  <a:srgbClr val="C00000"/>
                </a:solidFill>
                <a:latin typeface="宋体" pitchFamily="2" charset="-122"/>
              </a:rPr>
              <a:t>一个简单的疾病死亡模型</a:t>
            </a:r>
            <a:r>
              <a:rPr kumimoji="1" lang="en-US" altLang="zh-CN" sz="2400" kern="0" dirty="0">
                <a:solidFill>
                  <a:srgbClr val="C00000"/>
                </a:solidFill>
                <a:latin typeface="宋体" pitchFamily="2" charset="-122"/>
              </a:rPr>
              <a:t>)</a:t>
            </a:r>
          </a:p>
        </p:txBody>
      </p:sp>
      <p:graphicFrame>
        <p:nvGraphicFramePr>
          <p:cNvPr id="52228" name="Object 12"/>
          <p:cNvGraphicFramePr>
            <a:graphicFrameLocks noChangeAspect="1"/>
          </p:cNvGraphicFramePr>
          <p:nvPr/>
        </p:nvGraphicFramePr>
        <p:xfrm>
          <a:off x="1066800" y="2149475"/>
          <a:ext cx="6553200" cy="1606550"/>
        </p:xfrm>
        <a:graphic>
          <a:graphicData uri="http://schemas.openxmlformats.org/presentationml/2006/ole">
            <mc:AlternateContent xmlns:mc="http://schemas.openxmlformats.org/markup-compatibility/2006">
              <mc:Choice xmlns:v="urn:schemas-microsoft-com:vml" Requires="v">
                <p:oleObj spid="_x0000_s52244" name="Equation" r:id="rId3" imgW="3835400" imgH="939800" progId="Equation.DSMT4">
                  <p:embed/>
                </p:oleObj>
              </mc:Choice>
              <mc:Fallback>
                <p:oleObj name="Equation" r:id="rId3" imgW="3835400" imgH="939800" progId="Equation.DSMT4">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49475"/>
                        <a:ext cx="6553200"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3"/>
          <p:cNvGraphicFramePr>
            <a:graphicFrameLocks noChangeAspect="1"/>
          </p:cNvGraphicFramePr>
          <p:nvPr>
            <p:extLst>
              <p:ext uri="{D42A27DB-BD31-4B8C-83A1-F6EECF244321}">
                <p14:modId xmlns:p14="http://schemas.microsoft.com/office/powerpoint/2010/main" val="1567297184"/>
              </p:ext>
            </p:extLst>
          </p:nvPr>
        </p:nvGraphicFramePr>
        <p:xfrm>
          <a:off x="2889250" y="4293096"/>
          <a:ext cx="2982913" cy="1751013"/>
        </p:xfrm>
        <a:graphic>
          <a:graphicData uri="http://schemas.openxmlformats.org/presentationml/2006/ole">
            <mc:AlternateContent xmlns:mc="http://schemas.openxmlformats.org/markup-compatibility/2006">
              <mc:Choice xmlns:v="urn:schemas-microsoft-com:vml" Requires="v">
                <p:oleObj spid="_x0000_s52245" name="Equation" r:id="rId5" imgW="1600200" imgH="939600" progId="Equation.DSMT4">
                  <p:embed/>
                </p:oleObj>
              </mc:Choice>
              <mc:Fallback>
                <p:oleObj name="Equation" r:id="rId5" imgW="1600200" imgH="939600" progId="Equation.DSMT4">
                  <p:embed/>
                  <p:pic>
                    <p:nvPicPr>
                      <p:cNvPr id="0" name="Object 13"/>
                      <p:cNvPicPr>
                        <a:picLocks noChangeAspect="1" noChangeArrowheads="1"/>
                      </p:cNvPicPr>
                      <p:nvPr/>
                    </p:nvPicPr>
                    <p:blipFill>
                      <a:blip r:embed="rId6"/>
                      <a:srcRect/>
                      <a:stretch>
                        <a:fillRect/>
                      </a:stretch>
                    </p:blipFill>
                    <p:spPr bwMode="auto">
                      <a:xfrm>
                        <a:off x="2889250" y="4293096"/>
                        <a:ext cx="2982913"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转移概率和初始分布</a:t>
            </a:r>
          </a:p>
        </p:txBody>
      </p:sp>
      <p:sp>
        <p:nvSpPr>
          <p:cNvPr id="4" name="Rectangle 2"/>
          <p:cNvSpPr txBox="1">
            <a:spLocks noChangeArrowheads="1"/>
          </p:cNvSpPr>
          <p:nvPr/>
        </p:nvSpPr>
        <p:spPr bwMode="auto">
          <a:xfrm>
            <a:off x="579438" y="1254125"/>
            <a:ext cx="8077200" cy="5486400"/>
          </a:xfrm>
          <a:prstGeom prst="rect">
            <a:avLst/>
          </a:prstGeom>
          <a:noFill/>
          <a:ln w="9525">
            <a:noFill/>
            <a:miter lim="800000"/>
            <a:headEnd/>
            <a:tailEnd/>
          </a:ln>
        </p:spPr>
        <p:txBody>
          <a:bodyPr/>
          <a:lstStyle/>
          <a:p>
            <a:pPr eaLnBrk="1" hangingPunct="1">
              <a:lnSpc>
                <a:spcPct val="120000"/>
              </a:lnSpc>
              <a:defRPr/>
            </a:pPr>
            <a:r>
              <a:rPr lang="en-US" altLang="zh-CN" sz="2400" b="1" kern="0" dirty="0">
                <a:solidFill>
                  <a:srgbClr val="000000"/>
                </a:solidFill>
                <a:latin typeface="Times New Roman" pitchFamily="18" charset="0"/>
                <a:cs typeface="Times New Roman" pitchFamily="18" charset="0"/>
              </a:rPr>
              <a:t>    </a:t>
            </a:r>
            <a:r>
              <a:rPr lang="zh-CN" altLang="en-US" sz="2400" kern="0" dirty="0">
                <a:solidFill>
                  <a:srgbClr val="C00000"/>
                </a:solidFill>
                <a:latin typeface="Times New Roman" pitchFamily="18" charset="0"/>
                <a:cs typeface="Times New Roman" pitchFamily="18" charset="0"/>
              </a:rPr>
              <a:t>例</a:t>
            </a:r>
            <a:r>
              <a:rPr lang="en-US" altLang="zh-CN" sz="2400" kern="0" dirty="0">
                <a:solidFill>
                  <a:srgbClr val="C00000"/>
                </a:solidFill>
                <a:latin typeface="Times New Roman" pitchFamily="18" charset="0"/>
                <a:cs typeface="Times New Roman" pitchFamily="18" charset="0"/>
              </a:rPr>
              <a:t>3 </a:t>
            </a:r>
            <a:r>
              <a:rPr lang="zh-CN" altLang="en-US" sz="2400" kern="0" dirty="0">
                <a:solidFill>
                  <a:srgbClr val="000000"/>
                </a:solidFill>
                <a:latin typeface="Times New Roman" pitchFamily="18" charset="0"/>
                <a:cs typeface="Times New Roman" pitchFamily="18" charset="0"/>
              </a:rPr>
              <a:t>某计算机机房的一台计算机经常出故障，研究者每隔</a:t>
            </a:r>
            <a:r>
              <a:rPr lang="en-US" altLang="zh-CN" sz="2400" kern="0" dirty="0">
                <a:solidFill>
                  <a:srgbClr val="000000"/>
                </a:solidFill>
                <a:latin typeface="Times New Roman" pitchFamily="18" charset="0"/>
                <a:cs typeface="Times New Roman" pitchFamily="18" charset="0"/>
              </a:rPr>
              <a:t>15</a:t>
            </a:r>
            <a:r>
              <a:rPr lang="zh-CN" altLang="en-US" sz="2400" kern="0" dirty="0">
                <a:solidFill>
                  <a:srgbClr val="000000"/>
                </a:solidFill>
                <a:latin typeface="Times New Roman" pitchFamily="18" charset="0"/>
                <a:cs typeface="Times New Roman" pitchFamily="18" charset="0"/>
              </a:rPr>
              <a:t>分钟观察一次计算机的运行状态，收集了</a:t>
            </a:r>
            <a:r>
              <a:rPr lang="en-US" altLang="zh-CN" sz="2400" kern="0" dirty="0">
                <a:solidFill>
                  <a:srgbClr val="000000"/>
                </a:solidFill>
                <a:latin typeface="Times New Roman" pitchFamily="18" charset="0"/>
                <a:cs typeface="Times New Roman" pitchFamily="18" charset="0"/>
              </a:rPr>
              <a:t>24</a:t>
            </a:r>
            <a:r>
              <a:rPr lang="zh-CN" altLang="en-US" sz="2400" kern="0" dirty="0">
                <a:solidFill>
                  <a:srgbClr val="000000"/>
                </a:solidFill>
                <a:latin typeface="Times New Roman" pitchFamily="18" charset="0"/>
                <a:cs typeface="Times New Roman" pitchFamily="18" charset="0"/>
              </a:rPr>
              <a:t>个小时的数</a:t>
            </a:r>
            <a:r>
              <a:rPr lang="en-US" altLang="zh-CN" sz="2400" kern="0" dirty="0">
                <a:solidFill>
                  <a:srgbClr val="000000"/>
                </a:solidFill>
                <a:latin typeface="Times New Roman" pitchFamily="18" charset="0"/>
                <a:cs typeface="Times New Roman" pitchFamily="18" charset="0"/>
              </a:rPr>
              <a:t>(</a:t>
            </a:r>
            <a:r>
              <a:rPr lang="zh-CN" altLang="en-US" sz="2400" kern="0" dirty="0">
                <a:solidFill>
                  <a:srgbClr val="000000"/>
                </a:solidFill>
                <a:latin typeface="Times New Roman" pitchFamily="18" charset="0"/>
                <a:cs typeface="Times New Roman" pitchFamily="18" charset="0"/>
              </a:rPr>
              <a:t>共作</a:t>
            </a:r>
            <a:r>
              <a:rPr lang="en-US" altLang="zh-CN" sz="2400" kern="0" dirty="0">
                <a:solidFill>
                  <a:srgbClr val="000000"/>
                </a:solidFill>
                <a:latin typeface="Times New Roman" pitchFamily="18" charset="0"/>
                <a:cs typeface="Times New Roman" pitchFamily="18" charset="0"/>
              </a:rPr>
              <a:t>97</a:t>
            </a:r>
            <a:r>
              <a:rPr lang="zh-CN" altLang="en-US" sz="2400" kern="0" dirty="0">
                <a:solidFill>
                  <a:srgbClr val="000000"/>
                </a:solidFill>
                <a:latin typeface="Times New Roman" pitchFamily="18" charset="0"/>
                <a:cs typeface="Times New Roman" pitchFamily="18" charset="0"/>
              </a:rPr>
              <a:t>次观察</a:t>
            </a:r>
            <a:r>
              <a:rPr lang="en-US" altLang="zh-CN" sz="2400" kern="0" dirty="0">
                <a:solidFill>
                  <a:srgbClr val="000000"/>
                </a:solidFill>
                <a:latin typeface="Times New Roman" pitchFamily="18" charset="0"/>
                <a:cs typeface="Times New Roman" pitchFamily="18" charset="0"/>
              </a:rPr>
              <a:t>)</a:t>
            </a:r>
            <a:r>
              <a:rPr lang="zh-CN" altLang="en-US" sz="2400" kern="0" dirty="0">
                <a:solidFill>
                  <a:srgbClr val="000000"/>
                </a:solidFill>
                <a:latin typeface="Times New Roman" pitchFamily="18" charset="0"/>
                <a:cs typeface="Times New Roman" pitchFamily="18" charset="0"/>
              </a:rPr>
              <a:t>，用</a:t>
            </a:r>
            <a:r>
              <a:rPr lang="en-US" altLang="zh-CN" sz="2400" kern="0" dirty="0">
                <a:solidFill>
                  <a:srgbClr val="000000"/>
                </a:solidFill>
                <a:latin typeface="Times New Roman" pitchFamily="18" charset="0"/>
                <a:cs typeface="Times New Roman" pitchFamily="18" charset="0"/>
              </a:rPr>
              <a:t>1</a:t>
            </a:r>
            <a:r>
              <a:rPr lang="zh-CN" altLang="en-US" sz="2400" kern="0" dirty="0">
                <a:solidFill>
                  <a:srgbClr val="000000"/>
                </a:solidFill>
                <a:latin typeface="Times New Roman" pitchFamily="18" charset="0"/>
                <a:cs typeface="Times New Roman" pitchFamily="18" charset="0"/>
              </a:rPr>
              <a:t>表示正常状态，用</a:t>
            </a:r>
            <a:r>
              <a:rPr lang="en-US" altLang="zh-CN" sz="2400" kern="0" dirty="0">
                <a:solidFill>
                  <a:srgbClr val="000000"/>
                </a:solidFill>
                <a:latin typeface="Times New Roman" pitchFamily="18" charset="0"/>
                <a:cs typeface="Times New Roman" pitchFamily="18" charset="0"/>
              </a:rPr>
              <a:t>0</a:t>
            </a:r>
            <a:r>
              <a:rPr lang="zh-CN" altLang="en-US" sz="2400" kern="0" dirty="0">
                <a:solidFill>
                  <a:srgbClr val="000000"/>
                </a:solidFill>
                <a:latin typeface="Times New Roman" pitchFamily="18" charset="0"/>
                <a:cs typeface="Times New Roman" pitchFamily="18" charset="0"/>
              </a:rPr>
              <a:t>表示不正常状态，所得的数据序列如下：           </a:t>
            </a:r>
            <a:r>
              <a:rPr lang="en-US" altLang="zh-CN" sz="2400" kern="0" dirty="0">
                <a:solidFill>
                  <a:srgbClr val="FF0000"/>
                </a:solidFill>
                <a:latin typeface="Times New Roman" pitchFamily="18" charset="0"/>
                <a:cs typeface="Times New Roman" pitchFamily="18" charset="0"/>
              </a:rPr>
              <a:t>111001001111111001111011111100111111111000110110</a:t>
            </a:r>
          </a:p>
          <a:p>
            <a:pPr eaLnBrk="1" hangingPunct="1">
              <a:lnSpc>
                <a:spcPct val="120000"/>
              </a:lnSpc>
              <a:defRPr/>
            </a:pPr>
            <a:r>
              <a:rPr lang="en-US" altLang="zh-CN" sz="2400" kern="0" dirty="0">
                <a:solidFill>
                  <a:srgbClr val="FF0000"/>
                </a:solidFill>
                <a:latin typeface="Times New Roman" pitchFamily="18" charset="0"/>
                <a:cs typeface="Times New Roman" pitchFamily="18" charset="0"/>
              </a:rPr>
              <a:t>1111011011010111101110111101111110011011111100111</a:t>
            </a:r>
          </a:p>
          <a:p>
            <a:pPr eaLnBrk="1" hangingPunct="1">
              <a:lnSpc>
                <a:spcPct val="120000"/>
              </a:lnSpc>
              <a:defRPr/>
            </a:pPr>
            <a:r>
              <a:rPr lang="en-US" altLang="zh-CN" sz="2400" kern="0" dirty="0">
                <a:solidFill>
                  <a:srgbClr val="000000"/>
                </a:solidFill>
                <a:latin typeface="Times New Roman" pitchFamily="18" charset="0"/>
                <a:cs typeface="Times New Roman" pitchFamily="18" charset="0"/>
              </a:rPr>
              <a:t>    </a:t>
            </a:r>
            <a:r>
              <a:rPr lang="zh-CN" altLang="en-US" sz="2400" kern="0" dirty="0">
                <a:solidFill>
                  <a:srgbClr val="000000"/>
                </a:solidFill>
                <a:latin typeface="Times New Roman" pitchFamily="18" charset="0"/>
                <a:cs typeface="Times New Roman" pitchFamily="18" charset="0"/>
              </a:rPr>
              <a:t>设</a:t>
            </a:r>
            <a:r>
              <a:rPr lang="en-US" altLang="zh-CN" sz="2400" i="1" kern="0" dirty="0" err="1">
                <a:solidFill>
                  <a:srgbClr val="000000"/>
                </a:solidFill>
                <a:latin typeface="Times New Roman" pitchFamily="18" charset="0"/>
                <a:cs typeface="Times New Roman" pitchFamily="18" charset="0"/>
              </a:rPr>
              <a:t>X</a:t>
            </a:r>
            <a:r>
              <a:rPr lang="en-US" altLang="zh-CN" sz="2400" i="1" kern="0" baseline="-10000" dirty="0" err="1">
                <a:solidFill>
                  <a:srgbClr val="000000"/>
                </a:solidFill>
                <a:latin typeface="Times New Roman" pitchFamily="18" charset="0"/>
                <a:cs typeface="Times New Roman" pitchFamily="18" charset="0"/>
              </a:rPr>
              <a:t>n</a:t>
            </a:r>
            <a:r>
              <a:rPr lang="zh-CN" altLang="en-US" sz="2400" kern="0" dirty="0">
                <a:solidFill>
                  <a:srgbClr val="000000"/>
                </a:solidFill>
                <a:latin typeface="Times New Roman" pitchFamily="18" charset="0"/>
                <a:cs typeface="Times New Roman" pitchFamily="18" charset="0"/>
              </a:rPr>
              <a:t>为第</a:t>
            </a:r>
            <a:r>
              <a:rPr lang="en-US" altLang="zh-CN" sz="2400" i="1" kern="0" dirty="0">
                <a:solidFill>
                  <a:srgbClr val="000000"/>
                </a:solidFill>
                <a:latin typeface="Times New Roman" pitchFamily="18" charset="0"/>
                <a:cs typeface="Times New Roman" pitchFamily="18" charset="0"/>
              </a:rPr>
              <a:t>n</a:t>
            </a:r>
            <a:r>
              <a:rPr lang="en-US" altLang="zh-CN" sz="2400" kern="0" dirty="0">
                <a:solidFill>
                  <a:srgbClr val="000000"/>
                </a:solidFill>
                <a:latin typeface="Times New Roman" pitchFamily="18" charset="0"/>
                <a:cs typeface="Times New Roman" pitchFamily="18" charset="0"/>
              </a:rPr>
              <a:t>(</a:t>
            </a:r>
            <a:r>
              <a:rPr lang="en-US" altLang="zh-CN" sz="2400" i="1" kern="0" dirty="0">
                <a:solidFill>
                  <a:srgbClr val="000000"/>
                </a:solidFill>
                <a:latin typeface="Times New Roman" pitchFamily="18" charset="0"/>
                <a:cs typeface="Times New Roman" pitchFamily="18" charset="0"/>
              </a:rPr>
              <a:t>n</a:t>
            </a:r>
            <a:r>
              <a:rPr lang="en-US" altLang="zh-CN" sz="2400" kern="0" dirty="0">
                <a:solidFill>
                  <a:srgbClr val="000000"/>
                </a:solidFill>
                <a:latin typeface="Times New Roman" pitchFamily="18" charset="0"/>
                <a:cs typeface="Times New Roman" pitchFamily="18" charset="0"/>
              </a:rPr>
              <a:t>=1,2,…,97)</a:t>
            </a:r>
            <a:r>
              <a:rPr lang="zh-CN" altLang="en-US" sz="2400" kern="0" dirty="0">
                <a:solidFill>
                  <a:srgbClr val="000000"/>
                </a:solidFill>
                <a:latin typeface="Times New Roman" pitchFamily="18" charset="0"/>
                <a:cs typeface="Times New Roman" pitchFamily="18" charset="0"/>
              </a:rPr>
              <a:t>个时段的计算机状态，可以认为它是一个齐次马氏链。求</a:t>
            </a:r>
          </a:p>
          <a:p>
            <a:pPr eaLnBrk="1" hangingPunct="1">
              <a:lnSpc>
                <a:spcPct val="120000"/>
              </a:lnSpc>
              <a:defRPr/>
            </a:pPr>
            <a:r>
              <a:rPr lang="zh-CN" altLang="en-US" sz="2400" kern="0" dirty="0">
                <a:solidFill>
                  <a:srgbClr val="000000"/>
                </a:solidFill>
                <a:latin typeface="Times New Roman" pitchFamily="18" charset="0"/>
                <a:cs typeface="Times New Roman" pitchFamily="18" charset="0"/>
              </a:rPr>
              <a:t>    </a:t>
            </a:r>
            <a:r>
              <a:rPr lang="en-US" altLang="zh-CN" sz="2400" kern="0" dirty="0">
                <a:solidFill>
                  <a:srgbClr val="000000"/>
                </a:solidFill>
                <a:latin typeface="Times New Roman" pitchFamily="18" charset="0"/>
                <a:cs typeface="Times New Roman" pitchFamily="18" charset="0"/>
              </a:rPr>
              <a:t>(1)</a:t>
            </a:r>
            <a:r>
              <a:rPr lang="zh-CN" altLang="en-US" sz="2400" kern="0" dirty="0">
                <a:solidFill>
                  <a:srgbClr val="000000"/>
                </a:solidFill>
                <a:latin typeface="Times New Roman" pitchFamily="18" charset="0"/>
                <a:cs typeface="Times New Roman" pitchFamily="18" charset="0"/>
              </a:rPr>
              <a:t>一步转移概率矩阵；</a:t>
            </a:r>
          </a:p>
          <a:p>
            <a:pPr eaLnBrk="1" hangingPunct="1">
              <a:lnSpc>
                <a:spcPct val="120000"/>
              </a:lnSpc>
              <a:defRPr/>
            </a:pPr>
            <a:r>
              <a:rPr lang="zh-CN" altLang="en-US" sz="2400" kern="0" dirty="0">
                <a:solidFill>
                  <a:srgbClr val="000000"/>
                </a:solidFill>
                <a:latin typeface="Times New Roman" pitchFamily="18" charset="0"/>
                <a:cs typeface="Times New Roman" pitchFamily="18" charset="0"/>
              </a:rPr>
              <a:t>    </a:t>
            </a:r>
            <a:r>
              <a:rPr lang="en-US" altLang="zh-CN" sz="2400" kern="0" dirty="0">
                <a:solidFill>
                  <a:srgbClr val="000000"/>
                </a:solidFill>
                <a:latin typeface="Times New Roman" pitchFamily="18" charset="0"/>
                <a:cs typeface="Times New Roman" pitchFamily="18" charset="0"/>
              </a:rPr>
              <a:t>(2)</a:t>
            </a:r>
            <a:r>
              <a:rPr lang="zh-CN" altLang="en-US" sz="2400" kern="0" dirty="0">
                <a:solidFill>
                  <a:srgbClr val="000000"/>
                </a:solidFill>
                <a:latin typeface="Times New Roman" pitchFamily="18" charset="0"/>
                <a:cs typeface="Times New Roman" pitchFamily="18" charset="0"/>
              </a:rPr>
              <a:t>已知计算机在某一时段</a:t>
            </a:r>
            <a:r>
              <a:rPr lang="en-US" altLang="zh-CN" sz="2400" kern="0" dirty="0">
                <a:solidFill>
                  <a:srgbClr val="000000"/>
                </a:solidFill>
                <a:latin typeface="Times New Roman" pitchFamily="18" charset="0"/>
                <a:cs typeface="Times New Roman" pitchFamily="18" charset="0"/>
              </a:rPr>
              <a:t>(15</a:t>
            </a:r>
            <a:r>
              <a:rPr lang="zh-CN" altLang="en-US" sz="2400" kern="0" dirty="0">
                <a:solidFill>
                  <a:srgbClr val="000000"/>
                </a:solidFill>
                <a:latin typeface="Times New Roman" pitchFamily="18" charset="0"/>
                <a:cs typeface="Times New Roman" pitchFamily="18" charset="0"/>
              </a:rPr>
              <a:t>分钟</a:t>
            </a:r>
            <a:r>
              <a:rPr lang="en-US" altLang="zh-CN" sz="2400" kern="0" dirty="0">
                <a:solidFill>
                  <a:srgbClr val="000000"/>
                </a:solidFill>
                <a:latin typeface="Times New Roman" pitchFamily="18" charset="0"/>
                <a:cs typeface="Times New Roman" pitchFamily="18" charset="0"/>
              </a:rPr>
              <a:t>)</a:t>
            </a:r>
            <a:r>
              <a:rPr lang="zh-CN" altLang="en-US" sz="2400" kern="0" dirty="0">
                <a:solidFill>
                  <a:srgbClr val="000000"/>
                </a:solidFill>
                <a:latin typeface="Times New Roman" pitchFamily="18" charset="0"/>
                <a:cs typeface="Times New Roman" pitchFamily="18" charset="0"/>
              </a:rPr>
              <a:t>的状态为</a:t>
            </a:r>
            <a:r>
              <a:rPr lang="en-US" altLang="zh-CN" sz="2400" kern="0" dirty="0">
                <a:solidFill>
                  <a:srgbClr val="000000"/>
                </a:solidFill>
                <a:latin typeface="Times New Roman" pitchFamily="18" charset="0"/>
                <a:cs typeface="Times New Roman" pitchFamily="18" charset="0"/>
              </a:rPr>
              <a:t>0</a:t>
            </a:r>
            <a:r>
              <a:rPr lang="zh-CN" altLang="en-US" sz="2400" kern="0" dirty="0">
                <a:solidFill>
                  <a:srgbClr val="000000"/>
                </a:solidFill>
                <a:latin typeface="Times New Roman" pitchFamily="18" charset="0"/>
                <a:cs typeface="Times New Roman" pitchFamily="18" charset="0"/>
              </a:rPr>
              <a:t>，问在此条件下，从此时段起，该计算机能连续正常工作</a:t>
            </a:r>
            <a:r>
              <a:rPr lang="en-US" altLang="zh-CN" sz="2400" kern="0" dirty="0">
                <a:solidFill>
                  <a:srgbClr val="000000"/>
                </a:solidFill>
                <a:latin typeface="Times New Roman" pitchFamily="18" charset="0"/>
                <a:cs typeface="Times New Roman" pitchFamily="18" charset="0"/>
              </a:rPr>
              <a:t>45</a:t>
            </a:r>
            <a:r>
              <a:rPr lang="zh-CN" altLang="en-US" sz="2400" kern="0" dirty="0">
                <a:solidFill>
                  <a:srgbClr val="000000"/>
                </a:solidFill>
                <a:latin typeface="Times New Roman" pitchFamily="18" charset="0"/>
                <a:cs typeface="Times New Roman" pitchFamily="18" charset="0"/>
              </a:rPr>
              <a:t>分钟</a:t>
            </a:r>
            <a:r>
              <a:rPr lang="en-US" altLang="zh-CN" sz="2400" kern="0" dirty="0">
                <a:solidFill>
                  <a:srgbClr val="000000"/>
                </a:solidFill>
                <a:latin typeface="Times New Roman" pitchFamily="18" charset="0"/>
                <a:cs typeface="Times New Roman" pitchFamily="18" charset="0"/>
              </a:rPr>
              <a:t>(3</a:t>
            </a:r>
            <a:r>
              <a:rPr lang="zh-CN" altLang="en-US" sz="2400" kern="0" dirty="0">
                <a:solidFill>
                  <a:srgbClr val="000000"/>
                </a:solidFill>
                <a:latin typeface="Times New Roman" pitchFamily="18" charset="0"/>
                <a:cs typeface="Times New Roman" pitchFamily="18" charset="0"/>
              </a:rPr>
              <a:t>个时段</a:t>
            </a:r>
            <a:r>
              <a:rPr lang="en-US" altLang="zh-CN" sz="2400" kern="0" dirty="0">
                <a:solidFill>
                  <a:srgbClr val="000000"/>
                </a:solidFill>
                <a:latin typeface="Times New Roman" pitchFamily="18" charset="0"/>
                <a:cs typeface="Times New Roman" pitchFamily="18" charset="0"/>
              </a:rPr>
              <a:t>)</a:t>
            </a:r>
            <a:r>
              <a:rPr lang="zh-CN" altLang="en-US" sz="2400" kern="0" dirty="0">
                <a:solidFill>
                  <a:srgbClr val="000000"/>
                </a:solidFill>
                <a:latin typeface="Times New Roman" pitchFamily="18" charset="0"/>
                <a:cs typeface="Times New Roman" pitchFamily="18" charset="0"/>
              </a:rPr>
              <a:t>的条件概率</a:t>
            </a:r>
            <a:r>
              <a:rPr lang="en-US" altLang="zh-CN" sz="2400" kern="0" dirty="0">
                <a:solidFill>
                  <a:srgbClr val="000000"/>
                </a:solidFill>
                <a:latin typeface="Times New Roman" pitchFamily="18" charset="0"/>
                <a:cs typeface="Times New Roman"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up)">
                                      <p:cBhvr>
                                        <p:cTn id="7" dur="500"/>
                                        <p:tgtEl>
                                          <p:spTgt spid="4">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wipe(up)">
                                      <p:cBhvr>
                                        <p:cTn id="12" dur="500"/>
                                        <p:tgtEl>
                                          <p:spTgt spid="4">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up)">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转移概率和初始分布</a:t>
            </a:r>
          </a:p>
        </p:txBody>
      </p:sp>
      <p:sp>
        <p:nvSpPr>
          <p:cNvPr id="12" name="Rectangle 2"/>
          <p:cNvSpPr txBox="1">
            <a:spLocks noChangeArrowheads="1"/>
          </p:cNvSpPr>
          <p:nvPr/>
        </p:nvSpPr>
        <p:spPr bwMode="auto">
          <a:xfrm>
            <a:off x="914400" y="1219200"/>
            <a:ext cx="7543800" cy="2971800"/>
          </a:xfrm>
          <a:prstGeom prst="rect">
            <a:avLst/>
          </a:prstGeom>
          <a:noFill/>
          <a:ln w="9525">
            <a:noFill/>
            <a:miter lim="800000"/>
            <a:headEnd/>
            <a:tailEnd/>
          </a:ln>
        </p:spPr>
        <p:txBody>
          <a:bodyPr/>
          <a:lstStyle/>
          <a:p>
            <a:pPr eaLnBrk="1" hangingPunct="1">
              <a:lnSpc>
                <a:spcPct val="130000"/>
              </a:lnSpc>
              <a:defRPr/>
            </a:pPr>
            <a:r>
              <a:rPr lang="en-US" altLang="zh-CN" sz="2400" b="1" kern="0" dirty="0">
                <a:solidFill>
                  <a:srgbClr val="000000"/>
                </a:solidFill>
                <a:latin typeface="Times New Roman" pitchFamily="18" charset="0"/>
                <a:cs typeface="Times New Roman" pitchFamily="18" charset="0"/>
                <a:sym typeface="Wingdings" pitchFamily="2" charset="2"/>
              </a:rPr>
              <a:t>     </a:t>
            </a:r>
            <a:r>
              <a:rPr lang="en-US" altLang="zh-CN" sz="2400" kern="0" dirty="0">
                <a:solidFill>
                  <a:srgbClr val="000000"/>
                </a:solidFill>
                <a:latin typeface="Times New Roman" pitchFamily="18" charset="0"/>
                <a:cs typeface="Times New Roman" pitchFamily="18" charset="0"/>
                <a:sym typeface="Wingdings" pitchFamily="2" charset="2"/>
              </a:rPr>
              <a:t>(1) </a:t>
            </a:r>
            <a:r>
              <a:rPr lang="zh-CN" altLang="en-US" sz="2400" kern="0" dirty="0">
                <a:solidFill>
                  <a:srgbClr val="000000"/>
                </a:solidFill>
                <a:latin typeface="Times New Roman" pitchFamily="18" charset="0"/>
                <a:cs typeface="Times New Roman" pitchFamily="18" charset="0"/>
              </a:rPr>
              <a:t>设</a:t>
            </a:r>
            <a:r>
              <a:rPr lang="en-US" altLang="zh-CN" sz="2400" i="1" kern="0" dirty="0" err="1">
                <a:solidFill>
                  <a:srgbClr val="000000"/>
                </a:solidFill>
                <a:latin typeface="Times New Roman" pitchFamily="18" charset="0"/>
                <a:cs typeface="Times New Roman" pitchFamily="18" charset="0"/>
              </a:rPr>
              <a:t>X</a:t>
            </a:r>
            <a:r>
              <a:rPr lang="en-US" altLang="zh-CN" sz="2400" i="1" kern="0" baseline="-10000" dirty="0" err="1">
                <a:solidFill>
                  <a:srgbClr val="000000"/>
                </a:solidFill>
                <a:latin typeface="Times New Roman" pitchFamily="18" charset="0"/>
                <a:cs typeface="Times New Roman" pitchFamily="18" charset="0"/>
              </a:rPr>
              <a:t>n</a:t>
            </a:r>
            <a:r>
              <a:rPr lang="zh-CN" altLang="en-US" sz="2400" kern="0" dirty="0">
                <a:solidFill>
                  <a:srgbClr val="000000"/>
                </a:solidFill>
                <a:latin typeface="Times New Roman" pitchFamily="18" charset="0"/>
                <a:cs typeface="Times New Roman" pitchFamily="18" charset="0"/>
              </a:rPr>
              <a:t>为第</a:t>
            </a:r>
            <a:r>
              <a:rPr lang="en-US" altLang="zh-CN" sz="2400" i="1" kern="0" dirty="0">
                <a:solidFill>
                  <a:srgbClr val="000000"/>
                </a:solidFill>
                <a:latin typeface="Times New Roman" pitchFamily="18" charset="0"/>
                <a:cs typeface="Times New Roman" pitchFamily="18" charset="0"/>
              </a:rPr>
              <a:t>n</a:t>
            </a:r>
            <a:r>
              <a:rPr lang="en-US" altLang="zh-CN" sz="2400" kern="0" dirty="0">
                <a:solidFill>
                  <a:srgbClr val="000000"/>
                </a:solidFill>
                <a:latin typeface="Times New Roman" pitchFamily="18" charset="0"/>
                <a:cs typeface="Times New Roman" pitchFamily="18" charset="0"/>
              </a:rPr>
              <a:t>(</a:t>
            </a:r>
            <a:r>
              <a:rPr lang="en-US" altLang="zh-CN" sz="2400" i="1" kern="0" dirty="0">
                <a:solidFill>
                  <a:srgbClr val="000000"/>
                </a:solidFill>
                <a:latin typeface="Times New Roman" pitchFamily="18" charset="0"/>
                <a:cs typeface="Times New Roman" pitchFamily="18" charset="0"/>
              </a:rPr>
              <a:t>n</a:t>
            </a:r>
            <a:r>
              <a:rPr lang="en-US" altLang="zh-CN" sz="2400" kern="0" dirty="0">
                <a:solidFill>
                  <a:srgbClr val="000000"/>
                </a:solidFill>
                <a:latin typeface="Times New Roman" pitchFamily="18" charset="0"/>
                <a:cs typeface="Times New Roman" pitchFamily="18" charset="0"/>
              </a:rPr>
              <a:t>=1,2,…,97)</a:t>
            </a:r>
            <a:r>
              <a:rPr lang="zh-CN" altLang="en-US" sz="2400" kern="0" dirty="0">
                <a:solidFill>
                  <a:srgbClr val="000000"/>
                </a:solidFill>
                <a:latin typeface="Times New Roman" pitchFamily="18" charset="0"/>
                <a:cs typeface="Times New Roman" pitchFamily="18" charset="0"/>
              </a:rPr>
              <a:t>个时段的计算机状态，可以认为它是一个齐次马氏链，状态空</a:t>
            </a:r>
            <a:r>
              <a:rPr lang="en-US" altLang="zh-CN" sz="2400" kern="0" dirty="0">
                <a:solidFill>
                  <a:srgbClr val="000000"/>
                </a:solidFill>
                <a:latin typeface="Times New Roman" pitchFamily="18" charset="0"/>
                <a:cs typeface="Times New Roman" pitchFamily="18" charset="0"/>
              </a:rPr>
              <a:t>S={0,1}</a:t>
            </a:r>
            <a:r>
              <a:rPr lang="zh-CN" altLang="en-US" sz="2400" kern="0" dirty="0">
                <a:solidFill>
                  <a:srgbClr val="000000"/>
                </a:solidFill>
                <a:latin typeface="Times New Roman" pitchFamily="18" charset="0"/>
                <a:cs typeface="Times New Roman" pitchFamily="18" charset="0"/>
              </a:rPr>
              <a:t>，</a:t>
            </a:r>
          </a:p>
          <a:p>
            <a:pPr eaLnBrk="1" hangingPunct="1">
              <a:lnSpc>
                <a:spcPct val="130000"/>
              </a:lnSpc>
              <a:defRPr/>
            </a:pPr>
            <a:r>
              <a:rPr lang="en-US" altLang="zh-CN" sz="2400" kern="0" dirty="0">
                <a:solidFill>
                  <a:srgbClr val="000000"/>
                </a:solidFill>
                <a:latin typeface="Times New Roman" pitchFamily="18" charset="0"/>
                <a:cs typeface="Times New Roman" pitchFamily="18" charset="0"/>
              </a:rPr>
              <a:t>96</a:t>
            </a:r>
            <a:r>
              <a:rPr lang="zh-CN" altLang="en-US" sz="2400" kern="0" dirty="0">
                <a:solidFill>
                  <a:srgbClr val="000000"/>
                </a:solidFill>
                <a:latin typeface="Times New Roman" pitchFamily="18" charset="0"/>
                <a:cs typeface="Times New Roman" pitchFamily="18" charset="0"/>
              </a:rPr>
              <a:t>次状态转移情况是： </a:t>
            </a:r>
            <a:r>
              <a:rPr lang="en-US" altLang="zh-CN" sz="2400" kern="0" dirty="0">
                <a:solidFill>
                  <a:srgbClr val="000000"/>
                </a:solidFill>
                <a:latin typeface="Times New Roman" pitchFamily="18" charset="0"/>
                <a:cs typeface="Times New Roman" pitchFamily="18" charset="0"/>
              </a:rPr>
              <a:t>0→0</a:t>
            </a:r>
            <a:r>
              <a:rPr lang="zh-CN" altLang="en-US" sz="2400" kern="0" dirty="0">
                <a:solidFill>
                  <a:srgbClr val="000000"/>
                </a:solidFill>
                <a:latin typeface="Times New Roman" pitchFamily="18" charset="0"/>
                <a:cs typeface="Times New Roman" pitchFamily="18" charset="0"/>
              </a:rPr>
              <a:t>：</a:t>
            </a:r>
            <a:r>
              <a:rPr lang="en-US" altLang="zh-CN" sz="2400" kern="0" dirty="0">
                <a:solidFill>
                  <a:srgbClr val="000000"/>
                </a:solidFill>
                <a:latin typeface="Times New Roman" pitchFamily="18" charset="0"/>
                <a:cs typeface="Times New Roman" pitchFamily="18" charset="0"/>
              </a:rPr>
              <a:t>8</a:t>
            </a:r>
            <a:r>
              <a:rPr lang="zh-CN" altLang="en-US" sz="2400" kern="0" dirty="0">
                <a:solidFill>
                  <a:srgbClr val="000000"/>
                </a:solidFill>
                <a:latin typeface="Times New Roman" pitchFamily="18" charset="0"/>
                <a:cs typeface="Times New Roman" pitchFamily="18" charset="0"/>
              </a:rPr>
              <a:t>次； </a:t>
            </a:r>
            <a:r>
              <a:rPr lang="en-US" altLang="zh-CN" sz="2400" kern="0" dirty="0">
                <a:solidFill>
                  <a:srgbClr val="000000"/>
                </a:solidFill>
                <a:latin typeface="Times New Roman" pitchFamily="18" charset="0"/>
                <a:cs typeface="Times New Roman" pitchFamily="18" charset="0"/>
              </a:rPr>
              <a:t>0→1</a:t>
            </a:r>
            <a:r>
              <a:rPr lang="zh-CN" altLang="en-US" sz="2400" kern="0" dirty="0">
                <a:solidFill>
                  <a:srgbClr val="000000"/>
                </a:solidFill>
                <a:latin typeface="Times New Roman" pitchFamily="18" charset="0"/>
                <a:cs typeface="Times New Roman" pitchFamily="18" charset="0"/>
              </a:rPr>
              <a:t>：</a:t>
            </a:r>
            <a:r>
              <a:rPr lang="en-US" altLang="zh-CN" sz="2400" kern="0" dirty="0">
                <a:solidFill>
                  <a:srgbClr val="000000"/>
                </a:solidFill>
                <a:latin typeface="Times New Roman" pitchFamily="18" charset="0"/>
                <a:cs typeface="Times New Roman" pitchFamily="18" charset="0"/>
              </a:rPr>
              <a:t>18</a:t>
            </a:r>
            <a:r>
              <a:rPr lang="zh-CN" altLang="en-US" sz="2400" kern="0" dirty="0">
                <a:solidFill>
                  <a:srgbClr val="000000"/>
                </a:solidFill>
                <a:latin typeface="Times New Roman" pitchFamily="18" charset="0"/>
                <a:cs typeface="Times New Roman" pitchFamily="18" charset="0"/>
              </a:rPr>
              <a:t>次； </a:t>
            </a:r>
            <a:r>
              <a:rPr lang="en-US" altLang="zh-CN" sz="2400" kern="0" dirty="0">
                <a:solidFill>
                  <a:srgbClr val="000000"/>
                </a:solidFill>
                <a:latin typeface="Times New Roman" pitchFamily="18" charset="0"/>
                <a:cs typeface="Times New Roman" pitchFamily="18" charset="0"/>
              </a:rPr>
              <a:t>1→0</a:t>
            </a:r>
            <a:r>
              <a:rPr lang="zh-CN" altLang="en-US" sz="2400" kern="0" dirty="0">
                <a:solidFill>
                  <a:srgbClr val="000000"/>
                </a:solidFill>
                <a:latin typeface="Times New Roman" pitchFamily="18" charset="0"/>
                <a:cs typeface="Times New Roman" pitchFamily="18" charset="0"/>
              </a:rPr>
              <a:t>：</a:t>
            </a:r>
            <a:r>
              <a:rPr lang="en-US" altLang="zh-CN" sz="2400" kern="0" dirty="0">
                <a:solidFill>
                  <a:srgbClr val="000000"/>
                </a:solidFill>
                <a:latin typeface="Times New Roman" pitchFamily="18" charset="0"/>
                <a:cs typeface="Times New Roman" pitchFamily="18" charset="0"/>
              </a:rPr>
              <a:t>18</a:t>
            </a:r>
            <a:r>
              <a:rPr lang="zh-CN" altLang="en-US" sz="2400" kern="0" dirty="0">
                <a:solidFill>
                  <a:srgbClr val="000000"/>
                </a:solidFill>
                <a:latin typeface="Times New Roman" pitchFamily="18" charset="0"/>
                <a:cs typeface="Times New Roman" pitchFamily="18" charset="0"/>
              </a:rPr>
              <a:t>次； </a:t>
            </a:r>
            <a:r>
              <a:rPr lang="en-US" altLang="zh-CN" sz="2400" kern="0" dirty="0">
                <a:solidFill>
                  <a:srgbClr val="000000"/>
                </a:solidFill>
                <a:latin typeface="Times New Roman" pitchFamily="18" charset="0"/>
                <a:cs typeface="Times New Roman" pitchFamily="18" charset="0"/>
              </a:rPr>
              <a:t>1→1</a:t>
            </a:r>
            <a:r>
              <a:rPr lang="zh-CN" altLang="en-US" sz="2400" kern="0" dirty="0">
                <a:solidFill>
                  <a:srgbClr val="000000"/>
                </a:solidFill>
                <a:latin typeface="Times New Roman" pitchFamily="18" charset="0"/>
                <a:cs typeface="Times New Roman" pitchFamily="18" charset="0"/>
              </a:rPr>
              <a:t>：</a:t>
            </a:r>
            <a:r>
              <a:rPr lang="en-US" altLang="zh-CN" sz="2400" kern="0" dirty="0">
                <a:solidFill>
                  <a:srgbClr val="000000"/>
                </a:solidFill>
                <a:latin typeface="Times New Roman" pitchFamily="18" charset="0"/>
                <a:cs typeface="Times New Roman" pitchFamily="18" charset="0"/>
              </a:rPr>
              <a:t>52</a:t>
            </a:r>
            <a:r>
              <a:rPr lang="zh-CN" altLang="en-US" sz="2400" kern="0" dirty="0">
                <a:solidFill>
                  <a:srgbClr val="000000"/>
                </a:solidFill>
                <a:latin typeface="Times New Roman" pitchFamily="18" charset="0"/>
                <a:cs typeface="Times New Roman" pitchFamily="18" charset="0"/>
              </a:rPr>
              <a:t>次；</a:t>
            </a:r>
          </a:p>
          <a:p>
            <a:pPr eaLnBrk="1" hangingPunct="1">
              <a:lnSpc>
                <a:spcPct val="130000"/>
              </a:lnSpc>
              <a:defRPr/>
            </a:pPr>
            <a:r>
              <a:rPr lang="zh-CN" altLang="en-US" sz="2400" kern="0" dirty="0">
                <a:solidFill>
                  <a:srgbClr val="000000"/>
                </a:solidFill>
                <a:latin typeface="Times New Roman" pitchFamily="18" charset="0"/>
                <a:cs typeface="Times New Roman" pitchFamily="18" charset="0"/>
              </a:rPr>
              <a:t>因此一步转移概率可用频率近似地表示为：</a:t>
            </a:r>
          </a:p>
        </p:txBody>
      </p:sp>
      <p:graphicFrame>
        <p:nvGraphicFramePr>
          <p:cNvPr id="15" name="Object 5"/>
          <p:cNvGraphicFramePr>
            <a:graphicFrameLocks noChangeAspect="1"/>
          </p:cNvGraphicFramePr>
          <p:nvPr>
            <p:extLst>
              <p:ext uri="{D42A27DB-BD31-4B8C-83A1-F6EECF244321}">
                <p14:modId xmlns:p14="http://schemas.microsoft.com/office/powerpoint/2010/main" val="1947786014"/>
              </p:ext>
            </p:extLst>
          </p:nvPr>
        </p:nvGraphicFramePr>
        <p:xfrm>
          <a:off x="1033636" y="5705475"/>
          <a:ext cx="4762500" cy="622300"/>
        </p:xfrm>
        <a:graphic>
          <a:graphicData uri="http://schemas.openxmlformats.org/presentationml/2006/ole">
            <mc:AlternateContent xmlns:mc="http://schemas.openxmlformats.org/markup-compatibility/2006">
              <mc:Choice xmlns:v="urn:schemas-microsoft-com:vml" Requires="v">
                <p:oleObj spid="_x0000_s54317" name="Equation" r:id="rId3" imgW="2527200" imgH="330120" progId="Equation.DSMT4">
                  <p:embed/>
                </p:oleObj>
              </mc:Choice>
              <mc:Fallback>
                <p:oleObj name="Equation" r:id="rId3" imgW="2527200" imgH="330120" progId="Equation.DSMT4">
                  <p:embed/>
                  <p:pic>
                    <p:nvPicPr>
                      <p:cNvPr id="0" name="Object 5"/>
                      <p:cNvPicPr>
                        <a:picLocks noChangeAspect="1" noChangeArrowheads="1"/>
                      </p:cNvPicPr>
                      <p:nvPr/>
                    </p:nvPicPr>
                    <p:blipFill>
                      <a:blip r:embed="rId4"/>
                      <a:srcRect/>
                      <a:stretch>
                        <a:fillRect/>
                      </a:stretch>
                    </p:blipFill>
                    <p:spPr bwMode="auto">
                      <a:xfrm>
                        <a:off x="1033636" y="5705475"/>
                        <a:ext cx="47625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2994656378"/>
              </p:ext>
            </p:extLst>
          </p:nvPr>
        </p:nvGraphicFramePr>
        <p:xfrm>
          <a:off x="1043608" y="3683000"/>
          <a:ext cx="4752975" cy="620713"/>
        </p:xfrm>
        <a:graphic>
          <a:graphicData uri="http://schemas.openxmlformats.org/presentationml/2006/ole">
            <mc:AlternateContent xmlns:mc="http://schemas.openxmlformats.org/markup-compatibility/2006">
              <mc:Choice xmlns:v="urn:schemas-microsoft-com:vml" Requires="v">
                <p:oleObj spid="_x0000_s54318" name="Equation" r:id="rId5" imgW="2527200" imgH="330120" progId="Equation.DSMT4">
                  <p:embed/>
                </p:oleObj>
              </mc:Choice>
              <mc:Fallback>
                <p:oleObj name="Equation" r:id="rId5" imgW="2527200" imgH="330120" progId="Equation.DSMT4">
                  <p:embed/>
                  <p:pic>
                    <p:nvPicPr>
                      <p:cNvPr id="0" name="Object 6"/>
                      <p:cNvPicPr>
                        <a:picLocks noChangeAspect="1" noChangeArrowheads="1"/>
                      </p:cNvPicPr>
                      <p:nvPr/>
                    </p:nvPicPr>
                    <p:blipFill>
                      <a:blip r:embed="rId6"/>
                      <a:srcRect/>
                      <a:stretch>
                        <a:fillRect/>
                      </a:stretch>
                    </p:blipFill>
                    <p:spPr bwMode="auto">
                      <a:xfrm>
                        <a:off x="1043608" y="3683000"/>
                        <a:ext cx="4752975" cy="620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7"/>
          <p:cNvSpPr txBox="1">
            <a:spLocks noChangeArrowheads="1"/>
          </p:cNvSpPr>
          <p:nvPr/>
        </p:nvSpPr>
        <p:spPr bwMode="auto">
          <a:xfrm>
            <a:off x="723900" y="1282700"/>
            <a:ext cx="1300163" cy="457200"/>
          </a:xfrm>
          <a:prstGeom prst="rect">
            <a:avLst/>
          </a:prstGeom>
          <a:noFill/>
          <a:ln w="9525">
            <a:noFill/>
            <a:miter lim="800000"/>
            <a:headEnd/>
            <a:tailEnd/>
          </a:ln>
        </p:spPr>
        <p:txBody>
          <a:bodyPr>
            <a:spAutoFit/>
          </a:bodyPr>
          <a:lstStyle/>
          <a:p>
            <a:pPr eaLnBrk="1" fontAlgn="auto" hangingPunct="1">
              <a:spcBef>
                <a:spcPct val="50000"/>
              </a:spcBef>
              <a:spcAft>
                <a:spcPts val="0"/>
              </a:spcAft>
              <a:defRPr/>
            </a:pPr>
            <a:r>
              <a:rPr lang="zh-CN" altLang="en-US" sz="2400" b="1" kern="0" dirty="0">
                <a:solidFill>
                  <a:srgbClr val="333399"/>
                </a:solidFill>
                <a:latin typeface="Arial" charset="0"/>
              </a:rPr>
              <a:t>解：</a:t>
            </a:r>
          </a:p>
        </p:txBody>
      </p:sp>
      <p:graphicFrame>
        <p:nvGraphicFramePr>
          <p:cNvPr id="18" name="Object 11"/>
          <p:cNvGraphicFramePr>
            <a:graphicFrameLocks noChangeAspect="1"/>
          </p:cNvGraphicFramePr>
          <p:nvPr>
            <p:extLst>
              <p:ext uri="{D42A27DB-BD31-4B8C-83A1-F6EECF244321}">
                <p14:modId xmlns:p14="http://schemas.microsoft.com/office/powerpoint/2010/main" val="2613804768"/>
              </p:ext>
            </p:extLst>
          </p:nvPr>
        </p:nvGraphicFramePr>
        <p:xfrm>
          <a:off x="6248400" y="4114800"/>
          <a:ext cx="1993900" cy="1446213"/>
        </p:xfrm>
        <a:graphic>
          <a:graphicData uri="http://schemas.openxmlformats.org/presentationml/2006/ole">
            <mc:AlternateContent xmlns:mc="http://schemas.openxmlformats.org/markup-compatibility/2006">
              <mc:Choice xmlns:v="urn:schemas-microsoft-com:vml" Requires="v">
                <p:oleObj spid="_x0000_s54319" name="Equation" r:id="rId7" imgW="1155600" imgH="838080" progId="Equation.DSMT4">
                  <p:embed/>
                </p:oleObj>
              </mc:Choice>
              <mc:Fallback>
                <p:oleObj name="Equation" r:id="rId7" imgW="1155600" imgH="838080" progId="Equation.DSMT4">
                  <p:embed/>
                  <p:pic>
                    <p:nvPicPr>
                      <p:cNvPr id="0" name="Object 11"/>
                      <p:cNvPicPr>
                        <a:picLocks noChangeAspect="1" noChangeArrowheads="1"/>
                      </p:cNvPicPr>
                      <p:nvPr/>
                    </p:nvPicPr>
                    <p:blipFill>
                      <a:blip r:embed="rId8"/>
                      <a:srcRect/>
                      <a:stretch>
                        <a:fillRect/>
                      </a:stretch>
                    </p:blipFill>
                    <p:spPr bwMode="auto">
                      <a:xfrm>
                        <a:off x="6248400" y="4114800"/>
                        <a:ext cx="1993900"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1143783538"/>
              </p:ext>
            </p:extLst>
          </p:nvPr>
        </p:nvGraphicFramePr>
        <p:xfrm>
          <a:off x="1034206" y="5025390"/>
          <a:ext cx="4833938" cy="622300"/>
        </p:xfrm>
        <a:graphic>
          <a:graphicData uri="http://schemas.openxmlformats.org/presentationml/2006/ole">
            <mc:AlternateContent xmlns:mc="http://schemas.openxmlformats.org/markup-compatibility/2006">
              <mc:Choice xmlns:v="urn:schemas-microsoft-com:vml" Requires="v">
                <p:oleObj spid="_x0000_s54320" name="Equation" r:id="rId9" imgW="2565360" imgH="330120" progId="Equation.DSMT4">
                  <p:embed/>
                </p:oleObj>
              </mc:Choice>
              <mc:Fallback>
                <p:oleObj name="Equation" r:id="rId9" imgW="2565360" imgH="330120" progId="Equation.DSMT4">
                  <p:embed/>
                  <p:pic>
                    <p:nvPicPr>
                      <p:cNvPr id="0" name=""/>
                      <p:cNvPicPr>
                        <a:picLocks noChangeAspect="1" noChangeArrowheads="1"/>
                      </p:cNvPicPr>
                      <p:nvPr/>
                    </p:nvPicPr>
                    <p:blipFill>
                      <a:blip r:embed="rId10"/>
                      <a:srcRect/>
                      <a:stretch>
                        <a:fillRect/>
                      </a:stretch>
                    </p:blipFill>
                    <p:spPr bwMode="auto">
                      <a:xfrm>
                        <a:off x="1034206" y="5025390"/>
                        <a:ext cx="4833938"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425512026"/>
              </p:ext>
            </p:extLst>
          </p:nvPr>
        </p:nvGraphicFramePr>
        <p:xfrm>
          <a:off x="1057275" y="4387850"/>
          <a:ext cx="4689475" cy="622300"/>
        </p:xfrm>
        <a:graphic>
          <a:graphicData uri="http://schemas.openxmlformats.org/presentationml/2006/ole">
            <mc:AlternateContent xmlns:mc="http://schemas.openxmlformats.org/markup-compatibility/2006">
              <mc:Choice xmlns:v="urn:schemas-microsoft-com:vml" Requires="v">
                <p:oleObj spid="_x0000_s54321" name="Equation" r:id="rId11" imgW="2489040" imgH="330120" progId="Equation.DSMT4">
                  <p:embed/>
                </p:oleObj>
              </mc:Choice>
              <mc:Fallback>
                <p:oleObj name="Equation" r:id="rId11" imgW="2489040" imgH="330120" progId="Equation.DSMT4">
                  <p:embed/>
                  <p:pic>
                    <p:nvPicPr>
                      <p:cNvPr id="0" name=""/>
                      <p:cNvPicPr>
                        <a:picLocks noChangeAspect="1" noChangeArrowheads="1"/>
                      </p:cNvPicPr>
                      <p:nvPr/>
                    </p:nvPicPr>
                    <p:blipFill>
                      <a:blip r:embed="rId12"/>
                      <a:srcRect/>
                      <a:stretch>
                        <a:fillRect/>
                      </a:stretch>
                    </p:blipFill>
                    <p:spPr bwMode="auto">
                      <a:xfrm>
                        <a:off x="1057275" y="4387850"/>
                        <a:ext cx="46894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8"/>
          <p:cNvSpPr txBox="1">
            <a:spLocks/>
          </p:cNvSpPr>
          <p:nvPr/>
        </p:nvSpPr>
        <p:spPr>
          <a:xfrm>
            <a:off x="195263" y="228600"/>
            <a:ext cx="8015287" cy="914400"/>
          </a:xfrm>
          <a:prstGeom prst="rect">
            <a:avLst/>
          </a:prstGeom>
        </p:spPr>
        <p:txBody>
          <a:bodyPr/>
          <a:lstStyle/>
          <a:p>
            <a:pPr algn="ctr">
              <a:defRPr/>
            </a:pPr>
            <a:r>
              <a:rPr lang="zh-CN" altLang="en-US" sz="4200" b="1" kern="0" dirty="0">
                <a:solidFill>
                  <a:schemeClr val="tx2"/>
                </a:solidFill>
                <a:latin typeface="+mj-lt"/>
                <a:ea typeface="+mj-ea"/>
                <a:cs typeface="+mj-cs"/>
              </a:rPr>
              <a:t>转移概率和初始分布</a:t>
            </a:r>
          </a:p>
        </p:txBody>
      </p:sp>
      <p:graphicFrame>
        <p:nvGraphicFramePr>
          <p:cNvPr id="55299" name="Object 11"/>
          <p:cNvGraphicFramePr>
            <a:graphicFrameLocks noChangeAspect="1"/>
          </p:cNvGraphicFramePr>
          <p:nvPr/>
        </p:nvGraphicFramePr>
        <p:xfrm>
          <a:off x="1143000" y="1895475"/>
          <a:ext cx="7134225" cy="811213"/>
        </p:xfrm>
        <a:graphic>
          <a:graphicData uri="http://schemas.openxmlformats.org/presentationml/2006/ole">
            <mc:AlternateContent xmlns:mc="http://schemas.openxmlformats.org/markup-compatibility/2006">
              <mc:Choice xmlns:v="urn:schemas-microsoft-com:vml" Requires="v">
                <p:oleObj spid="_x0000_s55315" name="Equation" r:id="rId3" imgW="3797300" imgH="431800" progId="Equation.DSMT4">
                  <p:embed/>
                </p:oleObj>
              </mc:Choice>
              <mc:Fallback>
                <p:oleObj name="Equation" r:id="rId3" imgW="3797300" imgH="4318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95475"/>
                        <a:ext cx="7134225"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2611" name="Object 12"/>
          <p:cNvGraphicFramePr>
            <a:graphicFrameLocks noChangeAspect="1"/>
          </p:cNvGraphicFramePr>
          <p:nvPr>
            <p:extLst>
              <p:ext uri="{D42A27DB-BD31-4B8C-83A1-F6EECF244321}">
                <p14:modId xmlns:p14="http://schemas.microsoft.com/office/powerpoint/2010/main" val="1077093286"/>
              </p:ext>
            </p:extLst>
          </p:nvPr>
        </p:nvGraphicFramePr>
        <p:xfrm>
          <a:off x="1676400" y="3038475"/>
          <a:ext cx="5638800" cy="2692400"/>
        </p:xfrm>
        <a:graphic>
          <a:graphicData uri="http://schemas.openxmlformats.org/presentationml/2006/ole">
            <mc:AlternateContent xmlns:mc="http://schemas.openxmlformats.org/markup-compatibility/2006">
              <mc:Choice xmlns:v="urn:schemas-microsoft-com:vml" Requires="v">
                <p:oleObj spid="_x0000_s55316" name="Equation" r:id="rId5" imgW="2819160" imgH="1346040" progId="Equation.DSMT4">
                  <p:embed/>
                </p:oleObj>
              </mc:Choice>
              <mc:Fallback>
                <p:oleObj name="Equation" r:id="rId5" imgW="2819160" imgH="1346040" progId="Equation.DSMT4">
                  <p:embed/>
                  <p:pic>
                    <p:nvPicPr>
                      <p:cNvPr id="0" name="Object 12"/>
                      <p:cNvPicPr>
                        <a:picLocks noChangeAspect="1" noChangeArrowheads="1"/>
                      </p:cNvPicPr>
                      <p:nvPr/>
                    </p:nvPicPr>
                    <p:blipFill>
                      <a:blip r:embed="rId6"/>
                      <a:srcRect/>
                      <a:stretch>
                        <a:fillRect/>
                      </a:stretch>
                    </p:blipFill>
                    <p:spPr bwMode="auto">
                      <a:xfrm>
                        <a:off x="1676400" y="3038475"/>
                        <a:ext cx="5638800" cy="269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52611"/>
                                        </p:tgtEl>
                                        <p:attrNameLst>
                                          <p:attrName>style.visibility</p:attrName>
                                        </p:attrNameLst>
                                      </p:cBhvr>
                                      <p:to>
                                        <p:strVal val="visible"/>
                                      </p:to>
                                    </p:set>
                                    <p:animEffect transition="in" filter="wipe(up)">
                                      <p:cBhvr>
                                        <p:cTn id="7" dur="500"/>
                                        <p:tgtEl>
                                          <p:spTgt spid="452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8313" y="2708275"/>
            <a:ext cx="8229600" cy="1143000"/>
          </a:xfrm>
        </p:spPr>
        <p:txBody>
          <a:bodyPr/>
          <a:lstStyle/>
          <a:p>
            <a:pPr eaLnBrk="1" hangingPunct="1"/>
            <a:r>
              <a:rPr lang="zh-CN" altLang="en-US" sz="5400" smtClean="0">
                <a:solidFill>
                  <a:schemeClr val="hlink"/>
                </a:solidFill>
                <a:ea typeface="隶书" panose="02010509060101010101" pitchFamily="49" charset="-122"/>
              </a:rPr>
              <a:t>隐马尔可夫模型</a:t>
            </a:r>
            <a:endParaRPr lang="en-US" altLang="zh-CN" sz="5400" smtClean="0">
              <a:solidFill>
                <a:schemeClr val="hlink"/>
              </a:solidFill>
              <a:ea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385027" name="Rectangle 3"/>
          <p:cNvSpPr>
            <a:spLocks noGrp="1" noChangeArrowheads="1"/>
          </p:cNvSpPr>
          <p:nvPr>
            <p:ph type="body" idx="1"/>
          </p:nvPr>
        </p:nvSpPr>
        <p:spPr>
          <a:xfrm>
            <a:off x="323528" y="1600200"/>
            <a:ext cx="8291264" cy="4525963"/>
          </a:xfrm>
        </p:spPr>
        <p:txBody>
          <a:bodyPr/>
          <a:lstStyle/>
          <a:p>
            <a:pPr eaLnBrk="1" hangingPunct="1">
              <a:lnSpc>
                <a:spcPct val="130000"/>
              </a:lnSpc>
            </a:pPr>
            <a:r>
              <a:rPr lang="zh-CN" altLang="en-US" sz="2800" b="1" dirty="0" smtClean="0">
                <a:solidFill>
                  <a:srgbClr val="1F2039"/>
                </a:solidFill>
                <a:latin typeface="Times New Roman" panose="02020603050405020304" pitchFamily="18" charset="0"/>
                <a:cs typeface="Times New Roman" panose="02020603050405020304" pitchFamily="18" charset="0"/>
              </a:rPr>
              <a:t>实际问题比</a:t>
            </a:r>
            <a:r>
              <a:rPr lang="en-US" altLang="zh-CN" sz="2800" b="1" dirty="0" smtClean="0">
                <a:solidFill>
                  <a:srgbClr val="1F2039"/>
                </a:solidFill>
                <a:latin typeface="Times New Roman" panose="02020603050405020304" pitchFamily="18" charset="0"/>
                <a:cs typeface="Times New Roman" panose="02020603050405020304" pitchFamily="18" charset="0"/>
              </a:rPr>
              <a:t>Markov</a:t>
            </a:r>
            <a:r>
              <a:rPr lang="zh-CN" altLang="en-US" sz="2800" b="1" dirty="0" smtClean="0">
                <a:solidFill>
                  <a:srgbClr val="1F2039"/>
                </a:solidFill>
                <a:latin typeface="Times New Roman" panose="02020603050405020304" pitchFamily="18" charset="0"/>
                <a:cs typeface="Times New Roman" panose="02020603050405020304" pitchFamily="18" charset="0"/>
              </a:rPr>
              <a:t>链模型所描述的更为复杂。观察到的事件并不是与状态一一对应，而是通过一组概率分布相联系 。</a:t>
            </a:r>
          </a:p>
          <a:p>
            <a:pPr eaLnBrk="1" hangingPunct="1">
              <a:lnSpc>
                <a:spcPct val="130000"/>
              </a:lnSpc>
            </a:pPr>
            <a:r>
              <a:rPr lang="zh-CN" altLang="en-US" sz="2800" b="1" dirty="0" smtClean="0">
                <a:solidFill>
                  <a:srgbClr val="1F2039"/>
                </a:solidFill>
                <a:latin typeface="Times New Roman" panose="02020603050405020304" pitchFamily="18" charset="0"/>
                <a:cs typeface="Times New Roman" panose="02020603050405020304" pitchFamily="18" charset="0"/>
              </a:rPr>
              <a:t>使用</a:t>
            </a:r>
            <a:r>
              <a:rPr lang="zh-CN" altLang="en-US" sz="2800" b="1" dirty="0" smtClean="0">
                <a:solidFill>
                  <a:srgbClr val="FF0000"/>
                </a:solidFill>
                <a:latin typeface="Times New Roman" panose="02020603050405020304" pitchFamily="18" charset="0"/>
                <a:cs typeface="Times New Roman" panose="02020603050405020304" pitchFamily="18" charset="0"/>
              </a:rPr>
              <a:t>双重随机过程</a:t>
            </a:r>
            <a:r>
              <a:rPr lang="zh-CN" altLang="en-US" sz="2800" b="1" dirty="0" smtClean="0">
                <a:solidFill>
                  <a:srgbClr val="1F2039"/>
                </a:solidFill>
                <a:latin typeface="Times New Roman" panose="02020603050405020304" pitchFamily="18" charset="0"/>
                <a:cs typeface="Times New Roman" panose="02020603050405020304" pitchFamily="18" charset="0"/>
              </a:rPr>
              <a:t>来描述模型，一个是</a:t>
            </a:r>
            <a:r>
              <a:rPr lang="en-US" altLang="zh-CN" sz="2800" b="1" dirty="0" smtClean="0">
                <a:solidFill>
                  <a:srgbClr val="1F2039"/>
                </a:solidFill>
                <a:latin typeface="Times New Roman" panose="02020603050405020304" pitchFamily="18" charset="0"/>
                <a:cs typeface="Times New Roman" panose="02020603050405020304" pitchFamily="18" charset="0"/>
              </a:rPr>
              <a:t>Markov</a:t>
            </a:r>
            <a:r>
              <a:rPr lang="zh-CN" altLang="en-US" sz="2800" b="1" dirty="0" smtClean="0">
                <a:solidFill>
                  <a:srgbClr val="1F2039"/>
                </a:solidFill>
                <a:latin typeface="Times New Roman" panose="02020603050405020304" pitchFamily="18" charset="0"/>
                <a:cs typeface="Times New Roman" panose="02020603050405020304" pitchFamily="18" charset="0"/>
              </a:rPr>
              <a:t>链，描述状态的转移；另一个随机过程描述状态和观察值之间的统计对应关系。</a:t>
            </a:r>
          </a:p>
          <a:p>
            <a:pPr eaLnBrk="1" hangingPunct="1">
              <a:lnSpc>
                <a:spcPct val="130000"/>
              </a:lnSpc>
            </a:pPr>
            <a:r>
              <a:rPr lang="zh-CN" altLang="en-US" sz="2800" b="1" dirty="0" smtClean="0">
                <a:solidFill>
                  <a:srgbClr val="1F2039"/>
                </a:solidFill>
                <a:latin typeface="Times New Roman" panose="02020603050405020304" pitchFamily="18" charset="0"/>
                <a:cs typeface="Times New Roman" panose="02020603050405020304" pitchFamily="18" charset="0"/>
              </a:rPr>
              <a:t>由于状态是不可见的，因此称之为</a:t>
            </a:r>
            <a:r>
              <a:rPr lang="zh-CN" altLang="en-US" sz="2800" b="1" dirty="0" smtClean="0">
                <a:solidFill>
                  <a:srgbClr val="FF0000"/>
                </a:solidFill>
                <a:latin typeface="Times New Roman" panose="02020603050405020304" pitchFamily="18" charset="0"/>
                <a:cs typeface="Times New Roman" panose="02020603050405020304" pitchFamily="18" charset="0"/>
              </a:rPr>
              <a:t>“隐”</a:t>
            </a:r>
            <a:r>
              <a:rPr lang="zh-CN" altLang="en-US" sz="2800" b="1" dirty="0" smtClean="0">
                <a:solidFill>
                  <a:srgbClr val="1F2039"/>
                </a:solidFill>
                <a:latin typeface="Times New Roman" panose="02020603050405020304" pitchFamily="18" charset="0"/>
                <a:cs typeface="Times New Roman" panose="02020603050405020304" pitchFamily="18" charset="0"/>
              </a:rPr>
              <a:t> </a:t>
            </a:r>
            <a:r>
              <a:rPr lang="en-US" altLang="zh-CN" sz="2800" b="1" dirty="0" smtClean="0">
                <a:solidFill>
                  <a:srgbClr val="1F2039"/>
                </a:solidFill>
                <a:latin typeface="Times New Roman" panose="02020603050405020304" pitchFamily="18" charset="0"/>
                <a:cs typeface="Times New Roman" panose="02020603050405020304" pitchFamily="18" charset="0"/>
              </a:rPr>
              <a:t>Markov</a:t>
            </a:r>
            <a:r>
              <a:rPr lang="zh-CN" altLang="en-US" sz="2800" b="1" dirty="0" smtClean="0">
                <a:solidFill>
                  <a:srgbClr val="1F2039"/>
                </a:solidFill>
                <a:latin typeface="Times New Roman" panose="02020603050405020304" pitchFamily="18" charset="0"/>
                <a:cs typeface="Times New Roman" panose="02020603050405020304" pitchFamily="18" charset="0"/>
              </a:rPr>
              <a:t>模型。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5027">
                                            <p:txEl>
                                              <p:pRg st="0" end="0"/>
                                            </p:txEl>
                                          </p:spTgt>
                                        </p:tgtEl>
                                        <p:attrNameLst>
                                          <p:attrName>style.visibility</p:attrName>
                                        </p:attrNameLst>
                                      </p:cBhvr>
                                      <p:to>
                                        <p:strVal val="visible"/>
                                      </p:to>
                                    </p:set>
                                    <p:animEffect transition="in" filter="wipe(up)">
                                      <p:cBhvr>
                                        <p:cTn id="7" dur="500"/>
                                        <p:tgtEl>
                                          <p:spTgt spid="3850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5027">
                                            <p:txEl>
                                              <p:pRg st="1" end="1"/>
                                            </p:txEl>
                                          </p:spTgt>
                                        </p:tgtEl>
                                        <p:attrNameLst>
                                          <p:attrName>style.visibility</p:attrName>
                                        </p:attrNameLst>
                                      </p:cBhvr>
                                      <p:to>
                                        <p:strVal val="visible"/>
                                      </p:to>
                                    </p:set>
                                    <p:animEffect transition="in" filter="wipe(up)">
                                      <p:cBhvr>
                                        <p:cTn id="12" dur="500"/>
                                        <p:tgtEl>
                                          <p:spTgt spid="3850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5027">
                                            <p:txEl>
                                              <p:pRg st="2" end="2"/>
                                            </p:txEl>
                                          </p:spTgt>
                                        </p:tgtEl>
                                        <p:attrNameLst>
                                          <p:attrName>style.visibility</p:attrName>
                                        </p:attrNameLst>
                                      </p:cBhvr>
                                      <p:to>
                                        <p:strVal val="visible"/>
                                      </p:to>
                                    </p:set>
                                    <p:animEffect transition="in" filter="wipe(up)">
                                      <p:cBhvr>
                                        <p:cTn id="17" dur="500"/>
                                        <p:tgtEl>
                                          <p:spTgt spid="3850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7"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70659" name="Rectangle 3"/>
          <p:cNvSpPr>
            <a:spLocks noGrp="1" noChangeArrowheads="1"/>
          </p:cNvSpPr>
          <p:nvPr>
            <p:ph type="body" idx="1"/>
          </p:nvPr>
        </p:nvSpPr>
        <p:spPr>
          <a:xfrm>
            <a:off x="609600" y="1676400"/>
            <a:ext cx="7772400" cy="838200"/>
          </a:xfrm>
          <a:noFill/>
        </p:spPr>
        <p:txBody>
          <a:bodyPr/>
          <a:lstStyle/>
          <a:p>
            <a:pPr eaLnBrk="1" hangingPunct="1"/>
            <a:r>
              <a:rPr lang="zh-CN" altLang="en-US" sz="2800" b="1" smtClean="0">
                <a:solidFill>
                  <a:srgbClr val="1F2039"/>
                </a:solidFill>
              </a:rPr>
              <a:t>一个</a:t>
            </a:r>
            <a:r>
              <a:rPr lang="en-US" altLang="zh-CN" sz="2800" b="1" smtClean="0">
                <a:solidFill>
                  <a:srgbClr val="1F2039"/>
                </a:solidFill>
              </a:rPr>
              <a:t>HMM</a:t>
            </a:r>
            <a:r>
              <a:rPr lang="zh-CN" altLang="en-US" sz="2800" b="1" smtClean="0">
                <a:solidFill>
                  <a:srgbClr val="1F2039"/>
                </a:solidFill>
              </a:rPr>
              <a:t>的例子： </a:t>
            </a:r>
            <a:r>
              <a:rPr lang="en-US" altLang="zh-CN" sz="2800" b="1" smtClean="0">
                <a:solidFill>
                  <a:srgbClr val="1F2039"/>
                </a:solidFill>
              </a:rPr>
              <a:t>Ball and Urn </a:t>
            </a:r>
            <a:endParaRPr lang="zh-CN" altLang="en-US" sz="2800" b="1" smtClean="0">
              <a:solidFill>
                <a:srgbClr val="1F2039"/>
              </a:solidFill>
            </a:endParaRPr>
          </a:p>
        </p:txBody>
      </p:sp>
      <p:sp>
        <p:nvSpPr>
          <p:cNvPr id="70660" name="Rectangle 4"/>
          <p:cNvSpPr>
            <a:spLocks noChangeArrowheads="1"/>
          </p:cNvSpPr>
          <p:nvPr/>
        </p:nvSpPr>
        <p:spPr bwMode="auto">
          <a:xfrm>
            <a:off x="1933575" y="3043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70661" name="Object 5"/>
          <p:cNvGraphicFramePr>
            <a:graphicFrameLocks noChangeAspect="1"/>
          </p:cNvGraphicFramePr>
          <p:nvPr/>
        </p:nvGraphicFramePr>
        <p:xfrm>
          <a:off x="1524000" y="2590800"/>
          <a:ext cx="6089650" cy="6465888"/>
        </p:xfrm>
        <a:graphic>
          <a:graphicData uri="http://schemas.openxmlformats.org/presentationml/2006/ole">
            <mc:AlternateContent xmlns:mc="http://schemas.openxmlformats.org/markup-compatibility/2006">
              <mc:Choice xmlns:v="urn:schemas-microsoft-com:vml" Requires="v">
                <p:oleObj spid="_x0000_s70669" name="Document" r:id="rId4" imgW="6092952" imgH="6467856" progId="Word.Document.8">
                  <p:embed/>
                </p:oleObj>
              </mc:Choice>
              <mc:Fallback>
                <p:oleObj name="Document" r:id="rId4" imgW="6092952" imgH="6467856"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590800"/>
                        <a:ext cx="6089650" cy="646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389123" name="Rectangle 3"/>
          <p:cNvSpPr>
            <a:spLocks noGrp="1" noChangeArrowheads="1"/>
          </p:cNvSpPr>
          <p:nvPr>
            <p:ph type="body" idx="1"/>
          </p:nvPr>
        </p:nvSpPr>
        <p:spPr>
          <a:xfrm>
            <a:off x="457200" y="1600200"/>
            <a:ext cx="5648325" cy="587375"/>
          </a:xfrm>
        </p:spPr>
        <p:txBody>
          <a:bodyPr/>
          <a:lstStyle/>
          <a:p>
            <a:pPr eaLnBrk="1" hangingPunct="1">
              <a:buFont typeface="Wingdings" panose="05000000000000000000" pitchFamily="2" charset="2"/>
              <a:buChar char="u"/>
            </a:pPr>
            <a:r>
              <a:rPr lang="zh-CN" altLang="en-US" sz="2800" b="1" dirty="0" smtClean="0">
                <a:solidFill>
                  <a:srgbClr val="1F2039"/>
                </a:solidFill>
                <a:latin typeface="宋体" panose="02010600030101010101" pitchFamily="2" charset="-122"/>
              </a:rPr>
              <a:t>一个</a:t>
            </a:r>
            <a:r>
              <a:rPr lang="en-US" altLang="zh-CN" sz="2800" b="1" dirty="0" smtClean="0">
                <a:solidFill>
                  <a:srgbClr val="1F2039"/>
                </a:solidFill>
              </a:rPr>
              <a:t>HMM</a:t>
            </a:r>
            <a:r>
              <a:rPr lang="zh-CN" altLang="en-US" sz="2800" b="1" dirty="0" smtClean="0">
                <a:solidFill>
                  <a:srgbClr val="1F2039"/>
                </a:solidFill>
                <a:latin typeface="宋体" panose="02010600030101010101" pitchFamily="2" charset="-122"/>
              </a:rPr>
              <a:t>可以由下列参数描述</a:t>
            </a:r>
            <a:r>
              <a:rPr lang="zh-CN" altLang="en-US" sz="2800" b="1" dirty="0" smtClean="0">
                <a:solidFill>
                  <a:srgbClr val="1F2039"/>
                </a:solidFill>
              </a:rPr>
              <a:t> </a:t>
            </a:r>
          </a:p>
        </p:txBody>
      </p:sp>
      <p:grpSp>
        <p:nvGrpSpPr>
          <p:cNvPr id="2" name="Group 4"/>
          <p:cNvGrpSpPr>
            <a:grpSpLocks/>
          </p:cNvGrpSpPr>
          <p:nvPr/>
        </p:nvGrpSpPr>
        <p:grpSpPr bwMode="auto">
          <a:xfrm>
            <a:off x="984250" y="3429000"/>
            <a:ext cx="7004050" cy="1012825"/>
            <a:chOff x="620" y="2304"/>
            <a:chExt cx="4412" cy="638"/>
          </a:xfrm>
        </p:grpSpPr>
        <p:sp>
          <p:nvSpPr>
            <p:cNvPr id="72723" name="Text Box 5"/>
            <p:cNvSpPr txBox="1">
              <a:spLocks noChangeArrowheads="1"/>
            </p:cNvSpPr>
            <p:nvPr/>
          </p:nvSpPr>
          <p:spPr bwMode="auto">
            <a:xfrm>
              <a:off x="620" y="2304"/>
              <a:ext cx="22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状态转移概率矩阵</a:t>
              </a:r>
              <a:r>
                <a:rPr kumimoji="1" lang="en-US" altLang="zh-CN" sz="2800" b="1" dirty="0">
                  <a:solidFill>
                    <a:srgbClr val="1F2039"/>
                  </a:solidFill>
                  <a:latin typeface="Times New Roman" panose="02020603050405020304" pitchFamily="18" charset="0"/>
                </a:rPr>
                <a:t>A= </a:t>
              </a:r>
            </a:p>
          </p:txBody>
        </p:sp>
        <p:graphicFrame>
          <p:nvGraphicFramePr>
            <p:cNvPr id="72724" name="Object 6"/>
            <p:cNvGraphicFramePr>
              <a:graphicFrameLocks noChangeAspect="1"/>
            </p:cNvGraphicFramePr>
            <p:nvPr/>
          </p:nvGraphicFramePr>
          <p:xfrm>
            <a:off x="2832" y="2338"/>
            <a:ext cx="580" cy="302"/>
          </p:xfrm>
          <a:graphic>
            <a:graphicData uri="http://schemas.openxmlformats.org/presentationml/2006/ole">
              <mc:AlternateContent xmlns:mc="http://schemas.openxmlformats.org/markup-compatibility/2006">
                <mc:Choice xmlns:v="urn:schemas-microsoft-com:vml" Requires="v">
                  <p:oleObj spid="_x0000_s72790" r:id="rId4" imgW="457200" imgH="241300" progId="Equation.3">
                    <p:embed/>
                  </p:oleObj>
                </mc:Choice>
                <mc:Fallback>
                  <p:oleObj r:id="rId4" imgW="4572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2" y="2338"/>
                          <a:ext cx="58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5" name="Object 7"/>
            <p:cNvGraphicFramePr>
              <a:graphicFrameLocks noChangeAspect="1"/>
            </p:cNvGraphicFramePr>
            <p:nvPr/>
          </p:nvGraphicFramePr>
          <p:xfrm>
            <a:off x="1728" y="2640"/>
            <a:ext cx="1970" cy="302"/>
          </p:xfrm>
          <a:graphic>
            <a:graphicData uri="http://schemas.openxmlformats.org/presentationml/2006/ole">
              <mc:AlternateContent xmlns:mc="http://schemas.openxmlformats.org/markup-compatibility/2006">
                <mc:Choice xmlns:v="urn:schemas-microsoft-com:vml" Requires="v">
                  <p:oleObj spid="_x0000_s72791" r:id="rId6" imgW="1548728" imgH="241195" progId="Equation.3">
                    <p:embed/>
                  </p:oleObj>
                </mc:Choice>
                <mc:Fallback>
                  <p:oleObj r:id="rId6" imgW="1548728" imgH="241195"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8" y="2640"/>
                          <a:ext cx="1970"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6" name="Object 8"/>
            <p:cNvGraphicFramePr>
              <a:graphicFrameLocks noChangeAspect="1"/>
            </p:cNvGraphicFramePr>
            <p:nvPr/>
          </p:nvGraphicFramePr>
          <p:xfrm>
            <a:off x="4368" y="2736"/>
            <a:ext cx="664" cy="191"/>
          </p:xfrm>
          <a:graphic>
            <a:graphicData uri="http://schemas.openxmlformats.org/presentationml/2006/ole">
              <mc:AlternateContent xmlns:mc="http://schemas.openxmlformats.org/markup-compatibility/2006">
                <mc:Choice xmlns:v="urn:schemas-microsoft-com:vml" Requires="v">
                  <p:oleObj spid="_x0000_s72792" r:id="rId8" imgW="698197" imgH="203112" progId="Equation.3">
                    <p:embed/>
                  </p:oleObj>
                </mc:Choice>
                <mc:Fallback>
                  <p:oleObj r:id="rId8" imgW="698197" imgH="203112"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 y="2736"/>
                          <a:ext cx="664"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9"/>
          <p:cNvGrpSpPr>
            <a:grpSpLocks/>
          </p:cNvGrpSpPr>
          <p:nvPr/>
        </p:nvGrpSpPr>
        <p:grpSpPr bwMode="auto">
          <a:xfrm>
            <a:off x="990600" y="2348880"/>
            <a:ext cx="6800850" cy="990600"/>
            <a:chOff x="624" y="1728"/>
            <a:chExt cx="4284" cy="624"/>
          </a:xfrm>
        </p:grpSpPr>
        <p:sp>
          <p:nvSpPr>
            <p:cNvPr id="72719" name="Text Box 10"/>
            <p:cNvSpPr txBox="1">
              <a:spLocks noChangeArrowheads="1"/>
            </p:cNvSpPr>
            <p:nvPr/>
          </p:nvSpPr>
          <p:spPr bwMode="auto">
            <a:xfrm>
              <a:off x="624" y="1728"/>
              <a:ext cx="15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宋体" panose="02010600030101010101" pitchFamily="2" charset="-122"/>
                </a:rPr>
                <a:t>初始状态概率</a:t>
              </a:r>
              <a:r>
                <a:rPr kumimoji="1" lang="zh-CN" altLang="en-US" sz="2800" b="1" dirty="0">
                  <a:solidFill>
                    <a:srgbClr val="1F2039"/>
                  </a:solidFill>
                  <a:latin typeface="Times New Roman" panose="02020603050405020304" pitchFamily="18" charset="0"/>
                </a:rPr>
                <a:t> </a:t>
              </a:r>
            </a:p>
          </p:txBody>
        </p:sp>
        <p:graphicFrame>
          <p:nvGraphicFramePr>
            <p:cNvPr id="72720" name="Object 11"/>
            <p:cNvGraphicFramePr>
              <a:graphicFrameLocks noChangeAspect="1"/>
            </p:cNvGraphicFramePr>
            <p:nvPr/>
          </p:nvGraphicFramePr>
          <p:xfrm>
            <a:off x="2160" y="1728"/>
            <a:ext cx="1260" cy="288"/>
          </p:xfrm>
          <a:graphic>
            <a:graphicData uri="http://schemas.openxmlformats.org/presentationml/2006/ole">
              <mc:AlternateContent xmlns:mc="http://schemas.openxmlformats.org/markup-compatibility/2006">
                <mc:Choice xmlns:v="urn:schemas-microsoft-com:vml" Requires="v">
                  <p:oleObj spid="_x0000_s72793" r:id="rId10" imgW="1002865" imgH="228501" progId="Equation.3">
                    <p:embed/>
                  </p:oleObj>
                </mc:Choice>
                <mc:Fallback>
                  <p:oleObj r:id="rId10" imgW="1002865" imgH="228501"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0" y="1728"/>
                          <a:ext cx="12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1" name="Object 12"/>
            <p:cNvGraphicFramePr>
              <a:graphicFrameLocks noChangeAspect="1"/>
            </p:cNvGraphicFramePr>
            <p:nvPr/>
          </p:nvGraphicFramePr>
          <p:xfrm>
            <a:off x="1680" y="2064"/>
            <a:ext cx="1238" cy="288"/>
          </p:xfrm>
          <a:graphic>
            <a:graphicData uri="http://schemas.openxmlformats.org/presentationml/2006/ole">
              <mc:AlternateContent xmlns:mc="http://schemas.openxmlformats.org/markup-compatibility/2006">
                <mc:Choice xmlns:v="urn:schemas-microsoft-com:vml" Requires="v">
                  <p:oleObj spid="_x0000_s72794" r:id="rId12" imgW="977900" imgH="228600" progId="Equation.3">
                    <p:embed/>
                  </p:oleObj>
                </mc:Choice>
                <mc:Fallback>
                  <p:oleObj r:id="rId12" imgW="977900" imgH="2286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0" y="2064"/>
                          <a:ext cx="12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22" name="Object 13"/>
            <p:cNvGraphicFramePr>
              <a:graphicFrameLocks noChangeAspect="1"/>
            </p:cNvGraphicFramePr>
            <p:nvPr/>
          </p:nvGraphicFramePr>
          <p:xfrm>
            <a:off x="4368" y="2160"/>
            <a:ext cx="540" cy="168"/>
          </p:xfrm>
          <a:graphic>
            <a:graphicData uri="http://schemas.openxmlformats.org/presentationml/2006/ole">
              <mc:AlternateContent xmlns:mc="http://schemas.openxmlformats.org/markup-compatibility/2006">
                <mc:Choice xmlns:v="urn:schemas-microsoft-com:vml" Requires="v">
                  <p:oleObj spid="_x0000_s72795" r:id="rId14" imgW="583693" imgH="177646" progId="Equation.3">
                    <p:embed/>
                  </p:oleObj>
                </mc:Choice>
                <mc:Fallback>
                  <p:oleObj r:id="rId14" imgW="583693" imgH="177646"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68" y="2160"/>
                          <a:ext cx="5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4"/>
          <p:cNvGrpSpPr>
            <a:grpSpLocks/>
          </p:cNvGrpSpPr>
          <p:nvPr/>
        </p:nvGrpSpPr>
        <p:grpSpPr bwMode="auto">
          <a:xfrm>
            <a:off x="974725" y="4581128"/>
            <a:ext cx="5426075" cy="542925"/>
            <a:chOff x="614" y="2922"/>
            <a:chExt cx="3418" cy="342"/>
          </a:xfrm>
        </p:grpSpPr>
        <p:sp>
          <p:nvSpPr>
            <p:cNvPr id="72717" name="Text Box 15"/>
            <p:cNvSpPr txBox="1">
              <a:spLocks noChangeArrowheads="1"/>
            </p:cNvSpPr>
            <p:nvPr/>
          </p:nvSpPr>
          <p:spPr bwMode="auto">
            <a:xfrm>
              <a:off x="614" y="2922"/>
              <a:ext cx="17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观察概率序列</a:t>
              </a:r>
              <a:r>
                <a:rPr kumimoji="1" lang="en-US" altLang="zh-CN" sz="2800" b="1">
                  <a:solidFill>
                    <a:srgbClr val="1F2039"/>
                  </a:solidFill>
                  <a:latin typeface="Times New Roman" panose="02020603050405020304" pitchFamily="18" charset="0"/>
                </a:rPr>
                <a:t>B=</a:t>
              </a:r>
            </a:p>
          </p:txBody>
        </p:sp>
        <p:graphicFrame>
          <p:nvGraphicFramePr>
            <p:cNvPr id="72718" name="Object 16"/>
            <p:cNvGraphicFramePr>
              <a:graphicFrameLocks noChangeAspect="1"/>
            </p:cNvGraphicFramePr>
            <p:nvPr/>
          </p:nvGraphicFramePr>
          <p:xfrm>
            <a:off x="2318" y="2976"/>
            <a:ext cx="1714" cy="288"/>
          </p:xfrm>
          <a:graphic>
            <a:graphicData uri="http://schemas.openxmlformats.org/presentationml/2006/ole">
              <mc:AlternateContent xmlns:mc="http://schemas.openxmlformats.org/markup-compatibility/2006">
                <mc:Choice xmlns:v="urn:schemas-microsoft-com:vml" Requires="v">
                  <p:oleObj spid="_x0000_s72796" name="Equation" r:id="rId16" imgW="1358900" imgH="228600" progId="Equation.3">
                    <p:embed/>
                  </p:oleObj>
                </mc:Choice>
                <mc:Fallback>
                  <p:oleObj name="Equation" r:id="rId16" imgW="1358900" imgH="228600"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18" y="2976"/>
                          <a:ext cx="17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467544" y="5440511"/>
            <a:ext cx="5334000" cy="1012825"/>
            <a:chOff x="432" y="3312"/>
            <a:chExt cx="3360" cy="638"/>
          </a:xfrm>
        </p:grpSpPr>
        <p:sp>
          <p:nvSpPr>
            <p:cNvPr id="72715" name="Rectangle 18"/>
            <p:cNvSpPr>
              <a:spLocks noChangeArrowheads="1"/>
            </p:cNvSpPr>
            <p:nvPr/>
          </p:nvSpPr>
          <p:spPr bwMode="auto">
            <a:xfrm>
              <a:off x="432" y="3312"/>
              <a:ext cx="336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100000"/>
                <a:buFont typeface="Wingdings" panose="05000000000000000000" pitchFamily="2" charset="2"/>
                <a:buChar char="u"/>
              </a:pPr>
              <a:r>
                <a:rPr kumimoji="1" lang="zh-CN" altLang="en-US" sz="2800" b="1" dirty="0">
                  <a:solidFill>
                    <a:srgbClr val="1F2039"/>
                  </a:solidFill>
                  <a:latin typeface="宋体" panose="02010600030101010101" pitchFamily="2" charset="-122"/>
                </a:rPr>
                <a:t>一个</a:t>
              </a:r>
              <a:r>
                <a:rPr kumimoji="1" lang="en-US" altLang="zh-CN" sz="2800" b="1" dirty="0">
                  <a:solidFill>
                    <a:srgbClr val="1F2039"/>
                  </a:solidFill>
                  <a:latin typeface="Times New Roman" panose="02020603050405020304" pitchFamily="18" charset="0"/>
                </a:rPr>
                <a:t>HMM</a:t>
              </a:r>
              <a:r>
                <a:rPr kumimoji="1" lang="zh-CN" altLang="en-US" sz="2800" b="1" dirty="0">
                  <a:solidFill>
                    <a:srgbClr val="1F2039"/>
                  </a:solidFill>
                  <a:latin typeface="Times New Roman" panose="02020603050405020304" pitchFamily="18" charset="0"/>
                </a:rPr>
                <a:t>的参数组</a:t>
              </a:r>
              <a:r>
                <a:rPr kumimoji="1" lang="zh-CN" altLang="en-US" sz="2800" b="1" dirty="0">
                  <a:solidFill>
                    <a:srgbClr val="1F2039"/>
                  </a:solidFill>
                  <a:latin typeface="宋体" panose="02010600030101010101" pitchFamily="2" charset="-122"/>
                </a:rPr>
                <a:t>为：</a:t>
              </a:r>
            </a:p>
          </p:txBody>
        </p:sp>
        <p:graphicFrame>
          <p:nvGraphicFramePr>
            <p:cNvPr id="72716" name="Object 19"/>
            <p:cNvGraphicFramePr>
              <a:graphicFrameLocks noChangeAspect="1"/>
            </p:cNvGraphicFramePr>
            <p:nvPr/>
          </p:nvGraphicFramePr>
          <p:xfrm>
            <a:off x="1728" y="3696"/>
            <a:ext cx="1029" cy="254"/>
          </p:xfrm>
          <a:graphic>
            <a:graphicData uri="http://schemas.openxmlformats.org/presentationml/2006/ole">
              <mc:AlternateContent xmlns:mc="http://schemas.openxmlformats.org/markup-compatibility/2006">
                <mc:Choice xmlns:v="urn:schemas-microsoft-com:vml" Requires="v">
                  <p:oleObj spid="_x0000_s72797" r:id="rId18" imgW="812447" imgH="203112" progId="Equation.3">
                    <p:embed/>
                  </p:oleObj>
                </mc:Choice>
                <mc:Fallback>
                  <p:oleObj r:id="rId18" imgW="812447" imgH="203112"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28" y="3696"/>
                          <a:ext cx="102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89140" name="AutoShape 20"/>
          <p:cNvSpPr>
            <a:spLocks noChangeArrowheads="1"/>
          </p:cNvSpPr>
          <p:nvPr/>
        </p:nvSpPr>
        <p:spPr bwMode="auto">
          <a:xfrm>
            <a:off x="6172200" y="5029200"/>
            <a:ext cx="1752600" cy="990600"/>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800" b="1">
              <a:solidFill>
                <a:srgbClr val="1F2039"/>
              </a:solidFill>
              <a:latin typeface="Times New Roman" panose="02020603050405020304" pitchFamily="18" charset="0"/>
            </a:endParaRPr>
          </a:p>
        </p:txBody>
      </p:sp>
      <p:sp>
        <p:nvSpPr>
          <p:cNvPr id="389141" name="AutoShape 21"/>
          <p:cNvSpPr>
            <a:spLocks noChangeArrowheads="1"/>
          </p:cNvSpPr>
          <p:nvPr/>
        </p:nvSpPr>
        <p:spPr bwMode="auto">
          <a:xfrm>
            <a:off x="5486400" y="3657600"/>
            <a:ext cx="3352800" cy="762000"/>
          </a:xfrm>
          <a:prstGeom prst="wedgeRectCallout">
            <a:avLst>
              <a:gd name="adj1" fmla="val -42046"/>
              <a:gd name="adj2" fmla="val 126458"/>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000" b="1">
                <a:solidFill>
                  <a:srgbClr val="1F2039"/>
                </a:solidFill>
                <a:latin typeface="Times New Roman" panose="02020603050405020304" pitchFamily="18" charset="0"/>
              </a:rPr>
              <a:t>单高斯概率密度函数</a:t>
            </a:r>
          </a:p>
          <a:p>
            <a:pPr algn="ctr" eaLnBrk="1" hangingPunct="1">
              <a:spcBef>
                <a:spcPct val="0"/>
              </a:spcBef>
              <a:buFontTx/>
              <a:buNone/>
            </a:pPr>
            <a:r>
              <a:rPr kumimoji="1" lang="zh-CN" altLang="en-US" sz="2000" b="1">
                <a:solidFill>
                  <a:srgbClr val="1F2039"/>
                </a:solidFill>
                <a:latin typeface="Times New Roman" panose="02020603050405020304" pitchFamily="18" charset="0"/>
              </a:rPr>
              <a:t>或 混合高斯概率密度函数</a:t>
            </a:r>
          </a:p>
        </p:txBody>
      </p:sp>
      <p:graphicFrame>
        <p:nvGraphicFramePr>
          <p:cNvPr id="389142" name="Object 22"/>
          <p:cNvGraphicFramePr>
            <a:graphicFrameLocks noChangeAspect="1"/>
          </p:cNvGraphicFramePr>
          <p:nvPr/>
        </p:nvGraphicFramePr>
        <p:xfrm>
          <a:off x="6126163" y="5181600"/>
          <a:ext cx="2386012" cy="647700"/>
        </p:xfrm>
        <a:graphic>
          <a:graphicData uri="http://schemas.openxmlformats.org/presentationml/2006/ole">
            <mc:AlternateContent xmlns:mc="http://schemas.openxmlformats.org/markup-compatibility/2006">
              <mc:Choice xmlns:v="urn:schemas-microsoft-com:vml" Requires="v">
                <p:oleObj spid="_x0000_s72798" name="Equation" r:id="rId20" imgW="1574800" imgH="431800" progId="Equation.3">
                  <p:embed/>
                </p:oleObj>
              </mc:Choice>
              <mc:Fallback>
                <p:oleObj name="Equation" r:id="rId20" imgW="1574800" imgH="431800" progId="Equation.3">
                  <p:embed/>
                  <p:pic>
                    <p:nvPicPr>
                      <p:cNvPr id="0"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26163" y="5181600"/>
                        <a:ext cx="2386012" cy="6477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23">
                                            <p:txEl>
                                              <p:pRg st="0" end="0"/>
                                            </p:txEl>
                                          </p:spTgt>
                                        </p:tgtEl>
                                        <p:attrNameLst>
                                          <p:attrName>style.visibility</p:attrName>
                                        </p:attrNameLst>
                                      </p:cBhvr>
                                      <p:to>
                                        <p:strVal val="visible"/>
                                      </p:to>
                                    </p:set>
                                    <p:animEffect transition="in" filter="wipe(up)">
                                      <p:cBhvr>
                                        <p:cTn id="7" dur="500"/>
                                        <p:tgtEl>
                                          <p:spTgt spid="389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nodePh="1">
                                  <p:stCondLst>
                                    <p:cond delay="0"/>
                                  </p:stCondLst>
                                  <p:endCondLst>
                                    <p:cond evt="begin" delay="0">
                                      <p:tn val="25"/>
                                    </p:cond>
                                  </p:endCondLst>
                                  <p:childTnLst>
                                    <p:set>
                                      <p:cBhvr>
                                        <p:cTn id="26" dur="1" fill="hold">
                                          <p:stCondLst>
                                            <p:cond delay="0"/>
                                          </p:stCondLst>
                                        </p:cTn>
                                        <p:tgtEl>
                                          <p:spTgt spid="389140"/>
                                        </p:tgtEl>
                                        <p:attrNameLst>
                                          <p:attrName>style.visibility</p:attrName>
                                        </p:attrNameLst>
                                      </p:cBhvr>
                                      <p:to>
                                        <p:strVal val="visible"/>
                                      </p:to>
                                    </p:set>
                                    <p:animEffect transition="in" filter="wipe(up)">
                                      <p:cBhvr>
                                        <p:cTn id="27" dur="500"/>
                                        <p:tgtEl>
                                          <p:spTgt spid="3891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89141"/>
                                        </p:tgtEl>
                                        <p:attrNameLst>
                                          <p:attrName>style.visibility</p:attrName>
                                        </p:attrNameLst>
                                      </p:cBhvr>
                                      <p:to>
                                        <p:strVal val="visible"/>
                                      </p:to>
                                    </p:set>
                                    <p:animEffect transition="in" filter="wipe(up)">
                                      <p:cBhvr>
                                        <p:cTn id="37" dur="500"/>
                                        <p:tgtEl>
                                          <p:spTgt spid="3891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389142"/>
                                        </p:tgtEl>
                                        <p:attrNameLst>
                                          <p:attrName>style.visibility</p:attrName>
                                        </p:attrNameLst>
                                      </p:cBhvr>
                                      <p:to>
                                        <p:strVal val="visible"/>
                                      </p:to>
                                    </p:set>
                                    <p:animEffect transition="in" filter="wipe(up)">
                                      <p:cBhvr>
                                        <p:cTn id="42" dur="500"/>
                                        <p:tgtEl>
                                          <p:spTgt spid="389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3" grpId="0" build="p" autoUpdateAnimBg="0"/>
      <p:bldP spid="389140" grpId="0" autoUpdateAnimBg="0"/>
      <p:bldP spid="389141" grpId="0" animBg="1"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74755" name="Rectangle 3"/>
          <p:cNvSpPr>
            <a:spLocks noGrp="1" noChangeArrowheads="1"/>
          </p:cNvSpPr>
          <p:nvPr>
            <p:ph type="body" idx="1"/>
          </p:nvPr>
        </p:nvSpPr>
        <p:spPr>
          <a:xfrm>
            <a:off x="385564" y="1412776"/>
            <a:ext cx="5334000" cy="533400"/>
          </a:xfrm>
          <a:noFill/>
        </p:spPr>
        <p:txBody>
          <a:bodyPr/>
          <a:lstStyle/>
          <a:p>
            <a:pPr eaLnBrk="1" hangingPunct="1">
              <a:lnSpc>
                <a:spcPct val="90000"/>
              </a:lnSpc>
              <a:buFont typeface="Wingdings" panose="05000000000000000000" pitchFamily="2" charset="2"/>
              <a:buChar char="u"/>
            </a:pPr>
            <a:r>
              <a:rPr lang="en-US" altLang="zh-CN" b="1" dirty="0" smtClean="0">
                <a:solidFill>
                  <a:srgbClr val="1F2039"/>
                </a:solidFill>
              </a:rPr>
              <a:t> HMM</a:t>
            </a:r>
            <a:r>
              <a:rPr lang="zh-CN" altLang="en-US" b="1" dirty="0" smtClean="0">
                <a:solidFill>
                  <a:srgbClr val="1F2039"/>
                </a:solidFill>
              </a:rPr>
              <a:t>的三个基本问题</a:t>
            </a:r>
          </a:p>
        </p:txBody>
      </p:sp>
      <p:grpSp>
        <p:nvGrpSpPr>
          <p:cNvPr id="2" name="Group 4"/>
          <p:cNvGrpSpPr>
            <a:grpSpLocks/>
          </p:cNvGrpSpPr>
          <p:nvPr/>
        </p:nvGrpSpPr>
        <p:grpSpPr bwMode="auto">
          <a:xfrm>
            <a:off x="539552" y="2204865"/>
            <a:ext cx="7761286" cy="1385888"/>
            <a:chOff x="577" y="1440"/>
            <a:chExt cx="4889" cy="873"/>
          </a:xfrm>
        </p:grpSpPr>
        <p:sp>
          <p:nvSpPr>
            <p:cNvPr id="74768" name="Text Box 5"/>
            <p:cNvSpPr txBox="1">
              <a:spLocks noChangeArrowheads="1"/>
            </p:cNvSpPr>
            <p:nvPr/>
          </p:nvSpPr>
          <p:spPr bwMode="auto">
            <a:xfrm>
              <a:off x="577" y="1440"/>
              <a:ext cx="25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 1 已知一个</a:t>
              </a: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Times New Roman" panose="02020603050405020304" pitchFamily="18" charset="0"/>
                </a:rPr>
                <a:t>参数组</a:t>
              </a:r>
            </a:p>
          </p:txBody>
        </p:sp>
        <p:graphicFrame>
          <p:nvGraphicFramePr>
            <p:cNvPr id="74769" name="Object 6"/>
            <p:cNvGraphicFramePr>
              <a:graphicFrameLocks noChangeAspect="1"/>
            </p:cNvGraphicFramePr>
            <p:nvPr/>
          </p:nvGraphicFramePr>
          <p:xfrm>
            <a:off x="3099" y="1494"/>
            <a:ext cx="1029" cy="254"/>
          </p:xfrm>
          <a:graphic>
            <a:graphicData uri="http://schemas.openxmlformats.org/presentationml/2006/ole">
              <mc:AlternateContent xmlns:mc="http://schemas.openxmlformats.org/markup-compatibility/2006">
                <mc:Choice xmlns:v="urn:schemas-microsoft-com:vml" Requires="v">
                  <p:oleObj spid="_x0000_s74830" r:id="rId4" imgW="812447" imgH="203112" progId="Equation.3">
                    <p:embed/>
                  </p:oleObj>
                </mc:Choice>
                <mc:Fallback>
                  <p:oleObj r:id="rId4" imgW="812447" imgH="203112"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9" y="1494"/>
                          <a:ext cx="102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70" name="Text Box 7"/>
            <p:cNvSpPr txBox="1">
              <a:spLocks noChangeArrowheads="1"/>
            </p:cNvSpPr>
            <p:nvPr/>
          </p:nvSpPr>
          <p:spPr bwMode="auto">
            <a:xfrm>
              <a:off x="4091" y="1446"/>
              <a:ext cx="12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，和给定一</a:t>
              </a:r>
            </a:p>
          </p:txBody>
        </p:sp>
        <p:sp>
          <p:nvSpPr>
            <p:cNvPr id="74771" name="Text Box 8"/>
            <p:cNvSpPr txBox="1">
              <a:spLocks noChangeArrowheads="1"/>
            </p:cNvSpPr>
            <p:nvPr/>
          </p:nvSpPr>
          <p:spPr bwMode="auto">
            <a:xfrm>
              <a:off x="769" y="1686"/>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个观察序列</a:t>
              </a:r>
            </a:p>
          </p:txBody>
        </p:sp>
        <p:graphicFrame>
          <p:nvGraphicFramePr>
            <p:cNvPr id="74772" name="Object 9"/>
            <p:cNvGraphicFramePr>
              <a:graphicFrameLocks noChangeAspect="1"/>
            </p:cNvGraphicFramePr>
            <p:nvPr/>
          </p:nvGraphicFramePr>
          <p:xfrm>
            <a:off x="2027" y="1734"/>
            <a:ext cx="1038" cy="271"/>
          </p:xfrm>
          <a:graphic>
            <a:graphicData uri="http://schemas.openxmlformats.org/presentationml/2006/ole">
              <mc:AlternateContent xmlns:mc="http://schemas.openxmlformats.org/markup-compatibility/2006">
                <mc:Choice xmlns:v="urn:schemas-microsoft-com:vml" Requires="v">
                  <p:oleObj spid="_x0000_s74831" name="Equation" r:id="rId6" imgW="825142" imgH="215806" progId="Equation.3">
                    <p:embed/>
                  </p:oleObj>
                </mc:Choice>
                <mc:Fallback>
                  <p:oleObj name="Equation" r:id="rId6" imgW="825142" imgH="215806"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7" y="1734"/>
                          <a:ext cx="1038"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3" name="Text Box 10"/>
            <p:cNvSpPr txBox="1">
              <a:spLocks noChangeArrowheads="1"/>
            </p:cNvSpPr>
            <p:nvPr/>
          </p:nvSpPr>
          <p:spPr bwMode="auto">
            <a:xfrm>
              <a:off x="3073" y="1695"/>
              <a:ext cx="23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的条件下，如何计算</a:t>
              </a:r>
              <a:r>
                <a:rPr kumimoji="1" lang="zh-CN" altLang="en-US" sz="2800" b="1" dirty="0" smtClean="0">
                  <a:solidFill>
                    <a:srgbClr val="1F2039"/>
                  </a:solidFill>
                  <a:latin typeface="Times New Roman" panose="02020603050405020304" pitchFamily="18" charset="0"/>
                </a:rPr>
                <a:t>在</a:t>
              </a:r>
              <a:endParaRPr kumimoji="1" lang="zh-CN" altLang="en-US" sz="2800" b="1" dirty="0">
                <a:solidFill>
                  <a:srgbClr val="1F2039"/>
                </a:solidFill>
                <a:latin typeface="Times New Roman" panose="02020603050405020304" pitchFamily="18" charset="0"/>
              </a:endParaRPr>
            </a:p>
          </p:txBody>
        </p:sp>
        <p:sp>
          <p:nvSpPr>
            <p:cNvPr id="74774" name="Text Box 11"/>
            <p:cNvSpPr txBox="1">
              <a:spLocks noChangeArrowheads="1"/>
            </p:cNvSpPr>
            <p:nvPr/>
          </p:nvSpPr>
          <p:spPr bwMode="auto">
            <a:xfrm>
              <a:off x="817" y="1983"/>
              <a:ext cx="464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给定</a:t>
              </a:r>
              <a:r>
                <a:rPr kumimoji="1" lang="zh-CN" altLang="en-US" sz="2800" b="1" dirty="0" smtClean="0">
                  <a:solidFill>
                    <a:srgbClr val="1F2039"/>
                  </a:solidFill>
                  <a:latin typeface="Times New Roman" panose="02020603050405020304" pitchFamily="18" charset="0"/>
                </a:rPr>
                <a:t>模型    条件</a:t>
              </a:r>
              <a:r>
                <a:rPr kumimoji="1" lang="zh-CN" altLang="en-US" sz="2800" b="1" dirty="0">
                  <a:solidFill>
                    <a:srgbClr val="1F2039"/>
                  </a:solidFill>
                  <a:latin typeface="Times New Roman" panose="02020603050405020304" pitchFamily="18" charset="0"/>
                </a:rPr>
                <a:t>下观察序列</a:t>
              </a:r>
              <a:r>
                <a:rPr kumimoji="1" lang="en-US" altLang="zh-CN" sz="2800" b="1" i="1" dirty="0">
                  <a:solidFill>
                    <a:srgbClr val="1F2039"/>
                  </a:solidFill>
                  <a:latin typeface="Times New Roman" panose="02020603050405020304" pitchFamily="18" charset="0"/>
                </a:rPr>
                <a:t>O</a:t>
              </a:r>
              <a:r>
                <a:rPr kumimoji="1" lang="zh-CN" altLang="en-US" sz="2800" b="1" dirty="0">
                  <a:solidFill>
                    <a:srgbClr val="1F2039"/>
                  </a:solidFill>
                  <a:latin typeface="Times New Roman" panose="02020603050405020304" pitchFamily="18" charset="0"/>
                </a:rPr>
                <a:t>的概率            。</a:t>
              </a:r>
            </a:p>
          </p:txBody>
        </p:sp>
        <p:graphicFrame>
          <p:nvGraphicFramePr>
            <p:cNvPr id="74775" name="Object 12"/>
            <p:cNvGraphicFramePr>
              <a:graphicFrameLocks noChangeAspect="1"/>
            </p:cNvGraphicFramePr>
            <p:nvPr>
              <p:extLst>
                <p:ext uri="{D42A27DB-BD31-4B8C-83A1-F6EECF244321}">
                  <p14:modId xmlns:p14="http://schemas.microsoft.com/office/powerpoint/2010/main" val="3048183707"/>
                </p:ext>
              </p:extLst>
            </p:nvPr>
          </p:nvGraphicFramePr>
          <p:xfrm>
            <a:off x="1806" y="2036"/>
            <a:ext cx="177" cy="226"/>
          </p:xfrm>
          <a:graphic>
            <a:graphicData uri="http://schemas.openxmlformats.org/presentationml/2006/ole">
              <mc:AlternateContent xmlns:mc="http://schemas.openxmlformats.org/markup-compatibility/2006">
                <mc:Choice xmlns:v="urn:schemas-microsoft-com:vml" Requires="v">
                  <p:oleObj spid="_x0000_s74832" name="Equation" r:id="rId8" imgW="139579" imgH="177646" progId="Equation.3">
                    <p:embed/>
                  </p:oleObj>
                </mc:Choice>
                <mc:Fallback>
                  <p:oleObj name="Equation" r:id="rId8" imgW="139579" imgH="177646"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 y="2036"/>
                          <a:ext cx="177"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776" name="Object 13"/>
            <p:cNvGraphicFramePr>
              <a:graphicFrameLocks noChangeAspect="1"/>
            </p:cNvGraphicFramePr>
            <p:nvPr>
              <p:extLst>
                <p:ext uri="{D42A27DB-BD31-4B8C-83A1-F6EECF244321}">
                  <p14:modId xmlns:p14="http://schemas.microsoft.com/office/powerpoint/2010/main" val="2199754701"/>
                </p:ext>
              </p:extLst>
            </p:nvPr>
          </p:nvGraphicFramePr>
          <p:xfrm>
            <a:off x="4394" y="2043"/>
            <a:ext cx="689" cy="256"/>
          </p:xfrm>
          <a:graphic>
            <a:graphicData uri="http://schemas.openxmlformats.org/presentationml/2006/ole">
              <mc:AlternateContent xmlns:mc="http://schemas.openxmlformats.org/markup-compatibility/2006">
                <mc:Choice xmlns:v="urn:schemas-microsoft-com:vml" Requires="v">
                  <p:oleObj spid="_x0000_s74833" name="Equation" r:id="rId10" imgW="545626" imgH="203024" progId="Equation.3">
                    <p:embed/>
                  </p:oleObj>
                </mc:Choice>
                <mc:Fallback>
                  <p:oleObj name="Equation" r:id="rId10" imgW="545626" imgH="203024"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4" y="2043"/>
                          <a:ext cx="689"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4"/>
          <p:cNvGrpSpPr>
            <a:grpSpLocks/>
          </p:cNvGrpSpPr>
          <p:nvPr/>
        </p:nvGrpSpPr>
        <p:grpSpPr bwMode="auto">
          <a:xfrm>
            <a:off x="674489" y="3719339"/>
            <a:ext cx="7621588" cy="1000125"/>
            <a:chOff x="662" y="2394"/>
            <a:chExt cx="4801" cy="630"/>
          </a:xfrm>
        </p:grpSpPr>
        <p:sp>
          <p:nvSpPr>
            <p:cNvPr id="74764" name="Text Box 15"/>
            <p:cNvSpPr txBox="1">
              <a:spLocks noChangeArrowheads="1"/>
            </p:cNvSpPr>
            <p:nvPr/>
          </p:nvSpPr>
          <p:spPr bwMode="auto">
            <a:xfrm>
              <a:off x="662" y="2394"/>
              <a:ext cx="25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2 如何确定最佳状态序列</a:t>
              </a:r>
            </a:p>
          </p:txBody>
        </p:sp>
        <p:graphicFrame>
          <p:nvGraphicFramePr>
            <p:cNvPr id="74765" name="Object 16"/>
            <p:cNvGraphicFramePr>
              <a:graphicFrameLocks noChangeAspect="1"/>
            </p:cNvGraphicFramePr>
            <p:nvPr/>
          </p:nvGraphicFramePr>
          <p:xfrm>
            <a:off x="3216" y="2416"/>
            <a:ext cx="1007" cy="272"/>
          </p:xfrm>
          <a:graphic>
            <a:graphicData uri="http://schemas.openxmlformats.org/presentationml/2006/ole">
              <mc:AlternateContent xmlns:mc="http://schemas.openxmlformats.org/markup-compatibility/2006">
                <mc:Choice xmlns:v="urn:schemas-microsoft-com:vml" Requires="v">
                  <p:oleObj spid="_x0000_s74834" name="Equation" r:id="rId12" imgW="799753" imgH="215806" progId="Equation.DSMT4">
                    <p:embed/>
                  </p:oleObj>
                </mc:Choice>
                <mc:Fallback>
                  <p:oleObj name="Equation" r:id="rId12" imgW="799753" imgH="215806" progId="Equation.DSMT4">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16" y="2416"/>
                          <a:ext cx="1007"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6" name="Text Box 17"/>
            <p:cNvSpPr txBox="1">
              <a:spLocks noChangeArrowheads="1"/>
            </p:cNvSpPr>
            <p:nvPr/>
          </p:nvSpPr>
          <p:spPr bwMode="auto">
            <a:xfrm>
              <a:off x="4166" y="2409"/>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,以最好的解</a:t>
              </a:r>
              <a:endParaRPr kumimoji="1" lang="en-US" altLang="zh-CN" sz="2800" b="1">
                <a:solidFill>
                  <a:srgbClr val="1F2039"/>
                </a:solidFill>
                <a:latin typeface="Times New Roman" panose="02020603050405020304" pitchFamily="18" charset="0"/>
              </a:endParaRPr>
            </a:p>
          </p:txBody>
        </p:sp>
        <p:sp>
          <p:nvSpPr>
            <p:cNvPr id="74767" name="Text Box 18"/>
            <p:cNvSpPr txBox="1">
              <a:spLocks noChangeArrowheads="1"/>
            </p:cNvSpPr>
            <p:nvPr/>
          </p:nvSpPr>
          <p:spPr bwMode="auto">
            <a:xfrm>
              <a:off x="854" y="2697"/>
              <a:ext cx="179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释观察序列</a:t>
              </a:r>
              <a:r>
                <a:rPr kumimoji="1" lang="en-US" altLang="zh-CN" sz="2800" b="1" i="1">
                  <a:solidFill>
                    <a:srgbClr val="1F2039"/>
                  </a:solidFill>
                  <a:latin typeface="Times New Roman" panose="02020603050405020304" pitchFamily="18" charset="0"/>
                </a:rPr>
                <a:t>O</a:t>
              </a:r>
              <a:r>
                <a:rPr kumimoji="1" lang="en-US" altLang="zh-CN" sz="2800" b="1">
                  <a:solidFill>
                    <a:srgbClr val="1F2039"/>
                  </a:solidFill>
                  <a:latin typeface="Times New Roman" panose="02020603050405020304" pitchFamily="18" charset="0"/>
                </a:rPr>
                <a:t>。</a:t>
              </a:r>
            </a:p>
          </p:txBody>
        </p:sp>
      </p:grpSp>
      <p:grpSp>
        <p:nvGrpSpPr>
          <p:cNvPr id="4" name="Group 19"/>
          <p:cNvGrpSpPr>
            <a:grpSpLocks/>
          </p:cNvGrpSpPr>
          <p:nvPr/>
        </p:nvGrpSpPr>
        <p:grpSpPr bwMode="auto">
          <a:xfrm>
            <a:off x="690364" y="4795666"/>
            <a:ext cx="7485063" cy="1057276"/>
            <a:chOff x="710" y="3162"/>
            <a:chExt cx="4715" cy="666"/>
          </a:xfrm>
        </p:grpSpPr>
        <p:sp>
          <p:nvSpPr>
            <p:cNvPr id="74759" name="Text Box 20"/>
            <p:cNvSpPr txBox="1">
              <a:spLocks noChangeArrowheads="1"/>
            </p:cNvSpPr>
            <p:nvPr/>
          </p:nvSpPr>
          <p:spPr bwMode="auto">
            <a:xfrm>
              <a:off x="710" y="3162"/>
              <a:ext cx="47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3 给定</a:t>
              </a:r>
              <a:r>
                <a:rPr kumimoji="1" lang="zh-CN" altLang="en-US" sz="2800" b="1" dirty="0" smtClean="0">
                  <a:solidFill>
                    <a:srgbClr val="1F2039"/>
                  </a:solidFill>
                  <a:latin typeface="Times New Roman" panose="02020603050405020304" pitchFamily="18" charset="0"/>
                </a:rPr>
                <a:t>一</a:t>
              </a:r>
              <a:r>
                <a:rPr kumimoji="1" lang="zh-CN" altLang="en-US" sz="2800" b="1" dirty="0">
                  <a:solidFill>
                    <a:srgbClr val="1F2039"/>
                  </a:solidFill>
                  <a:latin typeface="Times New Roman" panose="02020603050405020304" pitchFamily="18" charset="0"/>
                </a:rPr>
                <a:t>组</a:t>
              </a:r>
              <a:r>
                <a:rPr kumimoji="1" lang="zh-CN" altLang="en-US" sz="2800" b="1" dirty="0" smtClean="0">
                  <a:solidFill>
                    <a:srgbClr val="1F2039"/>
                  </a:solidFill>
                  <a:latin typeface="Times New Roman" panose="02020603050405020304" pitchFamily="18" charset="0"/>
                </a:rPr>
                <a:t>观察</a:t>
              </a:r>
              <a:r>
                <a:rPr kumimoji="1" lang="zh-CN" altLang="en-US" sz="2800" b="1" dirty="0">
                  <a:solidFill>
                    <a:srgbClr val="1F2039"/>
                  </a:solidFill>
                  <a:latin typeface="Times New Roman" panose="02020603050405020304" pitchFamily="18" charset="0"/>
                </a:rPr>
                <a:t>序列的</a:t>
              </a:r>
              <a:r>
                <a:rPr kumimoji="1" lang="zh-CN" altLang="en-US" sz="2800" b="1" dirty="0" smtClean="0">
                  <a:solidFill>
                    <a:srgbClr val="1F2039"/>
                  </a:solidFill>
                  <a:latin typeface="Times New Roman" panose="02020603050405020304" pitchFamily="18" charset="0"/>
                </a:rPr>
                <a:t>集合      ，</a:t>
              </a:r>
              <a:r>
                <a:rPr kumimoji="1" lang="zh-CN" altLang="en-US" sz="2800" b="1" dirty="0">
                  <a:solidFill>
                    <a:srgbClr val="1F2039"/>
                  </a:solidFill>
                  <a:latin typeface="Times New Roman" panose="02020603050405020304" pitchFamily="18" charset="0"/>
                </a:rPr>
                <a:t>如何</a:t>
              </a:r>
              <a:r>
                <a:rPr kumimoji="1" lang="zh-CN" altLang="en-US" sz="2800" b="1" dirty="0" smtClean="0">
                  <a:solidFill>
                    <a:srgbClr val="1F2039"/>
                  </a:solidFill>
                  <a:latin typeface="Times New Roman" panose="02020603050405020304" pitchFamily="18" charset="0"/>
                </a:rPr>
                <a:t>调整参数</a:t>
              </a:r>
              <a:endParaRPr kumimoji="1" lang="en-US" altLang="zh-CN" sz="2800" b="1" dirty="0">
                <a:solidFill>
                  <a:srgbClr val="1F2039"/>
                </a:solidFill>
                <a:latin typeface="Times New Roman" panose="02020603050405020304" pitchFamily="18" charset="0"/>
              </a:endParaRPr>
            </a:p>
          </p:txBody>
        </p:sp>
        <p:sp>
          <p:nvSpPr>
            <p:cNvPr id="74760" name="Text Box 21"/>
            <p:cNvSpPr txBox="1">
              <a:spLocks noChangeArrowheads="1"/>
            </p:cNvSpPr>
            <p:nvPr/>
          </p:nvSpPr>
          <p:spPr bwMode="auto">
            <a:xfrm>
              <a:off x="950" y="3436"/>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800" b="1">
                <a:solidFill>
                  <a:srgbClr val="1F2039"/>
                </a:solidFill>
                <a:latin typeface="Times New Roman" panose="02020603050405020304" pitchFamily="18" charset="0"/>
              </a:endParaRPr>
            </a:p>
          </p:txBody>
        </p:sp>
        <p:graphicFrame>
          <p:nvGraphicFramePr>
            <p:cNvPr id="74761" name="Object 22"/>
            <p:cNvGraphicFramePr>
              <a:graphicFrameLocks noChangeAspect="1"/>
            </p:cNvGraphicFramePr>
            <p:nvPr/>
          </p:nvGraphicFramePr>
          <p:xfrm>
            <a:off x="960" y="3552"/>
            <a:ext cx="177" cy="226"/>
          </p:xfrm>
          <a:graphic>
            <a:graphicData uri="http://schemas.openxmlformats.org/presentationml/2006/ole">
              <mc:AlternateContent xmlns:mc="http://schemas.openxmlformats.org/markup-compatibility/2006">
                <mc:Choice xmlns:v="urn:schemas-microsoft-com:vml" Requires="v">
                  <p:oleObj spid="_x0000_s74835" name="Equation" r:id="rId14" imgW="139579" imgH="177646" progId="Equation.3">
                    <p:embed/>
                  </p:oleObj>
                </mc:Choice>
                <mc:Fallback>
                  <p:oleObj name="Equation" r:id="rId14" imgW="139579" imgH="177646"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 y="3552"/>
                          <a:ext cx="177"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2" name="Text Box 23"/>
            <p:cNvSpPr txBox="1">
              <a:spLocks noChangeArrowheads="1"/>
            </p:cNvSpPr>
            <p:nvPr/>
          </p:nvSpPr>
          <p:spPr bwMode="auto">
            <a:xfrm>
              <a:off x="1142" y="3498"/>
              <a:ext cx="30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，以使             </a:t>
              </a:r>
              <a:r>
                <a:rPr kumimoji="1" lang="zh-CN" altLang="en-US" sz="2800" b="1" dirty="0" smtClean="0">
                  <a:solidFill>
                    <a:srgbClr val="1F2039"/>
                  </a:solidFill>
                  <a:latin typeface="Times New Roman" panose="02020603050405020304" pitchFamily="18" charset="0"/>
                </a:rPr>
                <a:t>  达到</a:t>
              </a:r>
              <a:r>
                <a:rPr kumimoji="1" lang="zh-CN" altLang="en-US" sz="2800" b="1" dirty="0">
                  <a:solidFill>
                    <a:srgbClr val="1F2039"/>
                  </a:solidFill>
                  <a:latin typeface="Times New Roman" panose="02020603050405020304" pitchFamily="18" charset="0"/>
                </a:rPr>
                <a:t>最大值。</a:t>
              </a:r>
            </a:p>
          </p:txBody>
        </p:sp>
      </p:grpSp>
      <p:graphicFrame>
        <p:nvGraphicFramePr>
          <p:cNvPr id="25" name="Object 5"/>
          <p:cNvGraphicFramePr>
            <a:graphicFrameLocks noChangeAspect="1"/>
          </p:cNvGraphicFramePr>
          <p:nvPr>
            <p:extLst>
              <p:ext uri="{D42A27DB-BD31-4B8C-83A1-F6EECF244321}">
                <p14:modId xmlns:p14="http://schemas.microsoft.com/office/powerpoint/2010/main" val="1971653408"/>
              </p:ext>
            </p:extLst>
          </p:nvPr>
        </p:nvGraphicFramePr>
        <p:xfrm>
          <a:off x="4916488" y="4843463"/>
          <a:ext cx="646112" cy="433387"/>
        </p:xfrm>
        <a:graphic>
          <a:graphicData uri="http://schemas.openxmlformats.org/presentationml/2006/ole">
            <mc:AlternateContent xmlns:mc="http://schemas.openxmlformats.org/markup-compatibility/2006">
              <mc:Choice xmlns:v="urn:schemas-microsoft-com:vml" Requires="v">
                <p:oleObj spid="_x0000_s74836" name="Equation" r:id="rId16" imgW="342720" imgH="228600" progId="Equation.DSMT4">
                  <p:embed/>
                </p:oleObj>
              </mc:Choice>
              <mc:Fallback>
                <p:oleObj name="Equation" r:id="rId16" imgW="342720" imgH="228600" progId="Equation.DSMT4">
                  <p:embed/>
                  <p:pic>
                    <p:nvPicPr>
                      <p:cNvPr id="0" name=""/>
                      <p:cNvPicPr>
                        <a:picLocks noChangeAspect="1" noChangeArrowheads="1"/>
                      </p:cNvPicPr>
                      <p:nvPr/>
                    </p:nvPicPr>
                    <p:blipFill>
                      <a:blip r:embed="rId17"/>
                      <a:srcRect/>
                      <a:stretch>
                        <a:fillRect/>
                      </a:stretch>
                    </p:blipFill>
                    <p:spPr bwMode="auto">
                      <a:xfrm>
                        <a:off x="4916488" y="4843463"/>
                        <a:ext cx="646112"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5"/>
          <p:cNvGraphicFramePr>
            <a:graphicFrameLocks noChangeAspect="1"/>
          </p:cNvGraphicFramePr>
          <p:nvPr>
            <p:extLst>
              <p:ext uri="{D42A27DB-BD31-4B8C-83A1-F6EECF244321}">
                <p14:modId xmlns:p14="http://schemas.microsoft.com/office/powerpoint/2010/main" val="3782053672"/>
              </p:ext>
            </p:extLst>
          </p:nvPr>
        </p:nvGraphicFramePr>
        <p:xfrm>
          <a:off x="2533278" y="5373216"/>
          <a:ext cx="1390650" cy="433388"/>
        </p:xfrm>
        <a:graphic>
          <a:graphicData uri="http://schemas.openxmlformats.org/presentationml/2006/ole">
            <mc:AlternateContent xmlns:mc="http://schemas.openxmlformats.org/markup-compatibility/2006">
              <mc:Choice xmlns:v="urn:schemas-microsoft-com:vml" Requires="v">
                <p:oleObj spid="_x0000_s74837" name="Equation" r:id="rId18" imgW="736560" imgH="228600" progId="Equation.DSMT4">
                  <p:embed/>
                </p:oleObj>
              </mc:Choice>
              <mc:Fallback>
                <p:oleObj name="Equation" r:id="rId18" imgW="736560" imgH="228600" progId="Equation.DSMT4">
                  <p:embed/>
                  <p:pic>
                    <p:nvPicPr>
                      <p:cNvPr id="0" name=""/>
                      <p:cNvPicPr>
                        <a:picLocks noChangeAspect="1" noChangeArrowheads="1"/>
                      </p:cNvPicPr>
                      <p:nvPr/>
                    </p:nvPicPr>
                    <p:blipFill>
                      <a:blip r:embed="rId19"/>
                      <a:srcRect/>
                      <a:stretch>
                        <a:fillRect/>
                      </a:stretch>
                    </p:blipFill>
                    <p:spPr bwMode="auto">
                      <a:xfrm>
                        <a:off x="2533278" y="5373216"/>
                        <a:ext cx="13906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par>
                                <p:cTn id="18" presetID="22" presetClass="entr" presetSubtype="1"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1"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up)">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76803" name="Rectangle 3"/>
          <p:cNvSpPr>
            <a:spLocks noChangeArrowheads="1"/>
          </p:cNvSpPr>
          <p:nvPr/>
        </p:nvSpPr>
        <p:spPr bwMode="auto">
          <a:xfrm>
            <a:off x="43005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6804" name="Group 4"/>
          <p:cNvGrpSpPr>
            <a:grpSpLocks/>
          </p:cNvGrpSpPr>
          <p:nvPr/>
        </p:nvGrpSpPr>
        <p:grpSpPr bwMode="auto">
          <a:xfrm>
            <a:off x="762000" y="1828800"/>
            <a:ext cx="2962275" cy="533400"/>
            <a:chOff x="480" y="1152"/>
            <a:chExt cx="1866" cy="336"/>
          </a:xfrm>
        </p:grpSpPr>
        <p:graphicFrame>
          <p:nvGraphicFramePr>
            <p:cNvPr id="76823" name="Object 5"/>
            <p:cNvGraphicFramePr>
              <a:graphicFrameLocks noChangeAspect="1"/>
            </p:cNvGraphicFramePr>
            <p:nvPr>
              <p:extLst>
                <p:ext uri="{D42A27DB-BD31-4B8C-83A1-F6EECF244321}">
                  <p14:modId xmlns:p14="http://schemas.microsoft.com/office/powerpoint/2010/main" val="2224184846"/>
                </p:ext>
              </p:extLst>
            </p:nvPr>
          </p:nvGraphicFramePr>
          <p:xfrm>
            <a:off x="1655" y="1179"/>
            <a:ext cx="691" cy="255"/>
          </p:xfrm>
          <a:graphic>
            <a:graphicData uri="http://schemas.openxmlformats.org/presentationml/2006/ole">
              <mc:AlternateContent xmlns:mc="http://schemas.openxmlformats.org/markup-compatibility/2006">
                <mc:Choice xmlns:v="urn:schemas-microsoft-com:vml" Requires="v">
                  <p:oleObj spid="_x0000_s76874" r:id="rId4" imgW="545626" imgH="203024" progId="Equation.3">
                    <p:embed/>
                  </p:oleObj>
                </mc:Choice>
                <mc:Fallback>
                  <p:oleObj r:id="rId4" imgW="545626" imgH="203024"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 y="1179"/>
                          <a:ext cx="69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24" name="Rectangle 6"/>
            <p:cNvSpPr>
              <a:spLocks noChangeArrowheads="1"/>
            </p:cNvSpPr>
            <p:nvPr/>
          </p:nvSpPr>
          <p:spPr bwMode="auto">
            <a:xfrm>
              <a:off x="480" y="1152"/>
              <a:ext cx="15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Blip>
                  <a:blip r:embed="rId6"/>
                </a:buBlip>
              </a:pPr>
              <a:r>
                <a:rPr kumimoji="1" lang="zh-CN" altLang="en-US" sz="2800" b="1">
                  <a:solidFill>
                    <a:srgbClr val="1F2039"/>
                  </a:solidFill>
                  <a:latin typeface="Times New Roman" panose="02020603050405020304" pitchFamily="18" charset="0"/>
                </a:rPr>
                <a:t>计算概率</a:t>
              </a:r>
            </a:p>
          </p:txBody>
        </p:sp>
      </p:grpSp>
      <p:grpSp>
        <p:nvGrpSpPr>
          <p:cNvPr id="3" name="Group 7"/>
          <p:cNvGrpSpPr>
            <a:grpSpLocks/>
          </p:cNvGrpSpPr>
          <p:nvPr/>
        </p:nvGrpSpPr>
        <p:grpSpPr bwMode="auto">
          <a:xfrm>
            <a:off x="914400" y="2482850"/>
            <a:ext cx="7181850" cy="1073150"/>
            <a:chOff x="576" y="1564"/>
            <a:chExt cx="4524" cy="676"/>
          </a:xfrm>
        </p:grpSpPr>
        <p:grpSp>
          <p:nvGrpSpPr>
            <p:cNvPr id="76818" name="Group 8"/>
            <p:cNvGrpSpPr>
              <a:grpSpLocks/>
            </p:cNvGrpSpPr>
            <p:nvPr/>
          </p:nvGrpSpPr>
          <p:grpSpPr bwMode="auto">
            <a:xfrm>
              <a:off x="576" y="1564"/>
              <a:ext cx="4524" cy="341"/>
              <a:chOff x="758" y="1564"/>
              <a:chExt cx="4524" cy="341"/>
            </a:xfrm>
          </p:grpSpPr>
          <p:sp>
            <p:nvSpPr>
              <p:cNvPr id="76820" name="Text Box 9"/>
              <p:cNvSpPr txBox="1">
                <a:spLocks noChangeArrowheads="1"/>
              </p:cNvSpPr>
              <p:nvPr/>
            </p:nvSpPr>
            <p:spPr bwMode="auto">
              <a:xfrm>
                <a:off x="758" y="1564"/>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先计算</a:t>
                </a:r>
              </a:p>
            </p:txBody>
          </p:sp>
          <p:graphicFrame>
            <p:nvGraphicFramePr>
              <p:cNvPr id="76821" name="Object 10"/>
              <p:cNvGraphicFramePr>
                <a:graphicFrameLocks noChangeAspect="1"/>
              </p:cNvGraphicFramePr>
              <p:nvPr>
                <p:extLst>
                  <p:ext uri="{D42A27DB-BD31-4B8C-83A1-F6EECF244321}">
                    <p14:modId xmlns:p14="http://schemas.microsoft.com/office/powerpoint/2010/main" val="3980928755"/>
                  </p:ext>
                </p:extLst>
              </p:nvPr>
            </p:nvGraphicFramePr>
            <p:xfrm>
              <a:off x="1488" y="1616"/>
              <a:ext cx="898" cy="257"/>
            </p:xfrm>
            <a:graphic>
              <a:graphicData uri="http://schemas.openxmlformats.org/presentationml/2006/ole">
                <mc:AlternateContent xmlns:mc="http://schemas.openxmlformats.org/markup-compatibility/2006">
                  <mc:Choice xmlns:v="urn:schemas-microsoft-com:vml" Requires="v">
                    <p:oleObj spid="_x0000_s76875" name="Equation" r:id="rId7" imgW="710891" imgH="203112" progId="Equation.3">
                      <p:embed/>
                    </p:oleObj>
                  </mc:Choice>
                  <mc:Fallback>
                    <p:oleObj name="Equation" r:id="rId7" imgW="710891" imgH="20311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1616"/>
                            <a:ext cx="898"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22" name="Text Box 11"/>
              <p:cNvSpPr txBox="1">
                <a:spLocks noChangeArrowheads="1"/>
              </p:cNvSpPr>
              <p:nvPr/>
            </p:nvSpPr>
            <p:spPr bwMode="auto">
              <a:xfrm>
                <a:off x="2304" y="1578"/>
                <a:ext cx="29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1F2039"/>
                    </a:solidFill>
                    <a:latin typeface="Times New Roman" panose="02020603050405020304" pitchFamily="18" charset="0"/>
                  </a:rPr>
                  <a:t>，其中</a:t>
                </a:r>
                <a:r>
                  <a:rPr kumimoji="1" lang="en-US" altLang="zh-CN" sz="2800" i="1" dirty="0">
                    <a:solidFill>
                      <a:srgbClr val="1F2039"/>
                    </a:solidFill>
                    <a:latin typeface="Times New Roman" panose="02020603050405020304" pitchFamily="18" charset="0"/>
                  </a:rPr>
                  <a:t>Q</a:t>
                </a:r>
                <a:r>
                  <a:rPr kumimoji="1" lang="zh-CN" altLang="en-US" sz="2800" b="1" dirty="0">
                    <a:solidFill>
                      <a:srgbClr val="1F2039"/>
                    </a:solidFill>
                    <a:latin typeface="Times New Roman" panose="02020603050405020304" pitchFamily="18" charset="0"/>
                  </a:rPr>
                  <a:t>为一给定的状态序列</a:t>
                </a:r>
              </a:p>
            </p:txBody>
          </p:sp>
        </p:grpSp>
        <p:graphicFrame>
          <p:nvGraphicFramePr>
            <p:cNvPr id="76819" name="Object 12"/>
            <p:cNvGraphicFramePr>
              <a:graphicFrameLocks noChangeAspect="1"/>
            </p:cNvGraphicFramePr>
            <p:nvPr/>
          </p:nvGraphicFramePr>
          <p:xfrm>
            <a:off x="864" y="1968"/>
            <a:ext cx="1138" cy="272"/>
          </p:xfrm>
          <a:graphic>
            <a:graphicData uri="http://schemas.openxmlformats.org/presentationml/2006/ole">
              <mc:AlternateContent xmlns:mc="http://schemas.openxmlformats.org/markup-compatibility/2006">
                <mc:Choice xmlns:v="urn:schemas-microsoft-com:vml" Requires="v">
                  <p:oleObj spid="_x0000_s76876" name="Equation" r:id="rId9" imgW="901309" imgH="215806" progId="Equation.3">
                    <p:embed/>
                  </p:oleObj>
                </mc:Choice>
                <mc:Fallback>
                  <p:oleObj name="Equation" r:id="rId9" imgW="901309" imgH="215806"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4" y="1968"/>
                          <a:ext cx="113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3"/>
          <p:cNvGrpSpPr>
            <a:grpSpLocks/>
          </p:cNvGrpSpPr>
          <p:nvPr/>
        </p:nvGrpSpPr>
        <p:grpSpPr bwMode="auto">
          <a:xfrm>
            <a:off x="990600" y="3581400"/>
            <a:ext cx="5105400" cy="558800"/>
            <a:chOff x="624" y="2256"/>
            <a:chExt cx="3216" cy="352"/>
          </a:xfrm>
        </p:grpSpPr>
        <p:graphicFrame>
          <p:nvGraphicFramePr>
            <p:cNvPr id="76816" name="Object 14"/>
            <p:cNvGraphicFramePr>
              <a:graphicFrameLocks noChangeAspect="1"/>
            </p:cNvGraphicFramePr>
            <p:nvPr/>
          </p:nvGraphicFramePr>
          <p:xfrm>
            <a:off x="1296" y="2352"/>
            <a:ext cx="2544" cy="256"/>
          </p:xfrm>
          <a:graphic>
            <a:graphicData uri="http://schemas.openxmlformats.org/presentationml/2006/ole">
              <mc:AlternateContent xmlns:mc="http://schemas.openxmlformats.org/markup-compatibility/2006">
                <mc:Choice xmlns:v="urn:schemas-microsoft-com:vml" Requires="v">
                  <p:oleObj spid="_x0000_s76877" name="Equation" r:id="rId11" imgW="2019300" imgH="203200" progId="Equation.3">
                    <p:embed/>
                  </p:oleObj>
                </mc:Choice>
                <mc:Fallback>
                  <p:oleObj name="Equation" r:id="rId11" imgW="2019300" imgH="2032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2352"/>
                          <a:ext cx="254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817" name="Text Box 15"/>
            <p:cNvSpPr txBox="1">
              <a:spLocks noChangeArrowheads="1"/>
            </p:cNvSpPr>
            <p:nvPr/>
          </p:nvSpPr>
          <p:spPr bwMode="auto">
            <a:xfrm>
              <a:off x="624" y="225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有：</a:t>
              </a:r>
            </a:p>
          </p:txBody>
        </p:sp>
      </p:grpSp>
      <p:sp>
        <p:nvSpPr>
          <p:cNvPr id="76807" name="Rectangle 16"/>
          <p:cNvSpPr>
            <a:spLocks noChangeArrowheads="1"/>
          </p:cNvSpPr>
          <p:nvPr/>
        </p:nvSpPr>
        <p:spPr bwMode="auto">
          <a:xfrm>
            <a:off x="29337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Group 17"/>
          <p:cNvGrpSpPr>
            <a:grpSpLocks/>
          </p:cNvGrpSpPr>
          <p:nvPr/>
        </p:nvGrpSpPr>
        <p:grpSpPr bwMode="auto">
          <a:xfrm>
            <a:off x="982663" y="4241800"/>
            <a:ext cx="7526337" cy="863600"/>
            <a:chOff x="619" y="2672"/>
            <a:chExt cx="4741" cy="544"/>
          </a:xfrm>
        </p:grpSpPr>
        <p:sp>
          <p:nvSpPr>
            <p:cNvPr id="76814" name="Text Box 18"/>
            <p:cNvSpPr txBox="1">
              <a:spLocks noChangeArrowheads="1"/>
            </p:cNvSpPr>
            <p:nvPr/>
          </p:nvSpPr>
          <p:spPr bwMode="auto">
            <a:xfrm>
              <a:off x="619" y="273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而</a:t>
              </a:r>
            </a:p>
          </p:txBody>
        </p:sp>
        <p:graphicFrame>
          <p:nvGraphicFramePr>
            <p:cNvPr id="76815" name="Object 19"/>
            <p:cNvGraphicFramePr>
              <a:graphicFrameLocks noChangeAspect="1"/>
            </p:cNvGraphicFramePr>
            <p:nvPr/>
          </p:nvGraphicFramePr>
          <p:xfrm>
            <a:off x="1200" y="2672"/>
            <a:ext cx="4160" cy="544"/>
          </p:xfrm>
          <a:graphic>
            <a:graphicData uri="http://schemas.openxmlformats.org/presentationml/2006/ole">
              <mc:AlternateContent xmlns:mc="http://schemas.openxmlformats.org/markup-compatibility/2006">
                <mc:Choice xmlns:v="urn:schemas-microsoft-com:vml" Requires="v">
                  <p:oleObj spid="_x0000_s76878" r:id="rId13" imgW="3276600" imgH="431800" progId="Equation.3">
                    <p:embed/>
                  </p:oleObj>
                </mc:Choice>
                <mc:Fallback>
                  <p:oleObj r:id="rId13" imgW="3276600" imgH="43180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00" y="2672"/>
                          <a:ext cx="4160"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6809" name="Rectangle 20"/>
          <p:cNvSpPr>
            <a:spLocks noChangeArrowheads="1"/>
          </p:cNvSpPr>
          <p:nvPr/>
        </p:nvSpPr>
        <p:spPr bwMode="auto">
          <a:xfrm>
            <a:off x="379095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393237" name="Object 21"/>
          <p:cNvGraphicFramePr>
            <a:graphicFrameLocks noChangeAspect="1"/>
          </p:cNvGraphicFramePr>
          <p:nvPr/>
        </p:nvGraphicFramePr>
        <p:xfrm>
          <a:off x="1981200" y="5105400"/>
          <a:ext cx="3276600" cy="479425"/>
        </p:xfrm>
        <a:graphic>
          <a:graphicData uri="http://schemas.openxmlformats.org/presentationml/2006/ole">
            <mc:AlternateContent xmlns:mc="http://schemas.openxmlformats.org/markup-compatibility/2006">
              <mc:Choice xmlns:v="urn:schemas-microsoft-com:vml" Requires="v">
                <p:oleObj spid="_x0000_s76879" name="Equation" r:id="rId15" imgW="1625600" imgH="241300" progId="Equation.DSMT4">
                  <p:embed/>
                </p:oleObj>
              </mc:Choice>
              <mc:Fallback>
                <p:oleObj name="Equation" r:id="rId15" imgW="1625600" imgH="241300" progId="Equation.DSMT4">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5105400"/>
                        <a:ext cx="32766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 name="Group 22"/>
          <p:cNvGrpSpPr>
            <a:grpSpLocks/>
          </p:cNvGrpSpPr>
          <p:nvPr/>
        </p:nvGrpSpPr>
        <p:grpSpPr bwMode="auto">
          <a:xfrm>
            <a:off x="762000" y="5653088"/>
            <a:ext cx="7138988" cy="542925"/>
            <a:chOff x="480" y="3561"/>
            <a:chExt cx="4497" cy="342"/>
          </a:xfrm>
        </p:grpSpPr>
        <p:sp>
          <p:nvSpPr>
            <p:cNvPr id="76812" name="Text Box 23"/>
            <p:cNvSpPr txBox="1">
              <a:spLocks noChangeArrowheads="1"/>
            </p:cNvSpPr>
            <p:nvPr/>
          </p:nvSpPr>
          <p:spPr bwMode="auto">
            <a:xfrm>
              <a:off x="480" y="3561"/>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所以</a:t>
              </a:r>
            </a:p>
          </p:txBody>
        </p:sp>
        <p:graphicFrame>
          <p:nvGraphicFramePr>
            <p:cNvPr id="76813" name="Object 24"/>
            <p:cNvGraphicFramePr>
              <a:graphicFrameLocks noChangeAspect="1"/>
            </p:cNvGraphicFramePr>
            <p:nvPr/>
          </p:nvGraphicFramePr>
          <p:xfrm>
            <a:off x="1240" y="3600"/>
            <a:ext cx="3737" cy="303"/>
          </p:xfrm>
          <a:graphic>
            <a:graphicData uri="http://schemas.openxmlformats.org/presentationml/2006/ole">
              <mc:AlternateContent xmlns:mc="http://schemas.openxmlformats.org/markup-compatibility/2006">
                <mc:Choice xmlns:v="urn:schemas-microsoft-com:vml" Requires="v">
                  <p:oleObj spid="_x0000_s76880" name="Equation" r:id="rId17" imgW="2971800" imgH="241300" progId="Equation.DSMT4">
                    <p:embed/>
                  </p:oleObj>
                </mc:Choice>
                <mc:Fallback>
                  <p:oleObj name="Equation" r:id="rId17" imgW="2971800" imgH="241300"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40" y="3600"/>
                          <a:ext cx="3737"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93237"/>
                                        </p:tgtEl>
                                        <p:attrNameLst>
                                          <p:attrName>style.visibility</p:attrName>
                                        </p:attrNameLst>
                                      </p:cBhvr>
                                      <p:to>
                                        <p:strVal val="visible"/>
                                      </p:to>
                                    </p:set>
                                    <p:animEffect transition="in" filter="wipe(up)">
                                      <p:cBhvr>
                                        <p:cTn id="22" dur="500"/>
                                        <p:tgtEl>
                                          <p:spTgt spid="3932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46115" name="Rectangle 3"/>
          <p:cNvSpPr>
            <a:spLocks noGrp="1" noChangeArrowheads="1"/>
          </p:cNvSpPr>
          <p:nvPr>
            <p:ph type="body" idx="1"/>
          </p:nvPr>
        </p:nvSpPr>
        <p:spPr>
          <a:xfrm>
            <a:off x="609600" y="1981200"/>
            <a:ext cx="8229600" cy="4471988"/>
          </a:xfrm>
        </p:spPr>
        <p:txBody>
          <a:bodyPr/>
          <a:lstStyle/>
          <a:p>
            <a:pPr eaLnBrk="1" hangingPunct="1">
              <a:lnSpc>
                <a:spcPct val="90000"/>
              </a:lnSpc>
              <a:spcAft>
                <a:spcPct val="30000"/>
              </a:spcAft>
              <a:buClr>
                <a:srgbClr val="9900FF"/>
              </a:buClr>
              <a:buFont typeface="Wingdings" panose="05000000000000000000" pitchFamily="2" charset="2"/>
              <a:buChar char="Ø"/>
            </a:pPr>
            <a:r>
              <a:rPr lang="zh-CN" altLang="en-US" sz="2800" b="1" smtClean="0">
                <a:solidFill>
                  <a:schemeClr val="tx2"/>
                </a:solidFill>
              </a:rPr>
              <a:t>语音识别任务的分类</a:t>
            </a:r>
          </a:p>
          <a:p>
            <a:pPr eaLnBrk="1" hangingPunct="1">
              <a:lnSpc>
                <a:spcPct val="90000"/>
              </a:lnSpc>
            </a:pPr>
            <a:r>
              <a:rPr lang="zh-CN" altLang="en-US" sz="2800" b="1" smtClean="0">
                <a:solidFill>
                  <a:schemeClr val="tx2"/>
                </a:solidFill>
              </a:rPr>
              <a:t>按词汇表（</a:t>
            </a:r>
            <a:r>
              <a:rPr lang="en-US" altLang="zh-CN" sz="2800" b="1" smtClean="0">
                <a:solidFill>
                  <a:schemeClr val="tx2"/>
                </a:solidFill>
              </a:rPr>
              <a:t>Vocabulary）</a:t>
            </a:r>
            <a:r>
              <a:rPr lang="zh-CN" altLang="en-US" sz="2800" b="1" smtClean="0">
                <a:solidFill>
                  <a:schemeClr val="tx2"/>
                </a:solidFill>
              </a:rPr>
              <a:t>的大小分</a:t>
            </a:r>
          </a:p>
          <a:p>
            <a:pPr eaLnBrk="1" hangingPunct="1">
              <a:lnSpc>
                <a:spcPct val="90000"/>
              </a:lnSpc>
              <a:buFontTx/>
              <a:buNone/>
            </a:pPr>
            <a:r>
              <a:rPr lang="zh-CN" altLang="en-US" sz="2800" b="1" smtClean="0">
                <a:solidFill>
                  <a:schemeClr val="tx2"/>
                </a:solidFill>
                <a:latin typeface="宋体" panose="02010600030101010101" pitchFamily="2" charset="-122"/>
              </a:rPr>
              <a:t>  </a:t>
            </a:r>
            <a:r>
              <a:rPr lang="zh-CN" altLang="en-US" sz="2800" b="1" smtClean="0">
                <a:solidFill>
                  <a:schemeClr val="tx2"/>
                </a:solidFill>
                <a:latin typeface="Times New Roman" panose="02020603050405020304" pitchFamily="18" charset="0"/>
              </a:rPr>
              <a:t>小词汇表系统：包括</a:t>
            </a:r>
            <a:r>
              <a:rPr lang="zh-CN" altLang="en-US" sz="2800" b="1" smtClean="0">
                <a:solidFill>
                  <a:schemeClr val="tx2"/>
                </a:solidFill>
                <a:latin typeface="Times New Roman" panose="02020603050405020304" pitchFamily="18" charset="0"/>
                <a:cs typeface="Times New Roman" panose="02020603050405020304" pitchFamily="18" charset="0"/>
              </a:rPr>
              <a:t>10~100</a:t>
            </a:r>
            <a:r>
              <a:rPr lang="zh-CN" altLang="en-US" sz="2800" b="1" smtClean="0">
                <a:solidFill>
                  <a:schemeClr val="tx2"/>
                </a:solidFill>
                <a:latin typeface="Times New Roman" panose="02020603050405020304" pitchFamily="18" charset="0"/>
              </a:rPr>
              <a:t>个词条</a:t>
            </a:r>
          </a:p>
          <a:p>
            <a:pPr eaLnBrk="1" hangingPunct="1">
              <a:lnSpc>
                <a:spcPct val="90000"/>
              </a:lnSpc>
              <a:buFontTx/>
              <a:buNone/>
            </a:pPr>
            <a:r>
              <a:rPr lang="zh-CN" altLang="en-US" sz="2800" b="1" smtClean="0">
                <a:solidFill>
                  <a:schemeClr val="tx2"/>
                </a:solidFill>
                <a:latin typeface="Times New Roman" panose="02020603050405020304" pitchFamily="18" charset="0"/>
              </a:rPr>
              <a:t>  	中词汇表系统：包括100~1000个词条  </a:t>
            </a:r>
          </a:p>
          <a:p>
            <a:pPr eaLnBrk="1" hangingPunct="1">
              <a:lnSpc>
                <a:spcPct val="90000"/>
              </a:lnSpc>
              <a:buFontTx/>
              <a:buNone/>
            </a:pPr>
            <a:r>
              <a:rPr lang="zh-CN" altLang="en-US" sz="2800" b="1" smtClean="0">
                <a:solidFill>
                  <a:schemeClr val="tx2"/>
                </a:solidFill>
                <a:latin typeface="Times New Roman" panose="02020603050405020304" pitchFamily="18" charset="0"/>
              </a:rPr>
              <a:t>  	大词汇表系统：至少包含10</a:t>
            </a:r>
            <a:r>
              <a:rPr lang="zh-CN" altLang="en-US" sz="2800" b="1" smtClean="0">
                <a:solidFill>
                  <a:schemeClr val="tx2"/>
                </a:solidFill>
                <a:latin typeface="Times New Roman" panose="02020603050405020304" pitchFamily="18" charset="0"/>
                <a:cs typeface="Times New Roman" panose="02020603050405020304" pitchFamily="18" charset="0"/>
              </a:rPr>
              <a:t>00</a:t>
            </a:r>
            <a:r>
              <a:rPr lang="zh-CN" altLang="en-US" sz="2800" b="1" smtClean="0">
                <a:solidFill>
                  <a:schemeClr val="tx2"/>
                </a:solidFill>
                <a:latin typeface="Times New Roman" panose="02020603050405020304" pitchFamily="18" charset="0"/>
              </a:rPr>
              <a:t>个以上的词条</a:t>
            </a:r>
          </a:p>
          <a:p>
            <a:pPr eaLnBrk="1" hangingPunct="1">
              <a:lnSpc>
                <a:spcPct val="90000"/>
              </a:lnSpc>
            </a:pPr>
            <a:r>
              <a:rPr lang="zh-CN" altLang="en-US" sz="2800" b="1" smtClean="0">
                <a:solidFill>
                  <a:schemeClr val="tx2"/>
                </a:solidFill>
              </a:rPr>
              <a:t>按照发音方式分</a:t>
            </a:r>
          </a:p>
          <a:p>
            <a:pPr eaLnBrk="1" hangingPunct="1">
              <a:lnSpc>
                <a:spcPct val="90000"/>
              </a:lnSpc>
              <a:buFontTx/>
              <a:buNone/>
            </a:pPr>
            <a:r>
              <a:rPr lang="zh-CN" altLang="en-US" sz="2800" b="1" smtClean="0">
                <a:solidFill>
                  <a:schemeClr val="tx2"/>
                </a:solidFill>
              </a:rPr>
              <a:t>   	孤立词（</a:t>
            </a:r>
            <a:r>
              <a:rPr lang="en-US" altLang="zh-CN" sz="2800" b="1" smtClean="0">
                <a:solidFill>
                  <a:schemeClr val="tx2"/>
                </a:solidFill>
                <a:latin typeface="Times New Roman" panose="02020603050405020304" pitchFamily="18" charset="0"/>
                <a:cs typeface="Times New Roman" panose="02020603050405020304" pitchFamily="18" charset="0"/>
              </a:rPr>
              <a:t>Isolated Word</a:t>
            </a:r>
            <a:r>
              <a:rPr lang="en-US" altLang="zh-CN" sz="2800" b="1" smtClean="0">
                <a:solidFill>
                  <a:schemeClr val="tx2"/>
                </a:solidFill>
              </a:rPr>
              <a:t> </a:t>
            </a:r>
            <a:r>
              <a:rPr lang="zh-CN" altLang="en-US" sz="2800" b="1" smtClean="0">
                <a:solidFill>
                  <a:schemeClr val="tx2"/>
                </a:solidFill>
              </a:rPr>
              <a:t>）识别</a:t>
            </a:r>
          </a:p>
          <a:p>
            <a:pPr eaLnBrk="1" hangingPunct="1">
              <a:lnSpc>
                <a:spcPct val="90000"/>
              </a:lnSpc>
              <a:buFontTx/>
              <a:buNone/>
            </a:pPr>
            <a:r>
              <a:rPr lang="zh-CN" altLang="en-US" sz="2800" b="1" smtClean="0">
                <a:solidFill>
                  <a:schemeClr val="tx2"/>
                </a:solidFill>
                <a:latin typeface="宋体" panose="02010600030101010101" pitchFamily="2" charset="-122"/>
              </a:rPr>
              <a:t>  连接词（</a:t>
            </a:r>
            <a:r>
              <a:rPr lang="en-US" altLang="zh-CN" sz="2800" b="1" smtClean="0">
                <a:solidFill>
                  <a:schemeClr val="tx2"/>
                </a:solidFill>
                <a:latin typeface="Times New Roman" panose="02020603050405020304" pitchFamily="18" charset="0"/>
                <a:cs typeface="Times New Roman" panose="02020603050405020304" pitchFamily="18" charset="0"/>
              </a:rPr>
              <a:t>Connected Word</a:t>
            </a:r>
            <a:r>
              <a:rPr lang="en-US" altLang="zh-CN" sz="2800" b="1" smtClean="0">
                <a:solidFill>
                  <a:schemeClr val="tx2"/>
                </a:solidFill>
                <a:latin typeface="宋体" panose="02010600030101010101" pitchFamily="2" charset="-122"/>
              </a:rPr>
              <a:t>）</a:t>
            </a:r>
            <a:r>
              <a:rPr lang="zh-CN" altLang="en-US" sz="2800" b="1" smtClean="0">
                <a:solidFill>
                  <a:schemeClr val="tx2"/>
                </a:solidFill>
                <a:latin typeface="宋体" panose="02010600030101010101" pitchFamily="2" charset="-122"/>
              </a:rPr>
              <a:t>识别</a:t>
            </a:r>
            <a:r>
              <a:rPr lang="zh-CN" altLang="en-US" sz="2800" b="1" smtClean="0">
                <a:solidFill>
                  <a:schemeClr val="tx2"/>
                </a:solidFill>
              </a:rPr>
              <a:t> </a:t>
            </a:r>
          </a:p>
          <a:p>
            <a:pPr eaLnBrk="1" hangingPunct="1">
              <a:lnSpc>
                <a:spcPct val="90000"/>
              </a:lnSpc>
              <a:buFontTx/>
              <a:buNone/>
            </a:pPr>
            <a:r>
              <a:rPr lang="zh-CN" altLang="en-US" sz="2800" b="1" smtClean="0">
                <a:solidFill>
                  <a:schemeClr val="tx2"/>
                </a:solidFill>
                <a:latin typeface="宋体" panose="02010600030101010101" pitchFamily="2" charset="-122"/>
              </a:rPr>
              <a:t>	连续语音（</a:t>
            </a:r>
            <a:r>
              <a:rPr lang="en-US" altLang="zh-CN" sz="2800" b="1" smtClean="0">
                <a:solidFill>
                  <a:schemeClr val="tx2"/>
                </a:solidFill>
                <a:latin typeface="Times New Roman" panose="02020603050405020304" pitchFamily="18" charset="0"/>
                <a:cs typeface="Times New Roman" panose="02020603050405020304" pitchFamily="18" charset="0"/>
              </a:rPr>
              <a:t>Continuous Speech</a:t>
            </a:r>
            <a:r>
              <a:rPr lang="en-US" altLang="zh-CN" sz="2800" b="1" smtClean="0">
                <a:solidFill>
                  <a:schemeClr val="tx2"/>
                </a:solidFill>
                <a:latin typeface="宋体" panose="02010600030101010101" pitchFamily="2" charset="-122"/>
              </a:rPr>
              <a:t>）</a:t>
            </a:r>
            <a:r>
              <a:rPr lang="zh-CN" altLang="en-US" sz="2800" b="1" smtClean="0">
                <a:solidFill>
                  <a:schemeClr val="tx2"/>
                </a:solidFill>
                <a:latin typeface="宋体" panose="02010600030101010101" pitchFamily="2" charset="-122"/>
              </a:rPr>
              <a:t>识别</a:t>
            </a:r>
            <a:r>
              <a:rPr lang="zh-CN" altLang="en-US" sz="2800" b="1" smtClean="0">
                <a:solidFill>
                  <a:schemeClr val="tx2"/>
                </a:solidFill>
              </a:rPr>
              <a:t> </a:t>
            </a:r>
            <a:endParaRPr lang="en-US" altLang="zh-CN" sz="2800" b="1" smtClean="0">
              <a:solidFill>
                <a:schemeClr val="tx2"/>
              </a:solidFill>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Effect transition="in" filter="wipe(up)">
                                      <p:cBhvr>
                                        <p:cTn id="7" dur="500"/>
                                        <p:tgtEl>
                                          <p:spTgt spid="346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6115">
                                            <p:txEl>
                                              <p:pRg st="1" end="1"/>
                                            </p:txEl>
                                          </p:spTgt>
                                        </p:tgtEl>
                                        <p:attrNameLst>
                                          <p:attrName>style.visibility</p:attrName>
                                        </p:attrNameLst>
                                      </p:cBhvr>
                                      <p:to>
                                        <p:strVal val="visible"/>
                                      </p:to>
                                    </p:set>
                                    <p:animEffect transition="in" filter="wipe(up)">
                                      <p:cBhvr>
                                        <p:cTn id="12" dur="500"/>
                                        <p:tgtEl>
                                          <p:spTgt spid="34611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6115">
                                            <p:txEl>
                                              <p:pRg st="2" end="2"/>
                                            </p:txEl>
                                          </p:spTgt>
                                        </p:tgtEl>
                                        <p:attrNameLst>
                                          <p:attrName>style.visibility</p:attrName>
                                        </p:attrNameLst>
                                      </p:cBhvr>
                                      <p:to>
                                        <p:strVal val="visible"/>
                                      </p:to>
                                    </p:set>
                                    <p:animEffect transition="in" filter="wipe(up)">
                                      <p:cBhvr>
                                        <p:cTn id="17" dur="500"/>
                                        <p:tgtEl>
                                          <p:spTgt spid="34611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46115">
                                            <p:txEl>
                                              <p:pRg st="3" end="3"/>
                                            </p:txEl>
                                          </p:spTgt>
                                        </p:tgtEl>
                                        <p:attrNameLst>
                                          <p:attrName>style.visibility</p:attrName>
                                        </p:attrNameLst>
                                      </p:cBhvr>
                                      <p:to>
                                        <p:strVal val="visible"/>
                                      </p:to>
                                    </p:set>
                                    <p:animEffect transition="in" filter="wipe(up)">
                                      <p:cBhvr>
                                        <p:cTn id="22" dur="500"/>
                                        <p:tgtEl>
                                          <p:spTgt spid="34611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46115">
                                            <p:txEl>
                                              <p:pRg st="4" end="4"/>
                                            </p:txEl>
                                          </p:spTgt>
                                        </p:tgtEl>
                                        <p:attrNameLst>
                                          <p:attrName>style.visibility</p:attrName>
                                        </p:attrNameLst>
                                      </p:cBhvr>
                                      <p:to>
                                        <p:strVal val="visible"/>
                                      </p:to>
                                    </p:set>
                                    <p:animEffect transition="in" filter="wipe(up)">
                                      <p:cBhvr>
                                        <p:cTn id="27" dur="500"/>
                                        <p:tgtEl>
                                          <p:spTgt spid="34611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6115">
                                            <p:txEl>
                                              <p:pRg st="5" end="5"/>
                                            </p:txEl>
                                          </p:spTgt>
                                        </p:tgtEl>
                                        <p:attrNameLst>
                                          <p:attrName>style.visibility</p:attrName>
                                        </p:attrNameLst>
                                      </p:cBhvr>
                                      <p:to>
                                        <p:strVal val="visible"/>
                                      </p:to>
                                    </p:set>
                                    <p:animEffect transition="in" filter="wipe(up)">
                                      <p:cBhvr>
                                        <p:cTn id="32" dur="500"/>
                                        <p:tgtEl>
                                          <p:spTgt spid="34611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46115">
                                            <p:txEl>
                                              <p:pRg st="6" end="6"/>
                                            </p:txEl>
                                          </p:spTgt>
                                        </p:tgtEl>
                                        <p:attrNameLst>
                                          <p:attrName>style.visibility</p:attrName>
                                        </p:attrNameLst>
                                      </p:cBhvr>
                                      <p:to>
                                        <p:strVal val="visible"/>
                                      </p:to>
                                    </p:set>
                                    <p:animEffect transition="in" filter="wipe(up)">
                                      <p:cBhvr>
                                        <p:cTn id="37" dur="500"/>
                                        <p:tgtEl>
                                          <p:spTgt spid="346115">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46115">
                                            <p:txEl>
                                              <p:pRg st="7" end="7"/>
                                            </p:txEl>
                                          </p:spTgt>
                                        </p:tgtEl>
                                        <p:attrNameLst>
                                          <p:attrName>style.visibility</p:attrName>
                                        </p:attrNameLst>
                                      </p:cBhvr>
                                      <p:to>
                                        <p:strVal val="visible"/>
                                      </p:to>
                                    </p:set>
                                    <p:animEffect transition="in" filter="wipe(up)">
                                      <p:cBhvr>
                                        <p:cTn id="42" dur="500"/>
                                        <p:tgtEl>
                                          <p:spTgt spid="346115">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46115">
                                            <p:txEl>
                                              <p:pRg st="8" end="8"/>
                                            </p:txEl>
                                          </p:spTgt>
                                        </p:tgtEl>
                                        <p:attrNameLst>
                                          <p:attrName>style.visibility</p:attrName>
                                        </p:attrNameLst>
                                      </p:cBhvr>
                                      <p:to>
                                        <p:strVal val="visible"/>
                                      </p:to>
                                    </p:set>
                                    <p:animEffect transition="in" filter="wipe(up)">
                                      <p:cBhvr>
                                        <p:cTn id="47" dur="500"/>
                                        <p:tgtEl>
                                          <p:spTgt spid="3461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78851" name="Rectangle 3"/>
          <p:cNvSpPr>
            <a:spLocks noChangeArrowheads="1"/>
          </p:cNvSpPr>
          <p:nvPr/>
        </p:nvSpPr>
        <p:spPr bwMode="auto">
          <a:xfrm>
            <a:off x="3548063"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 name="Group 4"/>
          <p:cNvGrpSpPr>
            <a:grpSpLocks/>
          </p:cNvGrpSpPr>
          <p:nvPr/>
        </p:nvGrpSpPr>
        <p:grpSpPr bwMode="auto">
          <a:xfrm>
            <a:off x="1371600" y="1828800"/>
            <a:ext cx="6223000" cy="1473200"/>
            <a:chOff x="864" y="1152"/>
            <a:chExt cx="3920" cy="928"/>
          </a:xfrm>
        </p:grpSpPr>
        <p:graphicFrame>
          <p:nvGraphicFramePr>
            <p:cNvPr id="78868" name="Object 5"/>
            <p:cNvGraphicFramePr>
              <a:graphicFrameLocks noChangeAspect="1"/>
            </p:cNvGraphicFramePr>
            <p:nvPr/>
          </p:nvGraphicFramePr>
          <p:xfrm>
            <a:off x="1968" y="1632"/>
            <a:ext cx="2816" cy="304"/>
          </p:xfrm>
          <a:graphic>
            <a:graphicData uri="http://schemas.openxmlformats.org/presentationml/2006/ole">
              <mc:AlternateContent xmlns:mc="http://schemas.openxmlformats.org/markup-compatibility/2006">
                <mc:Choice xmlns:v="urn:schemas-microsoft-com:vml" Requires="v">
                  <p:oleObj spid="_x0000_s78912" name="Equation" r:id="rId4" imgW="2235200" imgH="241300" progId="Equation.3">
                    <p:embed/>
                  </p:oleObj>
                </mc:Choice>
                <mc:Fallback>
                  <p:oleObj name="Equation" r:id="rId4" imgW="2235200" imgH="2413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1632"/>
                          <a:ext cx="281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69" name="Object 6"/>
            <p:cNvGraphicFramePr>
              <a:graphicFrameLocks noChangeAspect="1"/>
            </p:cNvGraphicFramePr>
            <p:nvPr/>
          </p:nvGraphicFramePr>
          <p:xfrm>
            <a:off x="864" y="1152"/>
            <a:ext cx="1936" cy="928"/>
          </p:xfrm>
          <a:graphic>
            <a:graphicData uri="http://schemas.openxmlformats.org/presentationml/2006/ole">
              <mc:AlternateContent xmlns:mc="http://schemas.openxmlformats.org/markup-compatibility/2006">
                <mc:Choice xmlns:v="urn:schemas-microsoft-com:vml" Requires="v">
                  <p:oleObj spid="_x0000_s78913" name="Equation" r:id="rId6" imgW="1536700" imgH="736600" progId="Equation.DSMT4">
                    <p:embed/>
                  </p:oleObj>
                </mc:Choice>
                <mc:Fallback>
                  <p:oleObj name="Equation" r:id="rId6" imgW="1536700" imgH="736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 y="1152"/>
                          <a:ext cx="1936"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8853" name="Rectangle 7"/>
          <p:cNvSpPr>
            <a:spLocks noChangeArrowheads="1"/>
          </p:cNvSpPr>
          <p:nvPr/>
        </p:nvSpPr>
        <p:spPr bwMode="auto">
          <a:xfrm>
            <a:off x="43767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54" name="Rectangle 8"/>
          <p:cNvSpPr>
            <a:spLocks noChangeArrowheads="1"/>
          </p:cNvSpPr>
          <p:nvPr/>
        </p:nvSpPr>
        <p:spPr bwMode="auto">
          <a:xfrm>
            <a:off x="409575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55" name="Rectangle 9"/>
          <p:cNvSpPr>
            <a:spLocks noChangeArrowheads="1"/>
          </p:cNvSpPr>
          <p:nvPr/>
        </p:nvSpPr>
        <p:spPr bwMode="auto">
          <a:xfrm>
            <a:off x="443388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3" name="Group 10"/>
          <p:cNvGrpSpPr>
            <a:grpSpLocks/>
          </p:cNvGrpSpPr>
          <p:nvPr/>
        </p:nvGrpSpPr>
        <p:grpSpPr bwMode="auto">
          <a:xfrm>
            <a:off x="803275" y="3500438"/>
            <a:ext cx="8016875" cy="519112"/>
            <a:chOff x="422" y="2202"/>
            <a:chExt cx="5050" cy="327"/>
          </a:xfrm>
        </p:grpSpPr>
        <p:sp>
          <p:nvSpPr>
            <p:cNvPr id="78866" name="Text Box 11"/>
            <p:cNvSpPr txBox="1">
              <a:spLocks noChangeArrowheads="1"/>
            </p:cNvSpPr>
            <p:nvPr/>
          </p:nvSpPr>
          <p:spPr bwMode="auto">
            <a:xfrm>
              <a:off x="422" y="2202"/>
              <a:ext cx="50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计算量 </a:t>
              </a:r>
              <a:r>
                <a:rPr kumimoji="1" lang="en-US" altLang="zh-CN" sz="2800" b="1">
                  <a:solidFill>
                    <a:srgbClr val="1F2039"/>
                  </a:solidFill>
                  <a:latin typeface="宋体" panose="02010600030101010101" pitchFamily="2" charset="-122"/>
                </a:rPr>
                <a:t>:</a:t>
              </a:r>
              <a:endParaRPr kumimoji="1" lang="zh-CN" altLang="en-US" sz="2800" b="1">
                <a:solidFill>
                  <a:srgbClr val="1F2039"/>
                </a:solidFill>
                <a:latin typeface="Times New Roman" panose="02020603050405020304" pitchFamily="18" charset="0"/>
              </a:endParaRPr>
            </a:p>
          </p:txBody>
        </p:sp>
        <p:graphicFrame>
          <p:nvGraphicFramePr>
            <p:cNvPr id="78867" name="Object 12"/>
            <p:cNvGraphicFramePr>
              <a:graphicFrameLocks noChangeAspect="1"/>
            </p:cNvGraphicFramePr>
            <p:nvPr/>
          </p:nvGraphicFramePr>
          <p:xfrm>
            <a:off x="1565" y="2251"/>
            <a:ext cx="499" cy="255"/>
          </p:xfrm>
          <a:graphic>
            <a:graphicData uri="http://schemas.openxmlformats.org/presentationml/2006/ole">
              <mc:AlternateContent xmlns:mc="http://schemas.openxmlformats.org/markup-compatibility/2006">
                <mc:Choice xmlns:v="urn:schemas-microsoft-com:vml" Requires="v">
                  <p:oleObj spid="_x0000_s78914" r:id="rId8" imgW="393529" imgH="203112" progId="Equation.3">
                    <p:embed/>
                  </p:oleObj>
                </mc:Choice>
                <mc:Fallback>
                  <p:oleObj r:id="rId8" imgW="393529" imgH="203112"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65" y="2251"/>
                          <a:ext cx="499"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78857" name="Rectangle 13"/>
          <p:cNvSpPr>
            <a:spLocks noChangeArrowheads="1"/>
          </p:cNvSpPr>
          <p:nvPr/>
        </p:nvSpPr>
        <p:spPr bwMode="auto">
          <a:xfrm>
            <a:off x="3671888"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4" name="Group 14"/>
          <p:cNvGrpSpPr>
            <a:grpSpLocks/>
          </p:cNvGrpSpPr>
          <p:nvPr/>
        </p:nvGrpSpPr>
        <p:grpSpPr bwMode="auto">
          <a:xfrm>
            <a:off x="1050925" y="5629275"/>
            <a:ext cx="6645275" cy="519113"/>
            <a:chOff x="662" y="3546"/>
            <a:chExt cx="4186" cy="327"/>
          </a:xfrm>
        </p:grpSpPr>
        <p:graphicFrame>
          <p:nvGraphicFramePr>
            <p:cNvPr id="78864" name="Object 15"/>
            <p:cNvGraphicFramePr>
              <a:graphicFrameLocks noChangeAspect="1"/>
            </p:cNvGraphicFramePr>
            <p:nvPr/>
          </p:nvGraphicFramePr>
          <p:xfrm>
            <a:off x="2581" y="3552"/>
            <a:ext cx="2267" cy="288"/>
          </p:xfrm>
          <a:graphic>
            <a:graphicData uri="http://schemas.openxmlformats.org/presentationml/2006/ole">
              <mc:AlternateContent xmlns:mc="http://schemas.openxmlformats.org/markup-compatibility/2006">
                <mc:Choice xmlns:v="urn:schemas-microsoft-com:vml" Requires="v">
                  <p:oleObj spid="_x0000_s78915" r:id="rId10" imgW="1803400" imgH="228600" progId="Equation.3">
                    <p:embed/>
                  </p:oleObj>
                </mc:Choice>
                <mc:Fallback>
                  <p:oleObj r:id="rId10" imgW="1803400" imgH="2286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1" y="3552"/>
                          <a:ext cx="22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8865" name="Text Box 16"/>
            <p:cNvSpPr txBox="1">
              <a:spLocks noChangeArrowheads="1"/>
            </p:cNvSpPr>
            <p:nvPr/>
          </p:nvSpPr>
          <p:spPr bwMode="auto">
            <a:xfrm>
              <a:off x="662" y="3546"/>
              <a:ext cx="18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定义前向变量为</a:t>
              </a:r>
              <a:r>
                <a:rPr kumimoji="1" lang="zh-CN" altLang="en-US" sz="2800" b="1">
                  <a:solidFill>
                    <a:srgbClr val="1F2039"/>
                  </a:solidFill>
                  <a:latin typeface="Times New Roman" panose="02020603050405020304" pitchFamily="18" charset="0"/>
                </a:rPr>
                <a:t> :</a:t>
              </a:r>
            </a:p>
          </p:txBody>
        </p:sp>
      </p:grpSp>
      <p:grpSp>
        <p:nvGrpSpPr>
          <p:cNvPr id="5" name="Group 17"/>
          <p:cNvGrpSpPr>
            <a:grpSpLocks/>
          </p:cNvGrpSpPr>
          <p:nvPr/>
        </p:nvGrpSpPr>
        <p:grpSpPr bwMode="auto">
          <a:xfrm>
            <a:off x="827088" y="4221163"/>
            <a:ext cx="8016875" cy="519112"/>
            <a:chOff x="521" y="2659"/>
            <a:chExt cx="5050" cy="327"/>
          </a:xfrm>
        </p:grpSpPr>
        <p:sp>
          <p:nvSpPr>
            <p:cNvPr id="78861" name="Text Box 18"/>
            <p:cNvSpPr txBox="1">
              <a:spLocks noChangeArrowheads="1"/>
            </p:cNvSpPr>
            <p:nvPr/>
          </p:nvSpPr>
          <p:spPr bwMode="auto">
            <a:xfrm>
              <a:off x="521" y="2659"/>
              <a:ext cx="50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当           时，计算量达</a:t>
              </a:r>
              <a:endParaRPr kumimoji="1" lang="zh-CN" altLang="en-US" sz="2800" b="1">
                <a:solidFill>
                  <a:srgbClr val="1F2039"/>
                </a:solidFill>
                <a:latin typeface="Times New Roman" panose="02020603050405020304" pitchFamily="18" charset="0"/>
              </a:endParaRPr>
            </a:p>
          </p:txBody>
        </p:sp>
        <p:graphicFrame>
          <p:nvGraphicFramePr>
            <p:cNvPr id="78862" name="Object 19"/>
            <p:cNvGraphicFramePr>
              <a:graphicFrameLocks noChangeAspect="1"/>
            </p:cNvGraphicFramePr>
            <p:nvPr/>
          </p:nvGraphicFramePr>
          <p:xfrm>
            <a:off x="745" y="2705"/>
            <a:ext cx="1278" cy="255"/>
          </p:xfrm>
          <a:graphic>
            <a:graphicData uri="http://schemas.openxmlformats.org/presentationml/2006/ole">
              <mc:AlternateContent xmlns:mc="http://schemas.openxmlformats.org/markup-compatibility/2006">
                <mc:Choice xmlns:v="urn:schemas-microsoft-com:vml" Requires="v">
                  <p:oleObj spid="_x0000_s78916" name="Equation" r:id="rId12" imgW="1002865" imgH="203112" progId="Equation.DSMT4">
                    <p:embed/>
                  </p:oleObj>
                </mc:Choice>
                <mc:Fallback>
                  <p:oleObj name="Equation" r:id="rId12" imgW="1002865" imgH="203112"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 y="2705"/>
                          <a:ext cx="127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8863" name="Object 20"/>
            <p:cNvGraphicFramePr>
              <a:graphicFrameLocks noChangeAspect="1"/>
            </p:cNvGraphicFramePr>
            <p:nvPr/>
          </p:nvGraphicFramePr>
          <p:xfrm>
            <a:off x="3379" y="2705"/>
            <a:ext cx="351" cy="254"/>
          </p:xfrm>
          <a:graphic>
            <a:graphicData uri="http://schemas.openxmlformats.org/presentationml/2006/ole">
              <mc:AlternateContent xmlns:mc="http://schemas.openxmlformats.org/markup-compatibility/2006">
                <mc:Choice xmlns:v="urn:schemas-microsoft-com:vml" Requires="v">
                  <p:oleObj spid="_x0000_s78917" r:id="rId14" imgW="279279" imgH="203112" progId="Equation.3">
                    <p:embed/>
                  </p:oleObj>
                </mc:Choice>
                <mc:Fallback>
                  <p:oleObj r:id="rId14" imgW="279279" imgH="203112"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9" y="2705"/>
                          <a:ext cx="35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95285" name="Text Box 21"/>
          <p:cNvSpPr txBox="1">
            <a:spLocks noChangeArrowheads="1"/>
          </p:cNvSpPr>
          <p:nvPr/>
        </p:nvSpPr>
        <p:spPr bwMode="auto">
          <a:xfrm>
            <a:off x="655638" y="4941888"/>
            <a:ext cx="30257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Blip>
                <a:blip r:embed="rId16"/>
              </a:buBlip>
            </a:pPr>
            <a:r>
              <a:rPr kumimoji="1" lang="zh-CN" altLang="en-US" sz="2800" b="1">
                <a:solidFill>
                  <a:srgbClr val="1F2039"/>
                </a:solidFill>
                <a:latin typeface="Times New Roman" panose="02020603050405020304" pitchFamily="18" charset="0"/>
              </a:rPr>
              <a:t>前向—后向算法</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5285"/>
                                        </p:tgtEl>
                                        <p:attrNameLst>
                                          <p:attrName>style.visibility</p:attrName>
                                        </p:attrNameLst>
                                      </p:cBhvr>
                                      <p:to>
                                        <p:strVal val="visible"/>
                                      </p:to>
                                    </p:set>
                                    <p:animEffect transition="in" filter="wipe(up)">
                                      <p:cBhvr>
                                        <p:cTn id="22" dur="500"/>
                                        <p:tgtEl>
                                          <p:spTgt spid="3952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8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80899" name="Text Box 3"/>
          <p:cNvSpPr txBox="1">
            <a:spLocks noChangeArrowheads="1"/>
          </p:cNvSpPr>
          <p:nvPr/>
        </p:nvSpPr>
        <p:spPr bwMode="auto">
          <a:xfrm>
            <a:off x="1127125" y="187325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前向变量有如下性质：</a:t>
            </a:r>
          </a:p>
        </p:txBody>
      </p:sp>
      <p:grpSp>
        <p:nvGrpSpPr>
          <p:cNvPr id="2" name="Group 4"/>
          <p:cNvGrpSpPr>
            <a:grpSpLocks/>
          </p:cNvGrpSpPr>
          <p:nvPr/>
        </p:nvGrpSpPr>
        <p:grpSpPr bwMode="auto">
          <a:xfrm>
            <a:off x="1203325" y="2581275"/>
            <a:ext cx="6502400" cy="542925"/>
            <a:chOff x="758" y="1626"/>
            <a:chExt cx="4096" cy="342"/>
          </a:xfrm>
        </p:grpSpPr>
        <p:graphicFrame>
          <p:nvGraphicFramePr>
            <p:cNvPr id="80918" name="Object 5"/>
            <p:cNvGraphicFramePr>
              <a:graphicFrameLocks noChangeAspect="1"/>
            </p:cNvGraphicFramePr>
            <p:nvPr/>
          </p:nvGraphicFramePr>
          <p:xfrm>
            <a:off x="2592" y="1680"/>
            <a:ext cx="2262" cy="288"/>
          </p:xfrm>
          <a:graphic>
            <a:graphicData uri="http://schemas.openxmlformats.org/presentationml/2006/ole">
              <mc:AlternateContent xmlns:mc="http://schemas.openxmlformats.org/markup-compatibility/2006">
                <mc:Choice xmlns:v="urn:schemas-microsoft-com:vml" Requires="v">
                  <p:oleObj spid="_x0000_s80983" name="Equation" r:id="rId4" imgW="1803400" imgH="228600" progId="Equation.3">
                    <p:embed/>
                  </p:oleObj>
                </mc:Choice>
                <mc:Fallback>
                  <p:oleObj name="Equation" r:id="rId4" imgW="18034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2" y="1680"/>
                          <a:ext cx="22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19" name="Text Box 6"/>
            <p:cNvSpPr txBox="1">
              <a:spLocks noChangeArrowheads="1"/>
            </p:cNvSpPr>
            <p:nvPr/>
          </p:nvSpPr>
          <p:spPr bwMode="auto">
            <a:xfrm>
              <a:off x="758" y="1626"/>
              <a:ext cx="15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（1）初值易求</a:t>
              </a:r>
            </a:p>
          </p:txBody>
        </p:sp>
      </p:grpSp>
      <p:grpSp>
        <p:nvGrpSpPr>
          <p:cNvPr id="3" name="Group 7"/>
          <p:cNvGrpSpPr>
            <a:grpSpLocks/>
          </p:cNvGrpSpPr>
          <p:nvPr/>
        </p:nvGrpSpPr>
        <p:grpSpPr bwMode="auto">
          <a:xfrm>
            <a:off x="1219200" y="3810000"/>
            <a:ext cx="6632575" cy="915988"/>
            <a:chOff x="768" y="2400"/>
            <a:chExt cx="4178" cy="577"/>
          </a:xfrm>
        </p:grpSpPr>
        <p:sp>
          <p:nvSpPr>
            <p:cNvPr id="80916" name="Text Box 8"/>
            <p:cNvSpPr txBox="1">
              <a:spLocks noChangeArrowheads="1"/>
            </p:cNvSpPr>
            <p:nvPr/>
          </p:nvSpPr>
          <p:spPr bwMode="auto">
            <a:xfrm>
              <a:off x="768" y="2544"/>
              <a:ext cx="18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（3）有递推关系</a:t>
              </a:r>
            </a:p>
          </p:txBody>
        </p:sp>
        <p:graphicFrame>
          <p:nvGraphicFramePr>
            <p:cNvPr id="80917" name="Object 9"/>
            <p:cNvGraphicFramePr>
              <a:graphicFrameLocks noChangeAspect="1"/>
            </p:cNvGraphicFramePr>
            <p:nvPr/>
          </p:nvGraphicFramePr>
          <p:xfrm>
            <a:off x="2688" y="2400"/>
            <a:ext cx="2258" cy="577"/>
          </p:xfrm>
          <a:graphic>
            <a:graphicData uri="http://schemas.openxmlformats.org/presentationml/2006/ole">
              <mc:AlternateContent xmlns:mc="http://schemas.openxmlformats.org/markup-compatibility/2006">
                <mc:Choice xmlns:v="urn:schemas-microsoft-com:vml" Requires="v">
                  <p:oleObj spid="_x0000_s80984" r:id="rId6" imgW="1790700" imgH="457200" progId="Equation.3">
                    <p:embed/>
                  </p:oleObj>
                </mc:Choice>
                <mc:Fallback>
                  <p:oleObj r:id="rId6" imgW="1790700" imgH="457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8" y="2400"/>
                          <a:ext cx="225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0"/>
          <p:cNvGrpSpPr>
            <a:grpSpLocks/>
          </p:cNvGrpSpPr>
          <p:nvPr/>
        </p:nvGrpSpPr>
        <p:grpSpPr bwMode="auto">
          <a:xfrm>
            <a:off x="1219200" y="3048000"/>
            <a:ext cx="6289675" cy="865188"/>
            <a:chOff x="768" y="1920"/>
            <a:chExt cx="3962" cy="545"/>
          </a:xfrm>
        </p:grpSpPr>
        <p:sp>
          <p:nvSpPr>
            <p:cNvPr id="80913" name="Text Box 11"/>
            <p:cNvSpPr txBox="1">
              <a:spLocks noChangeArrowheads="1"/>
            </p:cNvSpPr>
            <p:nvPr/>
          </p:nvSpPr>
          <p:spPr bwMode="auto">
            <a:xfrm>
              <a:off x="768" y="2016"/>
              <a:ext cx="15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（2）可以计算</a:t>
              </a:r>
              <a:endParaRPr kumimoji="1" lang="en-US" altLang="zh-CN" sz="2800" b="1">
                <a:solidFill>
                  <a:srgbClr val="1F2039"/>
                </a:solidFill>
                <a:latin typeface="Times New Roman" panose="02020603050405020304" pitchFamily="18" charset="0"/>
              </a:endParaRPr>
            </a:p>
          </p:txBody>
        </p:sp>
        <p:graphicFrame>
          <p:nvGraphicFramePr>
            <p:cNvPr id="80914" name="Object 12"/>
            <p:cNvGraphicFramePr>
              <a:graphicFrameLocks noChangeAspect="1"/>
            </p:cNvGraphicFramePr>
            <p:nvPr/>
          </p:nvGraphicFramePr>
          <p:xfrm>
            <a:off x="3216" y="1920"/>
            <a:ext cx="1514" cy="545"/>
          </p:xfrm>
          <a:graphic>
            <a:graphicData uri="http://schemas.openxmlformats.org/presentationml/2006/ole">
              <mc:AlternateContent xmlns:mc="http://schemas.openxmlformats.org/markup-compatibility/2006">
                <mc:Choice xmlns:v="urn:schemas-microsoft-com:vml" Requires="v">
                  <p:oleObj spid="_x0000_s80985" name="Equation" r:id="rId8" imgW="1193800" imgH="431800" progId="Equation.3">
                    <p:embed/>
                  </p:oleObj>
                </mc:Choice>
                <mc:Fallback>
                  <p:oleObj name="Equation" r:id="rId8" imgW="1193800" imgH="4318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6" y="1920"/>
                          <a:ext cx="151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15" name="Object 13"/>
            <p:cNvGraphicFramePr>
              <a:graphicFrameLocks noChangeAspect="1"/>
            </p:cNvGraphicFramePr>
            <p:nvPr/>
          </p:nvGraphicFramePr>
          <p:xfrm>
            <a:off x="2256" y="2096"/>
            <a:ext cx="689" cy="256"/>
          </p:xfrm>
          <a:graphic>
            <a:graphicData uri="http://schemas.openxmlformats.org/presentationml/2006/ole">
              <mc:AlternateContent xmlns:mc="http://schemas.openxmlformats.org/markup-compatibility/2006">
                <mc:Choice xmlns:v="urn:schemas-microsoft-com:vml" Requires="v">
                  <p:oleObj spid="_x0000_s80986" name="Equation" r:id="rId10" imgW="545626" imgH="203024" progId="Equation.3">
                    <p:embed/>
                  </p:oleObj>
                </mc:Choice>
                <mc:Fallback>
                  <p:oleObj name="Equation" r:id="rId10" imgW="545626" imgH="203024" progId="Equation.3">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56" y="2096"/>
                          <a:ext cx="68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4"/>
          <p:cNvGrpSpPr>
            <a:grpSpLocks/>
          </p:cNvGrpSpPr>
          <p:nvPr/>
        </p:nvGrpSpPr>
        <p:grpSpPr bwMode="auto">
          <a:xfrm>
            <a:off x="1203325" y="5073650"/>
            <a:ext cx="7685088" cy="1389063"/>
            <a:chOff x="758" y="3196"/>
            <a:chExt cx="4841" cy="875"/>
          </a:xfrm>
        </p:grpSpPr>
        <p:sp>
          <p:nvSpPr>
            <p:cNvPr id="80904" name="Text Box 15"/>
            <p:cNvSpPr txBox="1">
              <a:spLocks noChangeArrowheads="1"/>
            </p:cNvSpPr>
            <p:nvPr/>
          </p:nvSpPr>
          <p:spPr bwMode="auto">
            <a:xfrm>
              <a:off x="758" y="3196"/>
              <a:ext cx="48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因此可以利用递推关系，逐层递推，计算出全部</a:t>
              </a:r>
            </a:p>
          </p:txBody>
        </p:sp>
        <p:graphicFrame>
          <p:nvGraphicFramePr>
            <p:cNvPr id="80905" name="Object 16"/>
            <p:cNvGraphicFramePr>
              <a:graphicFrameLocks noChangeAspect="1"/>
            </p:cNvGraphicFramePr>
            <p:nvPr/>
          </p:nvGraphicFramePr>
          <p:xfrm>
            <a:off x="1536" y="3552"/>
            <a:ext cx="943" cy="224"/>
          </p:xfrm>
          <a:graphic>
            <a:graphicData uri="http://schemas.openxmlformats.org/presentationml/2006/ole">
              <mc:AlternateContent xmlns:mc="http://schemas.openxmlformats.org/markup-compatibility/2006">
                <mc:Choice xmlns:v="urn:schemas-microsoft-com:vml" Requires="v">
                  <p:oleObj spid="_x0000_s80987" r:id="rId12" imgW="748975" imgH="177723" progId="Equation.3">
                    <p:embed/>
                  </p:oleObj>
                </mc:Choice>
                <mc:Fallback>
                  <p:oleObj r:id="rId12" imgW="748975" imgH="177723"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6" y="3552"/>
                          <a:ext cx="943"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6" name="Object 17"/>
            <p:cNvGraphicFramePr>
              <a:graphicFrameLocks noChangeAspect="1"/>
            </p:cNvGraphicFramePr>
            <p:nvPr/>
          </p:nvGraphicFramePr>
          <p:xfrm>
            <a:off x="2640" y="3584"/>
            <a:ext cx="783" cy="256"/>
          </p:xfrm>
          <a:graphic>
            <a:graphicData uri="http://schemas.openxmlformats.org/presentationml/2006/ole">
              <mc:AlternateContent xmlns:mc="http://schemas.openxmlformats.org/markup-compatibility/2006">
                <mc:Choice xmlns:v="urn:schemas-microsoft-com:vml" Requires="v">
                  <p:oleObj spid="_x0000_s80988" r:id="rId14" imgW="622030" imgH="203112" progId="Equation.3">
                    <p:embed/>
                  </p:oleObj>
                </mc:Choice>
                <mc:Fallback>
                  <p:oleObj r:id="rId14" imgW="622030" imgH="203112" progId="Equation.3">
                    <p:embed/>
                    <p:pic>
                      <p:nvPicPr>
                        <p:cNvPr id="0"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40" y="3584"/>
                          <a:ext cx="78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7" name="Object 18"/>
            <p:cNvGraphicFramePr>
              <a:graphicFrameLocks noChangeAspect="1"/>
            </p:cNvGraphicFramePr>
            <p:nvPr/>
          </p:nvGraphicFramePr>
          <p:xfrm>
            <a:off x="848" y="3504"/>
            <a:ext cx="463" cy="287"/>
          </p:xfrm>
          <a:graphic>
            <a:graphicData uri="http://schemas.openxmlformats.org/presentationml/2006/ole">
              <mc:AlternateContent xmlns:mc="http://schemas.openxmlformats.org/markup-compatibility/2006">
                <mc:Choice xmlns:v="urn:schemas-microsoft-com:vml" Requires="v">
                  <p:oleObj spid="_x0000_s80989" name="Equation" r:id="rId16" imgW="368300" imgH="228600" progId="Equation.3">
                    <p:embed/>
                  </p:oleObj>
                </mc:Choice>
                <mc:Fallback>
                  <p:oleObj name="Equation" r:id="rId16" imgW="368300" imgH="228600" progId="Equation.3">
                    <p:embed/>
                    <p:pic>
                      <p:nvPicPr>
                        <p:cNvPr id="0" name="Object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8" y="3504"/>
                          <a:ext cx="463"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08" name="Text Box 19"/>
            <p:cNvSpPr txBox="1">
              <a:spLocks noChangeArrowheads="1"/>
            </p:cNvSpPr>
            <p:nvPr/>
          </p:nvSpPr>
          <p:spPr bwMode="auto">
            <a:xfrm>
              <a:off x="3312" y="3513"/>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。最后再由</a:t>
              </a:r>
            </a:p>
          </p:txBody>
        </p:sp>
        <p:graphicFrame>
          <p:nvGraphicFramePr>
            <p:cNvPr id="80909" name="Object 20"/>
            <p:cNvGraphicFramePr>
              <a:graphicFrameLocks noChangeAspect="1"/>
            </p:cNvGraphicFramePr>
            <p:nvPr/>
          </p:nvGraphicFramePr>
          <p:xfrm>
            <a:off x="4512" y="3552"/>
            <a:ext cx="462" cy="271"/>
          </p:xfrm>
          <a:graphic>
            <a:graphicData uri="http://schemas.openxmlformats.org/presentationml/2006/ole">
              <mc:AlternateContent xmlns:mc="http://schemas.openxmlformats.org/markup-compatibility/2006">
                <mc:Choice xmlns:v="urn:schemas-microsoft-com:vml" Requires="v">
                  <p:oleObj spid="_x0000_s80990" name="Equation" r:id="rId18" imgW="368140" imgH="215806" progId="Equation.3">
                    <p:embed/>
                  </p:oleObj>
                </mc:Choice>
                <mc:Fallback>
                  <p:oleObj name="Equation" r:id="rId18" imgW="368140" imgH="215806" progId="Equation.3">
                    <p:embed/>
                    <p:pic>
                      <p:nvPicPr>
                        <p:cNvPr id="0" name="Object 2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12" y="3552"/>
                          <a:ext cx="46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910" name="Text Box 21"/>
            <p:cNvSpPr txBox="1">
              <a:spLocks noChangeArrowheads="1"/>
            </p:cNvSpPr>
            <p:nvPr/>
          </p:nvSpPr>
          <p:spPr bwMode="auto">
            <a:xfrm>
              <a:off x="4934" y="348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计算</a:t>
              </a:r>
            </a:p>
          </p:txBody>
        </p:sp>
        <p:sp>
          <p:nvSpPr>
            <p:cNvPr id="80911" name="Text Box 22"/>
            <p:cNvSpPr txBox="1">
              <a:spLocks noChangeArrowheads="1"/>
            </p:cNvSpPr>
            <p:nvPr/>
          </p:nvSpPr>
          <p:spPr bwMode="auto">
            <a:xfrm>
              <a:off x="758" y="374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得到</a:t>
              </a:r>
            </a:p>
          </p:txBody>
        </p:sp>
        <p:graphicFrame>
          <p:nvGraphicFramePr>
            <p:cNvPr id="80912" name="Object 23"/>
            <p:cNvGraphicFramePr>
              <a:graphicFrameLocks noChangeAspect="1"/>
            </p:cNvGraphicFramePr>
            <p:nvPr/>
          </p:nvGraphicFramePr>
          <p:xfrm>
            <a:off x="1344" y="3792"/>
            <a:ext cx="689" cy="256"/>
          </p:xfrm>
          <a:graphic>
            <a:graphicData uri="http://schemas.openxmlformats.org/presentationml/2006/ole">
              <mc:AlternateContent xmlns:mc="http://schemas.openxmlformats.org/markup-compatibility/2006">
                <mc:Choice xmlns:v="urn:schemas-microsoft-com:vml" Requires="v">
                  <p:oleObj spid="_x0000_s80991" name="Equation" r:id="rId20" imgW="545626" imgH="203024" progId="Equation.3">
                    <p:embed/>
                  </p:oleObj>
                </mc:Choice>
                <mc:Fallback>
                  <p:oleObj name="Equation" r:id="rId20" imgW="545626" imgH="203024" progId="Equation.3">
                    <p:embed/>
                    <p:pic>
                      <p:nvPicPr>
                        <p:cNvPr id="0" name="Object 2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4" y="3792"/>
                          <a:ext cx="68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82947" name="Object 3"/>
          <p:cNvGraphicFramePr>
            <a:graphicFrameLocks noChangeAspect="1"/>
          </p:cNvGraphicFramePr>
          <p:nvPr/>
        </p:nvGraphicFramePr>
        <p:xfrm>
          <a:off x="762000" y="1752600"/>
          <a:ext cx="7143750" cy="4286250"/>
        </p:xfrm>
        <a:graphic>
          <a:graphicData uri="http://schemas.openxmlformats.org/presentationml/2006/ole">
            <mc:AlternateContent xmlns:mc="http://schemas.openxmlformats.org/markup-compatibility/2006">
              <mc:Choice xmlns:v="urn:schemas-microsoft-com:vml" Requires="v">
                <p:oleObj spid="_x0000_s82967" name="Document" r:id="rId4" imgW="7150608" imgH="4286250" progId="Word.Document.8">
                  <p:embed/>
                </p:oleObj>
              </mc:Choice>
              <mc:Fallback>
                <p:oleObj name="Document" r:id="rId4" imgW="7150608" imgH="4286250"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752600"/>
                        <a:ext cx="7143750" cy="428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48" name="Rectangle 4"/>
          <p:cNvSpPr>
            <a:spLocks noChangeArrowheads="1"/>
          </p:cNvSpPr>
          <p:nvPr/>
        </p:nvSpPr>
        <p:spPr bwMode="auto">
          <a:xfrm>
            <a:off x="44148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 name="Group 5"/>
          <p:cNvGrpSpPr>
            <a:grpSpLocks/>
          </p:cNvGrpSpPr>
          <p:nvPr/>
        </p:nvGrpSpPr>
        <p:grpSpPr bwMode="auto">
          <a:xfrm>
            <a:off x="746125" y="5378450"/>
            <a:ext cx="8218488" cy="569913"/>
            <a:chOff x="470" y="3388"/>
            <a:chExt cx="5177" cy="359"/>
          </a:xfrm>
        </p:grpSpPr>
        <p:sp>
          <p:nvSpPr>
            <p:cNvPr id="82950" name="Text Box 6"/>
            <p:cNvSpPr txBox="1">
              <a:spLocks noChangeArrowheads="1"/>
            </p:cNvSpPr>
            <p:nvPr/>
          </p:nvSpPr>
          <p:spPr bwMode="auto">
            <a:xfrm>
              <a:off x="470" y="338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计算量为</a:t>
              </a:r>
            </a:p>
          </p:txBody>
        </p:sp>
        <p:graphicFrame>
          <p:nvGraphicFramePr>
            <p:cNvPr id="82951" name="Object 7"/>
            <p:cNvGraphicFramePr>
              <a:graphicFrameLocks noChangeAspect="1"/>
            </p:cNvGraphicFramePr>
            <p:nvPr/>
          </p:nvGraphicFramePr>
          <p:xfrm>
            <a:off x="1392" y="3442"/>
            <a:ext cx="399" cy="254"/>
          </p:xfrm>
          <a:graphic>
            <a:graphicData uri="http://schemas.openxmlformats.org/presentationml/2006/ole">
              <mc:AlternateContent xmlns:mc="http://schemas.openxmlformats.org/markup-compatibility/2006">
                <mc:Choice xmlns:v="urn:schemas-microsoft-com:vml" Requires="v">
                  <p:oleObj spid="_x0000_s82968" r:id="rId6" imgW="317225" imgH="203024" progId="Equation.3">
                    <p:embed/>
                  </p:oleObj>
                </mc:Choice>
                <mc:Fallback>
                  <p:oleObj r:id="rId6" imgW="317225" imgH="203024"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 y="3442"/>
                          <a:ext cx="39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52" name="Text Box 8"/>
            <p:cNvSpPr txBox="1">
              <a:spLocks noChangeArrowheads="1"/>
            </p:cNvSpPr>
            <p:nvPr/>
          </p:nvSpPr>
          <p:spPr bwMode="auto">
            <a:xfrm>
              <a:off x="1680" y="3417"/>
              <a:ext cx="396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r>
                <a:rPr kumimoji="1" lang="en-US" altLang="zh-CN" sz="2800" b="1" i="1">
                  <a:solidFill>
                    <a:srgbClr val="1F2039"/>
                  </a:solidFill>
                  <a:latin typeface="Times New Roman" panose="02020603050405020304" pitchFamily="18" charset="0"/>
                </a:rPr>
                <a:t>N</a:t>
              </a:r>
              <a:r>
                <a:rPr kumimoji="1" lang="en-US" altLang="zh-CN" sz="2800" b="1">
                  <a:solidFill>
                    <a:srgbClr val="1F2039"/>
                  </a:solidFill>
                  <a:latin typeface="Times New Roman" panose="02020603050405020304" pitchFamily="18" charset="0"/>
                </a:rPr>
                <a:t>=5  </a:t>
              </a:r>
              <a:r>
                <a:rPr kumimoji="1" lang="en-US" altLang="zh-CN" sz="2800" b="1" i="1">
                  <a:solidFill>
                    <a:srgbClr val="1F2039"/>
                  </a:solidFill>
                  <a:latin typeface="Times New Roman" panose="02020603050405020304" pitchFamily="18" charset="0"/>
                </a:rPr>
                <a:t>T</a:t>
              </a:r>
              <a:r>
                <a:rPr kumimoji="1" lang="en-US" altLang="zh-CN" sz="2800" b="1">
                  <a:solidFill>
                    <a:srgbClr val="1F2039"/>
                  </a:solidFill>
                  <a:latin typeface="Times New Roman" panose="02020603050405020304" pitchFamily="18" charset="0"/>
                </a:rPr>
                <a:t>=100</a:t>
              </a:r>
              <a:r>
                <a:rPr kumimoji="1" lang="zh-CN" altLang="en-US" sz="2800" b="1">
                  <a:solidFill>
                    <a:srgbClr val="1F2039"/>
                  </a:solidFill>
                  <a:latin typeface="Times New Roman" panose="02020603050405020304" pitchFamily="18" charset="0"/>
                </a:rPr>
                <a:t>时，只需</a:t>
              </a:r>
              <a:r>
                <a:rPr kumimoji="1" lang="en-US" altLang="zh-CN" sz="2800" b="1">
                  <a:solidFill>
                    <a:srgbClr val="1F2039"/>
                  </a:solidFill>
                  <a:latin typeface="Times New Roman" panose="02020603050405020304" pitchFamily="18" charset="0"/>
                </a:rPr>
                <a:t>2500</a:t>
              </a:r>
              <a:r>
                <a:rPr kumimoji="1" lang="zh-CN" altLang="en-US" sz="2800" b="1">
                  <a:solidFill>
                    <a:srgbClr val="1F2039"/>
                  </a:solidFill>
                  <a:latin typeface="Times New Roman" panose="02020603050405020304" pitchFamily="18" charset="0"/>
                </a:rPr>
                <a:t>次乘法运算</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84995" name="Rectangle 3"/>
          <p:cNvSpPr>
            <a:spLocks noChangeArrowheads="1"/>
          </p:cNvSpPr>
          <p:nvPr/>
        </p:nvSpPr>
        <p:spPr bwMode="auto">
          <a:xfrm>
            <a:off x="2628900" y="2071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84996" name="Object 4"/>
          <p:cNvGraphicFramePr>
            <a:graphicFrameLocks noChangeAspect="1"/>
          </p:cNvGraphicFramePr>
          <p:nvPr/>
        </p:nvGraphicFramePr>
        <p:xfrm>
          <a:off x="2133600" y="2176463"/>
          <a:ext cx="5830888" cy="4071937"/>
        </p:xfrm>
        <a:graphic>
          <a:graphicData uri="http://schemas.openxmlformats.org/presentationml/2006/ole">
            <mc:AlternateContent xmlns:mc="http://schemas.openxmlformats.org/markup-compatibility/2006">
              <mc:Choice xmlns:v="urn:schemas-microsoft-com:vml" Requires="v">
                <p:oleObj spid="_x0000_s85005" r:id="rId4" imgW="3886200" imgH="2714244" progId="Word.Picture.8">
                  <p:embed/>
                </p:oleObj>
              </mc:Choice>
              <mc:Fallback>
                <p:oleObj r:id="rId4" imgW="3886200" imgH="2714244"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2176463"/>
                        <a:ext cx="5830888" cy="40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7" name="Text Box 5"/>
          <p:cNvSpPr txBox="1">
            <a:spLocks noChangeArrowheads="1"/>
          </p:cNvSpPr>
          <p:nvPr/>
        </p:nvSpPr>
        <p:spPr bwMode="auto">
          <a:xfrm>
            <a:off x="609600" y="1676400"/>
            <a:ext cx="170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格型结构</a:t>
            </a:r>
            <a:r>
              <a:rPr kumimoji="1" lang="zh-CN" altLang="en-US" sz="2800" b="1">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746125" y="1971675"/>
            <a:ext cx="5426075" cy="1228725"/>
            <a:chOff x="470" y="1242"/>
            <a:chExt cx="3418" cy="774"/>
          </a:xfrm>
        </p:grpSpPr>
        <p:graphicFrame>
          <p:nvGraphicFramePr>
            <p:cNvPr id="87053" name="Object 4"/>
            <p:cNvGraphicFramePr>
              <a:graphicFrameLocks noChangeAspect="1"/>
            </p:cNvGraphicFramePr>
            <p:nvPr/>
          </p:nvGraphicFramePr>
          <p:xfrm>
            <a:off x="1426" y="1728"/>
            <a:ext cx="2462" cy="288"/>
          </p:xfrm>
          <a:graphic>
            <a:graphicData uri="http://schemas.openxmlformats.org/presentationml/2006/ole">
              <mc:AlternateContent xmlns:mc="http://schemas.openxmlformats.org/markup-compatibility/2006">
                <mc:Choice xmlns:v="urn:schemas-microsoft-com:vml" Requires="v">
                  <p:oleObj spid="_x0000_s87083" r:id="rId4" imgW="1955800" imgH="228600" progId="Equation.3">
                    <p:embed/>
                  </p:oleObj>
                </mc:Choice>
                <mc:Fallback>
                  <p:oleObj r:id="rId4" imgW="19558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 y="1728"/>
                          <a:ext cx="24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054" name="Text Box 5"/>
            <p:cNvSpPr txBox="1">
              <a:spLocks noChangeArrowheads="1"/>
            </p:cNvSpPr>
            <p:nvPr/>
          </p:nvSpPr>
          <p:spPr bwMode="auto">
            <a:xfrm>
              <a:off x="470" y="1242"/>
              <a:ext cx="17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定义后向变量为</a:t>
              </a:r>
              <a:r>
                <a:rPr kumimoji="1" lang="zh-CN" altLang="en-US" sz="2800" b="1">
                  <a:solidFill>
                    <a:srgbClr val="1F2039"/>
                  </a:solidFill>
                  <a:latin typeface="Times New Roman" panose="02020603050405020304" pitchFamily="18" charset="0"/>
                </a:rPr>
                <a:t> </a:t>
              </a:r>
            </a:p>
          </p:txBody>
        </p:sp>
      </p:grpSp>
      <p:grpSp>
        <p:nvGrpSpPr>
          <p:cNvPr id="3" name="Group 6"/>
          <p:cNvGrpSpPr>
            <a:grpSpLocks/>
          </p:cNvGrpSpPr>
          <p:nvPr/>
        </p:nvGrpSpPr>
        <p:grpSpPr bwMode="auto">
          <a:xfrm>
            <a:off x="725488" y="3443288"/>
            <a:ext cx="3313112" cy="519112"/>
            <a:chOff x="457" y="2169"/>
            <a:chExt cx="2087" cy="327"/>
          </a:xfrm>
        </p:grpSpPr>
        <p:sp>
          <p:nvSpPr>
            <p:cNvPr id="87051" name="Text Box 7"/>
            <p:cNvSpPr txBox="1">
              <a:spLocks noChangeArrowheads="1"/>
            </p:cNvSpPr>
            <p:nvPr/>
          </p:nvSpPr>
          <p:spPr bwMode="auto">
            <a:xfrm>
              <a:off x="457" y="2169"/>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有初值</a:t>
              </a:r>
            </a:p>
          </p:txBody>
        </p:sp>
        <p:graphicFrame>
          <p:nvGraphicFramePr>
            <p:cNvPr id="87052" name="Object 8"/>
            <p:cNvGraphicFramePr>
              <a:graphicFrameLocks noChangeAspect="1"/>
            </p:cNvGraphicFramePr>
            <p:nvPr/>
          </p:nvGraphicFramePr>
          <p:xfrm>
            <a:off x="1825" y="2208"/>
            <a:ext cx="719" cy="271"/>
          </p:xfrm>
          <a:graphic>
            <a:graphicData uri="http://schemas.openxmlformats.org/presentationml/2006/ole">
              <mc:AlternateContent xmlns:mc="http://schemas.openxmlformats.org/markup-compatibility/2006">
                <mc:Choice xmlns:v="urn:schemas-microsoft-com:vml" Requires="v">
                  <p:oleObj spid="_x0000_s87084" r:id="rId6" imgW="583693" imgH="215713" progId="Equation.3">
                    <p:embed/>
                  </p:oleObj>
                </mc:Choice>
                <mc:Fallback>
                  <p:oleObj r:id="rId6" imgW="583693" imgH="215713"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5" y="2208"/>
                          <a:ext cx="719"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9"/>
          <p:cNvGrpSpPr>
            <a:grpSpLocks/>
          </p:cNvGrpSpPr>
          <p:nvPr/>
        </p:nvGrpSpPr>
        <p:grpSpPr bwMode="auto">
          <a:xfrm>
            <a:off x="773113" y="3886200"/>
            <a:ext cx="5394325" cy="889000"/>
            <a:chOff x="487" y="2448"/>
            <a:chExt cx="3398" cy="560"/>
          </a:xfrm>
        </p:grpSpPr>
        <p:sp>
          <p:nvSpPr>
            <p:cNvPr id="87049" name="Text Box 10"/>
            <p:cNvSpPr txBox="1">
              <a:spLocks noChangeArrowheads="1"/>
            </p:cNvSpPr>
            <p:nvPr/>
          </p:nvSpPr>
          <p:spPr bwMode="auto">
            <a:xfrm>
              <a:off x="487" y="2572"/>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有递推关系</a:t>
              </a:r>
            </a:p>
          </p:txBody>
        </p:sp>
        <p:graphicFrame>
          <p:nvGraphicFramePr>
            <p:cNvPr id="87050" name="Object 11"/>
            <p:cNvGraphicFramePr>
              <a:graphicFrameLocks noChangeAspect="1"/>
            </p:cNvGraphicFramePr>
            <p:nvPr/>
          </p:nvGraphicFramePr>
          <p:xfrm>
            <a:off x="1824" y="2448"/>
            <a:ext cx="2061" cy="560"/>
          </p:xfrm>
          <a:graphic>
            <a:graphicData uri="http://schemas.openxmlformats.org/presentationml/2006/ole">
              <mc:AlternateContent xmlns:mc="http://schemas.openxmlformats.org/markup-compatibility/2006">
                <mc:Choice xmlns:v="urn:schemas-microsoft-com:vml" Requires="v">
                  <p:oleObj spid="_x0000_s87085" r:id="rId8" imgW="1651000" imgH="444500" progId="Equation.3">
                    <p:embed/>
                  </p:oleObj>
                </mc:Choice>
                <mc:Fallback>
                  <p:oleObj r:id="rId8" imgW="1651000" imgH="4445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4" y="2448"/>
                          <a:ext cx="2061"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Group 12"/>
          <p:cNvGrpSpPr>
            <a:grpSpLocks/>
          </p:cNvGrpSpPr>
          <p:nvPr/>
        </p:nvGrpSpPr>
        <p:grpSpPr bwMode="auto">
          <a:xfrm>
            <a:off x="762000" y="4800600"/>
            <a:ext cx="4902200" cy="889000"/>
            <a:chOff x="480" y="3024"/>
            <a:chExt cx="3088" cy="560"/>
          </a:xfrm>
        </p:grpSpPr>
        <p:sp>
          <p:nvSpPr>
            <p:cNvPr id="87047" name="Text Box 13"/>
            <p:cNvSpPr txBox="1">
              <a:spLocks noChangeArrowheads="1"/>
            </p:cNvSpPr>
            <p:nvPr/>
          </p:nvSpPr>
          <p:spPr bwMode="auto">
            <a:xfrm>
              <a:off x="480" y="3072"/>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且易知</a:t>
              </a:r>
            </a:p>
          </p:txBody>
        </p:sp>
        <p:graphicFrame>
          <p:nvGraphicFramePr>
            <p:cNvPr id="87048" name="Object 14"/>
            <p:cNvGraphicFramePr>
              <a:graphicFrameLocks noChangeAspect="1"/>
            </p:cNvGraphicFramePr>
            <p:nvPr/>
          </p:nvGraphicFramePr>
          <p:xfrm>
            <a:off x="1632" y="3024"/>
            <a:ext cx="1936" cy="560"/>
          </p:xfrm>
          <a:graphic>
            <a:graphicData uri="http://schemas.openxmlformats.org/presentationml/2006/ole">
              <mc:AlternateContent xmlns:mc="http://schemas.openxmlformats.org/markup-compatibility/2006">
                <mc:Choice xmlns:v="urn:schemas-microsoft-com:vml" Requires="v">
                  <p:oleObj spid="_x0000_s87086" name="Equation" r:id="rId10" imgW="1536033" imgH="444307" progId="Equation.3">
                    <p:embed/>
                  </p:oleObj>
                </mc:Choice>
                <mc:Fallback>
                  <p:oleObj name="Equation" r:id="rId10" imgW="1536033" imgH="444307"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2" y="3024"/>
                          <a:ext cx="1936" cy="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05507" name="Rectangle 3"/>
          <p:cNvSpPr>
            <a:spLocks noGrp="1" noChangeArrowheads="1"/>
          </p:cNvSpPr>
          <p:nvPr>
            <p:ph type="body" sz="half" idx="1"/>
          </p:nvPr>
        </p:nvSpPr>
        <p:spPr>
          <a:xfrm>
            <a:off x="684213" y="1700213"/>
            <a:ext cx="3810000" cy="439737"/>
          </a:xfrm>
          <a:noFill/>
        </p:spPr>
        <p:txBody>
          <a:bodyPr/>
          <a:lstStyle/>
          <a:p>
            <a:pPr eaLnBrk="1" hangingPunct="1"/>
            <a:r>
              <a:rPr lang="zh-CN" altLang="en-US" sz="2800" b="1" smtClean="0">
                <a:solidFill>
                  <a:srgbClr val="1F2039"/>
                </a:solidFill>
              </a:rPr>
              <a:t>最佳状态链的确定 </a:t>
            </a:r>
          </a:p>
        </p:txBody>
      </p:sp>
      <p:grpSp>
        <p:nvGrpSpPr>
          <p:cNvPr id="2" name="Group 4"/>
          <p:cNvGrpSpPr>
            <a:grpSpLocks/>
          </p:cNvGrpSpPr>
          <p:nvPr/>
        </p:nvGrpSpPr>
        <p:grpSpPr bwMode="auto">
          <a:xfrm>
            <a:off x="974725" y="2341563"/>
            <a:ext cx="7172325" cy="1087437"/>
            <a:chOff x="614" y="1338"/>
            <a:chExt cx="4518" cy="685"/>
          </a:xfrm>
        </p:grpSpPr>
        <p:sp>
          <p:nvSpPr>
            <p:cNvPr id="89099" name="Text Box 5"/>
            <p:cNvSpPr txBox="1">
              <a:spLocks noChangeArrowheads="1"/>
            </p:cNvSpPr>
            <p:nvPr/>
          </p:nvSpPr>
          <p:spPr bwMode="auto">
            <a:xfrm>
              <a:off x="614" y="1338"/>
              <a:ext cx="24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确定一个最佳状态序列</a:t>
              </a:r>
              <a:r>
                <a:rPr kumimoji="1" lang="zh-CN" altLang="en-US" sz="2800" b="1">
                  <a:solidFill>
                    <a:srgbClr val="1F2039"/>
                  </a:solidFill>
                  <a:latin typeface="Times New Roman" panose="02020603050405020304" pitchFamily="18" charset="0"/>
                </a:rPr>
                <a:t> </a:t>
              </a:r>
            </a:p>
          </p:txBody>
        </p:sp>
        <p:graphicFrame>
          <p:nvGraphicFramePr>
            <p:cNvPr id="89100" name="Object 6"/>
            <p:cNvGraphicFramePr>
              <a:graphicFrameLocks noChangeAspect="1"/>
            </p:cNvGraphicFramePr>
            <p:nvPr/>
          </p:nvGraphicFramePr>
          <p:xfrm>
            <a:off x="3024" y="1344"/>
            <a:ext cx="1428" cy="288"/>
          </p:xfrm>
          <a:graphic>
            <a:graphicData uri="http://schemas.openxmlformats.org/presentationml/2006/ole">
              <mc:AlternateContent xmlns:mc="http://schemas.openxmlformats.org/markup-compatibility/2006">
                <mc:Choice xmlns:v="urn:schemas-microsoft-com:vml" Requires="v">
                  <p:oleObj spid="_x0000_s89139" r:id="rId4" imgW="1130300" imgH="228600" progId="Equation.3">
                    <p:embed/>
                  </p:oleObj>
                </mc:Choice>
                <mc:Fallback>
                  <p:oleObj r:id="rId4" imgW="11303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1344"/>
                          <a:ext cx="14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01" name="Text Box 7"/>
            <p:cNvSpPr txBox="1">
              <a:spLocks noChangeArrowheads="1"/>
            </p:cNvSpPr>
            <p:nvPr/>
          </p:nvSpPr>
          <p:spPr bwMode="auto">
            <a:xfrm>
              <a:off x="4512" y="1344"/>
              <a:ext cx="6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，使</a:t>
              </a:r>
              <a:r>
                <a:rPr kumimoji="1" lang="zh-CN" altLang="en-US" sz="2800" b="1">
                  <a:solidFill>
                    <a:srgbClr val="1F2039"/>
                  </a:solidFill>
                  <a:latin typeface="Times New Roman" panose="02020603050405020304" pitchFamily="18" charset="0"/>
                </a:rPr>
                <a:t> </a:t>
              </a:r>
            </a:p>
          </p:txBody>
        </p:sp>
        <p:graphicFrame>
          <p:nvGraphicFramePr>
            <p:cNvPr id="89102" name="Object 8"/>
            <p:cNvGraphicFramePr>
              <a:graphicFrameLocks noChangeAspect="1"/>
            </p:cNvGraphicFramePr>
            <p:nvPr/>
          </p:nvGraphicFramePr>
          <p:xfrm>
            <a:off x="671" y="1736"/>
            <a:ext cx="976" cy="287"/>
          </p:xfrm>
          <a:graphic>
            <a:graphicData uri="http://schemas.openxmlformats.org/presentationml/2006/ole">
              <mc:AlternateContent xmlns:mc="http://schemas.openxmlformats.org/markup-compatibility/2006">
                <mc:Choice xmlns:v="urn:schemas-microsoft-com:vml" Requires="v">
                  <p:oleObj spid="_x0000_s89140" name="Equation" r:id="rId6" imgW="761669" imgH="228501" progId="Equation.DSMT4">
                    <p:embed/>
                  </p:oleObj>
                </mc:Choice>
                <mc:Fallback>
                  <p:oleObj name="Equation" r:id="rId6" imgW="761669" imgH="228501"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 y="1736"/>
                          <a:ext cx="97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103" name="Text Box 9"/>
            <p:cNvSpPr txBox="1">
              <a:spLocks noChangeArrowheads="1"/>
            </p:cNvSpPr>
            <p:nvPr/>
          </p:nvSpPr>
          <p:spPr bwMode="auto">
            <a:xfrm>
              <a:off x="1574" y="1689"/>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为最大。</a:t>
              </a:r>
            </a:p>
          </p:txBody>
        </p:sp>
      </p:grpSp>
      <p:sp>
        <p:nvSpPr>
          <p:cNvPr id="405514" name="Text Box 10"/>
          <p:cNvSpPr txBox="1">
            <a:spLocks noChangeArrowheads="1"/>
          </p:cNvSpPr>
          <p:nvPr/>
        </p:nvSpPr>
        <p:spPr bwMode="auto">
          <a:xfrm>
            <a:off x="755650" y="4221163"/>
            <a:ext cx="2070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1F2039"/>
                </a:solidFill>
                <a:latin typeface="Times New Roman" panose="02020603050405020304" pitchFamily="18" charset="0"/>
              </a:rPr>
              <a:t>Viterbi</a:t>
            </a:r>
            <a:r>
              <a:rPr kumimoji="1" lang="zh-CN" altLang="en-US" sz="2800" b="1">
                <a:solidFill>
                  <a:srgbClr val="1F2039"/>
                </a:solidFill>
                <a:latin typeface="宋体" panose="02010600030101010101" pitchFamily="2" charset="-122"/>
              </a:rPr>
              <a:t>算法</a:t>
            </a:r>
            <a:r>
              <a:rPr kumimoji="1" lang="zh-CN" altLang="en-US" sz="2800" b="1">
                <a:solidFill>
                  <a:srgbClr val="1F2039"/>
                </a:solidFill>
                <a:latin typeface="Times New Roman" panose="02020603050405020304" pitchFamily="18" charset="0"/>
              </a:rPr>
              <a:t> </a:t>
            </a:r>
          </a:p>
        </p:txBody>
      </p:sp>
      <p:grpSp>
        <p:nvGrpSpPr>
          <p:cNvPr id="3" name="Group 11"/>
          <p:cNvGrpSpPr>
            <a:grpSpLocks/>
          </p:cNvGrpSpPr>
          <p:nvPr/>
        </p:nvGrpSpPr>
        <p:grpSpPr bwMode="auto">
          <a:xfrm>
            <a:off x="900113" y="4868863"/>
            <a:ext cx="6683375" cy="646112"/>
            <a:chOff x="672" y="3110"/>
            <a:chExt cx="4210" cy="407"/>
          </a:xfrm>
        </p:grpSpPr>
        <p:sp>
          <p:nvSpPr>
            <p:cNvPr id="89097" name="Text Box 12"/>
            <p:cNvSpPr txBox="1">
              <a:spLocks noChangeArrowheads="1"/>
            </p:cNvSpPr>
            <p:nvPr/>
          </p:nvSpPr>
          <p:spPr bwMode="auto">
            <a:xfrm>
              <a:off x="672" y="3110"/>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定义</a:t>
              </a:r>
            </a:p>
          </p:txBody>
        </p:sp>
        <p:graphicFrame>
          <p:nvGraphicFramePr>
            <p:cNvPr id="89098" name="Object 13"/>
            <p:cNvGraphicFramePr>
              <a:graphicFrameLocks noChangeAspect="1"/>
            </p:cNvGraphicFramePr>
            <p:nvPr/>
          </p:nvGraphicFramePr>
          <p:xfrm>
            <a:off x="1304" y="3149"/>
            <a:ext cx="3578" cy="368"/>
          </p:xfrm>
          <a:graphic>
            <a:graphicData uri="http://schemas.openxmlformats.org/presentationml/2006/ole">
              <mc:AlternateContent xmlns:mc="http://schemas.openxmlformats.org/markup-compatibility/2006">
                <mc:Choice xmlns:v="urn:schemas-microsoft-com:vml" Requires="v">
                  <p:oleObj spid="_x0000_s89141" name="Equation" r:id="rId8" imgW="2870200" imgH="292100" progId="Equation.DSMT4">
                    <p:embed/>
                  </p:oleObj>
                </mc:Choice>
                <mc:Fallback>
                  <p:oleObj name="Equation" r:id="rId8" imgW="2870200" imgH="2921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4" y="3149"/>
                          <a:ext cx="357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05518" name="Object 14"/>
          <p:cNvGraphicFramePr>
            <a:graphicFrameLocks noChangeAspect="1"/>
          </p:cNvGraphicFramePr>
          <p:nvPr/>
        </p:nvGraphicFramePr>
        <p:xfrm>
          <a:off x="990600" y="5456238"/>
          <a:ext cx="6896100" cy="1428750"/>
        </p:xfrm>
        <a:graphic>
          <a:graphicData uri="http://schemas.openxmlformats.org/presentationml/2006/ole">
            <mc:AlternateContent xmlns:mc="http://schemas.openxmlformats.org/markup-compatibility/2006">
              <mc:Choice xmlns:v="urn:schemas-microsoft-com:vml" Requires="v">
                <p:oleObj spid="_x0000_s89142" name="Document" r:id="rId10" imgW="6065520" imgH="1255776" progId="Word.Document.8">
                  <p:embed/>
                </p:oleObj>
              </mc:Choice>
              <mc:Fallback>
                <p:oleObj name="Document" r:id="rId10" imgW="6065520" imgH="1255776" progId="Word.Document.8">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5456238"/>
                        <a:ext cx="6896100" cy="142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5519" name="Object 15"/>
          <p:cNvGraphicFramePr>
            <a:graphicFrameLocks noGrp="1" noChangeAspect="1"/>
          </p:cNvGraphicFramePr>
          <p:nvPr>
            <p:ph sz="half" idx="2"/>
          </p:nvPr>
        </p:nvGraphicFramePr>
        <p:xfrm>
          <a:off x="2894013" y="3536950"/>
          <a:ext cx="3236912" cy="755650"/>
        </p:xfrm>
        <a:graphic>
          <a:graphicData uri="http://schemas.openxmlformats.org/presentationml/2006/ole">
            <mc:AlternateContent xmlns:mc="http://schemas.openxmlformats.org/markup-compatibility/2006">
              <mc:Choice xmlns:v="urn:schemas-microsoft-com:vml" Requires="v">
                <p:oleObj spid="_x0000_s89143" name="Equation" r:id="rId12" imgW="1524000" imgH="342900" progId="Equation.DSMT4">
                  <p:embed/>
                </p:oleObj>
              </mc:Choice>
              <mc:Fallback>
                <p:oleObj name="Equation" r:id="rId12" imgW="1524000" imgH="342900"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4013" y="3536950"/>
                        <a:ext cx="3236912"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5507">
                                            <p:txEl>
                                              <p:pRg st="0" end="0"/>
                                            </p:txEl>
                                          </p:spTgt>
                                        </p:tgtEl>
                                        <p:attrNameLst>
                                          <p:attrName>style.visibility</p:attrName>
                                        </p:attrNameLst>
                                      </p:cBhvr>
                                      <p:to>
                                        <p:strVal val="visible"/>
                                      </p:to>
                                    </p:set>
                                    <p:animEffect transition="in" filter="wipe(up)">
                                      <p:cBhvr>
                                        <p:cTn id="7" dur="500"/>
                                        <p:tgtEl>
                                          <p:spTgt spid="405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05519"/>
                                        </p:tgtEl>
                                        <p:attrNameLst>
                                          <p:attrName>style.visibility</p:attrName>
                                        </p:attrNameLst>
                                      </p:cBhvr>
                                      <p:to>
                                        <p:strVal val="visible"/>
                                      </p:to>
                                    </p:set>
                                    <p:animEffect transition="in" filter="wipe(up)">
                                      <p:cBhvr>
                                        <p:cTn id="17" dur="500"/>
                                        <p:tgtEl>
                                          <p:spTgt spid="4055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5514"/>
                                        </p:tgtEl>
                                        <p:attrNameLst>
                                          <p:attrName>style.visibility</p:attrName>
                                        </p:attrNameLst>
                                      </p:cBhvr>
                                      <p:to>
                                        <p:strVal val="visible"/>
                                      </p:to>
                                    </p:set>
                                    <p:animEffect transition="in" filter="wipe(up)">
                                      <p:cBhvr>
                                        <p:cTn id="22" dur="500"/>
                                        <p:tgtEl>
                                          <p:spTgt spid="4055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05518"/>
                                        </p:tgtEl>
                                        <p:attrNameLst>
                                          <p:attrName>style.visibility</p:attrName>
                                        </p:attrNameLst>
                                      </p:cBhvr>
                                      <p:to>
                                        <p:strVal val="visible"/>
                                      </p:to>
                                    </p:set>
                                    <p:animEffect transition="in" filter="wipe(up)">
                                      <p:cBhvr>
                                        <p:cTn id="32" dur="500"/>
                                        <p:tgtEl>
                                          <p:spTgt spid="405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7" grpId="0" build="p" autoUpdateAnimBg="0"/>
      <p:bldP spid="405514"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07555" name="Rectangle 3"/>
          <p:cNvSpPr>
            <a:spLocks noGrp="1" noChangeArrowheads="1"/>
          </p:cNvSpPr>
          <p:nvPr>
            <p:ph type="body" sz="half" idx="1"/>
          </p:nvPr>
        </p:nvSpPr>
        <p:spPr>
          <a:xfrm>
            <a:off x="457200" y="1600200"/>
            <a:ext cx="7011988" cy="484188"/>
          </a:xfrm>
        </p:spPr>
        <p:txBody>
          <a:bodyPr/>
          <a:lstStyle/>
          <a:p>
            <a:pPr eaLnBrk="1" hangingPunct="1">
              <a:lnSpc>
                <a:spcPct val="90000"/>
              </a:lnSpc>
              <a:buFontTx/>
              <a:buNone/>
            </a:pPr>
            <a:r>
              <a:rPr lang="zh-CN" altLang="en-US" sz="2800" b="1" smtClean="0">
                <a:solidFill>
                  <a:srgbClr val="1F2039"/>
                </a:solidFill>
                <a:latin typeface="Times New Roman" panose="02020603050405020304" pitchFamily="18" charset="0"/>
              </a:rPr>
              <a:t>是否满足</a:t>
            </a:r>
            <a:r>
              <a:rPr lang="en-US" altLang="zh-CN" sz="2800" b="1" smtClean="0">
                <a:solidFill>
                  <a:srgbClr val="1F2039"/>
                </a:solidFill>
                <a:latin typeface="Times New Roman" panose="02020603050405020304" pitchFamily="18" charset="0"/>
              </a:rPr>
              <a:t>DP</a:t>
            </a:r>
            <a:r>
              <a:rPr lang="zh-CN" altLang="en-US" sz="2800" b="1" smtClean="0">
                <a:solidFill>
                  <a:srgbClr val="1F2039"/>
                </a:solidFill>
                <a:latin typeface="Times New Roman" panose="02020603050405020304" pitchFamily="18" charset="0"/>
              </a:rPr>
              <a:t>算法的三个条件</a:t>
            </a:r>
          </a:p>
          <a:p>
            <a:pPr eaLnBrk="1" hangingPunct="1">
              <a:lnSpc>
                <a:spcPct val="90000"/>
              </a:lnSpc>
              <a:buFontTx/>
              <a:buNone/>
            </a:pPr>
            <a:endParaRPr lang="en-US" altLang="zh-CN" sz="2800" b="1" smtClean="0">
              <a:solidFill>
                <a:srgbClr val="1F2039"/>
              </a:solidFill>
              <a:latin typeface="Times New Roman" panose="02020603050405020304" pitchFamily="18" charset="0"/>
            </a:endParaRPr>
          </a:p>
        </p:txBody>
      </p:sp>
      <p:graphicFrame>
        <p:nvGraphicFramePr>
          <p:cNvPr id="407556" name="Object 4"/>
          <p:cNvGraphicFramePr>
            <a:graphicFrameLocks noGrp="1" noChangeAspect="1"/>
          </p:cNvGraphicFramePr>
          <p:nvPr>
            <p:ph sz="quarter" idx="2"/>
          </p:nvPr>
        </p:nvGraphicFramePr>
        <p:xfrm>
          <a:off x="1979613" y="2997200"/>
          <a:ext cx="4114800" cy="503238"/>
        </p:xfrm>
        <a:graphic>
          <a:graphicData uri="http://schemas.openxmlformats.org/presentationml/2006/ole">
            <mc:AlternateContent xmlns:mc="http://schemas.openxmlformats.org/markup-compatibility/2006">
              <mc:Choice xmlns:v="urn:schemas-microsoft-com:vml" Requires="v">
                <p:oleObj spid="_x0000_s91159" name="Equation" r:id="rId3" imgW="1943100" imgH="228600" progId="Equation.DSMT4">
                  <p:embed/>
                </p:oleObj>
              </mc:Choice>
              <mc:Fallback>
                <p:oleObj name="Equation" r:id="rId3" imgW="19431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997200"/>
                        <a:ext cx="4114800"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557" name="Rectangle 5"/>
          <p:cNvSpPr>
            <a:spLocks noChangeArrowheads="1"/>
          </p:cNvSpPr>
          <p:nvPr/>
        </p:nvSpPr>
        <p:spPr bwMode="auto">
          <a:xfrm>
            <a:off x="827088" y="2492375"/>
            <a:ext cx="223678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800" b="1">
                <a:solidFill>
                  <a:srgbClr val="1F2039"/>
                </a:solidFill>
                <a:latin typeface="Times New Roman" panose="02020603050405020304" pitchFamily="18" charset="0"/>
              </a:rPr>
              <a:t>1 </a:t>
            </a:r>
            <a:r>
              <a:rPr kumimoji="1" lang="zh-CN" altLang="en-US" sz="2800" b="1">
                <a:solidFill>
                  <a:srgbClr val="1F2039"/>
                </a:solidFill>
                <a:latin typeface="Times New Roman" panose="02020603050405020304" pitchFamily="18" charset="0"/>
              </a:rPr>
              <a:t>初值易求：</a:t>
            </a:r>
          </a:p>
        </p:txBody>
      </p:sp>
      <p:sp>
        <p:nvSpPr>
          <p:cNvPr id="407558" name="Rectangle 6"/>
          <p:cNvSpPr>
            <a:spLocks noChangeArrowheads="1"/>
          </p:cNvSpPr>
          <p:nvPr/>
        </p:nvSpPr>
        <p:spPr bwMode="auto">
          <a:xfrm>
            <a:off x="828675" y="3789363"/>
            <a:ext cx="29511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800" b="1">
                <a:solidFill>
                  <a:srgbClr val="1F2039"/>
                </a:solidFill>
                <a:latin typeface="Times New Roman" panose="02020603050405020304" pitchFamily="18" charset="0"/>
              </a:rPr>
              <a:t>2 </a:t>
            </a:r>
            <a:r>
              <a:rPr kumimoji="1" lang="zh-CN" altLang="en-US" sz="2800" b="1">
                <a:solidFill>
                  <a:srgbClr val="1F2039"/>
                </a:solidFill>
                <a:latin typeface="Times New Roman" panose="02020603050405020304" pitchFamily="18" charset="0"/>
              </a:rPr>
              <a:t>能够解决问题：</a:t>
            </a:r>
          </a:p>
        </p:txBody>
      </p:sp>
      <p:graphicFrame>
        <p:nvGraphicFramePr>
          <p:cNvPr id="407559" name="Object 7"/>
          <p:cNvGraphicFramePr>
            <a:graphicFrameLocks noGrp="1" noChangeAspect="1"/>
          </p:cNvGraphicFramePr>
          <p:nvPr>
            <p:ph sz="quarter" idx="3"/>
          </p:nvPr>
        </p:nvGraphicFramePr>
        <p:xfrm>
          <a:off x="1042988" y="4437063"/>
          <a:ext cx="7731125" cy="773112"/>
        </p:xfrm>
        <a:graphic>
          <a:graphicData uri="http://schemas.openxmlformats.org/presentationml/2006/ole">
            <mc:AlternateContent xmlns:mc="http://schemas.openxmlformats.org/markup-compatibility/2006">
              <mc:Choice xmlns:v="urn:schemas-microsoft-com:vml" Requires="v">
                <p:oleObj spid="_x0000_s91160" name="Equation" r:id="rId5" imgW="3937000" imgH="393700" progId="Equation.DSMT4">
                  <p:embed/>
                </p:oleObj>
              </mc:Choice>
              <mc:Fallback>
                <p:oleObj name="Equation" r:id="rId5" imgW="3937000" imgH="3937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437063"/>
                        <a:ext cx="7731125" cy="773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560" name="Rectangle 8"/>
          <p:cNvSpPr>
            <a:spLocks noChangeArrowheads="1"/>
          </p:cNvSpPr>
          <p:nvPr/>
        </p:nvSpPr>
        <p:spPr bwMode="auto">
          <a:xfrm>
            <a:off x="827088" y="5300663"/>
            <a:ext cx="25939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800" b="1">
                <a:solidFill>
                  <a:srgbClr val="1F2039"/>
                </a:solidFill>
                <a:latin typeface="Times New Roman" panose="02020603050405020304" pitchFamily="18" charset="0"/>
              </a:rPr>
              <a:t>3 </a:t>
            </a:r>
            <a:r>
              <a:rPr kumimoji="1" lang="zh-CN" altLang="en-US" sz="2800" b="1">
                <a:solidFill>
                  <a:srgbClr val="1F2039"/>
                </a:solidFill>
                <a:latin typeface="Times New Roman" panose="02020603050405020304" pitchFamily="18" charset="0"/>
              </a:rPr>
              <a:t>有递推关系：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7555">
                                            <p:txEl>
                                              <p:pRg st="0" end="0"/>
                                            </p:txEl>
                                          </p:spTgt>
                                        </p:tgtEl>
                                        <p:attrNameLst>
                                          <p:attrName>style.visibility</p:attrName>
                                        </p:attrNameLst>
                                      </p:cBhvr>
                                      <p:to>
                                        <p:strVal val="visible"/>
                                      </p:to>
                                    </p:set>
                                    <p:animEffect transition="in" filter="wipe(up)">
                                      <p:cBhvr>
                                        <p:cTn id="7" dur="500"/>
                                        <p:tgtEl>
                                          <p:spTgt spid="4075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7557"/>
                                        </p:tgtEl>
                                        <p:attrNameLst>
                                          <p:attrName>style.visibility</p:attrName>
                                        </p:attrNameLst>
                                      </p:cBhvr>
                                      <p:to>
                                        <p:strVal val="visible"/>
                                      </p:to>
                                    </p:set>
                                    <p:animEffect transition="in" filter="wipe(up)">
                                      <p:cBhvr>
                                        <p:cTn id="12" dur="500"/>
                                        <p:tgtEl>
                                          <p:spTgt spid="4075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07556"/>
                                        </p:tgtEl>
                                        <p:attrNameLst>
                                          <p:attrName>style.visibility</p:attrName>
                                        </p:attrNameLst>
                                      </p:cBhvr>
                                      <p:to>
                                        <p:strVal val="visible"/>
                                      </p:to>
                                    </p:set>
                                    <p:animEffect transition="in" filter="wipe(up)">
                                      <p:cBhvr>
                                        <p:cTn id="17" dur="500"/>
                                        <p:tgtEl>
                                          <p:spTgt spid="4075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07558"/>
                                        </p:tgtEl>
                                        <p:attrNameLst>
                                          <p:attrName>style.visibility</p:attrName>
                                        </p:attrNameLst>
                                      </p:cBhvr>
                                      <p:to>
                                        <p:strVal val="visible"/>
                                      </p:to>
                                    </p:set>
                                    <p:animEffect transition="in" filter="wipe(up)">
                                      <p:cBhvr>
                                        <p:cTn id="22" dur="500"/>
                                        <p:tgtEl>
                                          <p:spTgt spid="4075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07559"/>
                                        </p:tgtEl>
                                        <p:attrNameLst>
                                          <p:attrName>style.visibility</p:attrName>
                                        </p:attrNameLst>
                                      </p:cBhvr>
                                      <p:to>
                                        <p:strVal val="visible"/>
                                      </p:to>
                                    </p:set>
                                    <p:animEffect transition="in" filter="wipe(up)">
                                      <p:cBhvr>
                                        <p:cTn id="27" dur="500"/>
                                        <p:tgtEl>
                                          <p:spTgt spid="4075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07560"/>
                                        </p:tgtEl>
                                        <p:attrNameLst>
                                          <p:attrName>style.visibility</p:attrName>
                                        </p:attrNameLst>
                                      </p:cBhvr>
                                      <p:to>
                                        <p:strVal val="visible"/>
                                      </p:to>
                                    </p:set>
                                    <p:animEffect transition="in" filter="wipe(up)">
                                      <p:cBhvr>
                                        <p:cTn id="32" dur="500"/>
                                        <p:tgtEl>
                                          <p:spTgt spid="407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5" grpId="0" build="p"/>
      <p:bldP spid="407557" grpId="0"/>
      <p:bldP spid="407558" grpId="0"/>
      <p:bldP spid="40756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611188" y="1803400"/>
            <a:ext cx="8096250" cy="617538"/>
            <a:chOff x="385" y="1136"/>
            <a:chExt cx="5100" cy="389"/>
          </a:xfrm>
        </p:grpSpPr>
        <p:graphicFrame>
          <p:nvGraphicFramePr>
            <p:cNvPr id="92184" name="Object 4"/>
            <p:cNvGraphicFramePr>
              <a:graphicFrameLocks noChangeAspect="1"/>
            </p:cNvGraphicFramePr>
            <p:nvPr/>
          </p:nvGraphicFramePr>
          <p:xfrm>
            <a:off x="3424" y="1207"/>
            <a:ext cx="993" cy="288"/>
          </p:xfrm>
          <a:graphic>
            <a:graphicData uri="http://schemas.openxmlformats.org/presentationml/2006/ole">
              <mc:AlternateContent xmlns:mc="http://schemas.openxmlformats.org/markup-compatibility/2006">
                <mc:Choice xmlns:v="urn:schemas-microsoft-com:vml" Requires="v">
                  <p:oleObj spid="_x0000_s92260" name="Equation" r:id="rId4" imgW="787400" imgH="228600" progId="Equation.3">
                    <p:embed/>
                  </p:oleObj>
                </mc:Choice>
                <mc:Fallback>
                  <p:oleObj name="Equation" r:id="rId4" imgW="7874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207"/>
                          <a:ext cx="99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5" name="Text Box 5"/>
            <p:cNvSpPr txBox="1">
              <a:spLocks noChangeArrowheads="1"/>
            </p:cNvSpPr>
            <p:nvPr/>
          </p:nvSpPr>
          <p:spPr bwMode="auto">
            <a:xfrm>
              <a:off x="4332" y="1198"/>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，设</a:t>
              </a:r>
            </a:p>
          </p:txBody>
        </p:sp>
        <p:graphicFrame>
          <p:nvGraphicFramePr>
            <p:cNvPr id="92186" name="Object 6"/>
            <p:cNvGraphicFramePr>
              <a:graphicFrameLocks noChangeAspect="1"/>
            </p:cNvGraphicFramePr>
            <p:nvPr/>
          </p:nvGraphicFramePr>
          <p:xfrm>
            <a:off x="4876" y="1207"/>
            <a:ext cx="609" cy="288"/>
          </p:xfrm>
          <a:graphic>
            <a:graphicData uri="http://schemas.openxmlformats.org/presentationml/2006/ole">
              <mc:AlternateContent xmlns:mc="http://schemas.openxmlformats.org/markup-compatibility/2006">
                <mc:Choice xmlns:v="urn:schemas-microsoft-com:vml" Requires="v">
                  <p:oleObj spid="_x0000_s92261" name="Equation" r:id="rId6" imgW="482391" imgH="228501" progId="Equation.DSMT4">
                    <p:embed/>
                  </p:oleObj>
                </mc:Choice>
                <mc:Fallback>
                  <p:oleObj name="Equation" r:id="rId6" imgW="482391" imgH="228501"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 y="1207"/>
                          <a:ext cx="60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7" name="Text Box 7"/>
            <p:cNvSpPr txBox="1">
              <a:spLocks noChangeArrowheads="1"/>
            </p:cNvSpPr>
            <p:nvPr/>
          </p:nvSpPr>
          <p:spPr bwMode="auto">
            <a:xfrm>
              <a:off x="385" y="1136"/>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若已知</a:t>
              </a:r>
            </a:p>
          </p:txBody>
        </p:sp>
        <p:graphicFrame>
          <p:nvGraphicFramePr>
            <p:cNvPr id="92188" name="Object 8"/>
            <p:cNvGraphicFramePr>
              <a:graphicFrameLocks noChangeAspect="1"/>
            </p:cNvGraphicFramePr>
            <p:nvPr/>
          </p:nvGraphicFramePr>
          <p:xfrm>
            <a:off x="1111" y="1207"/>
            <a:ext cx="399" cy="288"/>
          </p:xfrm>
          <a:graphic>
            <a:graphicData uri="http://schemas.openxmlformats.org/presentationml/2006/ole">
              <mc:AlternateContent xmlns:mc="http://schemas.openxmlformats.org/markup-compatibility/2006">
                <mc:Choice xmlns:v="urn:schemas-microsoft-com:vml" Requires="v">
                  <p:oleObj spid="_x0000_s92262" name="Equation" r:id="rId8" imgW="317362" imgH="228501" progId="Equation.DSMT4">
                    <p:embed/>
                  </p:oleObj>
                </mc:Choice>
                <mc:Fallback>
                  <p:oleObj name="Equation" r:id="rId8" imgW="317362" imgH="228501"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1" y="1207"/>
                          <a:ext cx="39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9" name="Text Box 9"/>
            <p:cNvSpPr txBox="1">
              <a:spLocks noChangeArrowheads="1"/>
            </p:cNvSpPr>
            <p:nvPr/>
          </p:nvSpPr>
          <p:spPr bwMode="auto">
            <a:xfrm>
              <a:off x="1519" y="1162"/>
              <a:ext cx="317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对应的最佳状态链</a:t>
              </a:r>
            </a:p>
          </p:txBody>
        </p:sp>
      </p:grpSp>
      <p:grpSp>
        <p:nvGrpSpPr>
          <p:cNvPr id="3" name="Group 10"/>
          <p:cNvGrpSpPr>
            <a:grpSpLocks/>
          </p:cNvGrpSpPr>
          <p:nvPr/>
        </p:nvGrpSpPr>
        <p:grpSpPr bwMode="auto">
          <a:xfrm>
            <a:off x="611188" y="4508500"/>
            <a:ext cx="5305425" cy="987425"/>
            <a:chOff x="431" y="2886"/>
            <a:chExt cx="3342" cy="622"/>
          </a:xfrm>
        </p:grpSpPr>
        <p:graphicFrame>
          <p:nvGraphicFramePr>
            <p:cNvPr id="92182" name="Object 11"/>
            <p:cNvGraphicFramePr>
              <a:graphicFrameLocks noChangeAspect="1"/>
            </p:cNvGraphicFramePr>
            <p:nvPr/>
          </p:nvGraphicFramePr>
          <p:xfrm>
            <a:off x="1439" y="3104"/>
            <a:ext cx="2334" cy="404"/>
          </p:xfrm>
          <a:graphic>
            <a:graphicData uri="http://schemas.openxmlformats.org/presentationml/2006/ole">
              <mc:AlternateContent xmlns:mc="http://schemas.openxmlformats.org/markup-compatibility/2006">
                <mc:Choice xmlns:v="urn:schemas-microsoft-com:vml" Requires="v">
                  <p:oleObj spid="_x0000_s92263" name="Equation" r:id="rId10" imgW="1752600" imgH="292100" progId="Equation.3">
                    <p:embed/>
                  </p:oleObj>
                </mc:Choice>
                <mc:Fallback>
                  <p:oleObj name="Equation" r:id="rId10" imgW="1752600" imgH="2921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9" y="3104"/>
                          <a:ext cx="233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83" name="Text Box 12"/>
            <p:cNvSpPr txBox="1">
              <a:spLocks noChangeArrowheads="1"/>
            </p:cNvSpPr>
            <p:nvPr/>
          </p:nvSpPr>
          <p:spPr bwMode="auto">
            <a:xfrm>
              <a:off x="431" y="288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有：</a:t>
              </a:r>
            </a:p>
          </p:txBody>
        </p:sp>
      </p:grpSp>
      <p:grpSp>
        <p:nvGrpSpPr>
          <p:cNvPr id="4" name="Group 13"/>
          <p:cNvGrpSpPr>
            <a:grpSpLocks/>
          </p:cNvGrpSpPr>
          <p:nvPr/>
        </p:nvGrpSpPr>
        <p:grpSpPr bwMode="auto">
          <a:xfrm>
            <a:off x="652463" y="3860800"/>
            <a:ext cx="8096250" cy="590550"/>
            <a:chOff x="431" y="2614"/>
            <a:chExt cx="5100" cy="372"/>
          </a:xfrm>
        </p:grpSpPr>
        <p:sp>
          <p:nvSpPr>
            <p:cNvPr id="92177" name="Text Box 14"/>
            <p:cNvSpPr txBox="1">
              <a:spLocks noChangeArrowheads="1"/>
            </p:cNvSpPr>
            <p:nvPr/>
          </p:nvSpPr>
          <p:spPr bwMode="auto">
            <a:xfrm>
              <a:off x="2517" y="2659"/>
              <a:ext cx="258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，可以遍历所有的</a:t>
              </a:r>
            </a:p>
          </p:txBody>
        </p:sp>
        <p:graphicFrame>
          <p:nvGraphicFramePr>
            <p:cNvPr id="92178" name="Object 15"/>
            <p:cNvGraphicFramePr>
              <a:graphicFrameLocks noChangeAspect="1"/>
            </p:cNvGraphicFramePr>
            <p:nvPr/>
          </p:nvGraphicFramePr>
          <p:xfrm>
            <a:off x="4422" y="2659"/>
            <a:ext cx="304" cy="288"/>
          </p:xfrm>
          <a:graphic>
            <a:graphicData uri="http://schemas.openxmlformats.org/presentationml/2006/ole">
              <mc:AlternateContent xmlns:mc="http://schemas.openxmlformats.org/markup-compatibility/2006">
                <mc:Choice xmlns:v="urn:schemas-microsoft-com:vml" Requires="v">
                  <p:oleObj spid="_x0000_s92264" name="Equation" r:id="rId12" imgW="241300" imgH="228600" progId="Equation.DSMT4">
                    <p:embed/>
                  </p:oleObj>
                </mc:Choice>
                <mc:Fallback>
                  <p:oleObj name="Equation" r:id="rId12" imgW="241300" imgH="228600" progId="Equation.DSMT4">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2" y="2659"/>
                          <a:ext cx="30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9" name="Text Box 16"/>
            <p:cNvSpPr txBox="1">
              <a:spLocks noChangeArrowheads="1"/>
            </p:cNvSpPr>
            <p:nvPr/>
          </p:nvSpPr>
          <p:spPr bwMode="auto">
            <a:xfrm>
              <a:off x="4740" y="2659"/>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求最值</a:t>
              </a:r>
              <a:endParaRPr kumimoji="1" lang="en-US" altLang="zh-CN" sz="2800" b="1">
                <a:solidFill>
                  <a:srgbClr val="1F2039"/>
                </a:solidFill>
                <a:latin typeface="Times New Roman" panose="02020603050405020304" pitchFamily="18" charset="0"/>
              </a:endParaRPr>
            </a:p>
          </p:txBody>
        </p:sp>
        <p:sp>
          <p:nvSpPr>
            <p:cNvPr id="92180" name="Text Box 17"/>
            <p:cNvSpPr txBox="1">
              <a:spLocks noChangeArrowheads="1"/>
            </p:cNvSpPr>
            <p:nvPr/>
          </p:nvSpPr>
          <p:spPr bwMode="auto">
            <a:xfrm>
              <a:off x="431" y="2614"/>
              <a:ext cx="23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实际上不知道</a:t>
              </a:r>
              <a:endParaRPr kumimoji="1" lang="en-US" altLang="zh-CN" sz="2800" b="1">
                <a:solidFill>
                  <a:srgbClr val="1F2039"/>
                </a:solidFill>
                <a:latin typeface="Times New Roman" panose="02020603050405020304" pitchFamily="18" charset="0"/>
              </a:endParaRPr>
            </a:p>
          </p:txBody>
        </p:sp>
        <p:graphicFrame>
          <p:nvGraphicFramePr>
            <p:cNvPr id="92181" name="Object 18"/>
            <p:cNvGraphicFramePr>
              <a:graphicFrameLocks noChangeAspect="1"/>
            </p:cNvGraphicFramePr>
            <p:nvPr/>
          </p:nvGraphicFramePr>
          <p:xfrm>
            <a:off x="1927" y="2659"/>
            <a:ext cx="601" cy="288"/>
          </p:xfrm>
          <a:graphic>
            <a:graphicData uri="http://schemas.openxmlformats.org/presentationml/2006/ole">
              <mc:AlternateContent xmlns:mc="http://schemas.openxmlformats.org/markup-compatibility/2006">
                <mc:Choice xmlns:v="urn:schemas-microsoft-com:vml" Requires="v">
                  <p:oleObj spid="_x0000_s92265" name="Equation" r:id="rId14" imgW="482391" imgH="228501" progId="Equation.DSMT4">
                    <p:embed/>
                  </p:oleObj>
                </mc:Choice>
                <mc:Fallback>
                  <p:oleObj name="Equation" r:id="rId14" imgW="482391" imgH="228501" progId="Equation.DSMT4">
                    <p:embed/>
                    <p:pic>
                      <p:nvPicPr>
                        <p:cNvPr id="0" name="Object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7" y="2659"/>
                          <a:ext cx="6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5" name="组合 31"/>
          <p:cNvGrpSpPr>
            <a:grpSpLocks/>
          </p:cNvGrpSpPr>
          <p:nvPr/>
        </p:nvGrpSpPr>
        <p:grpSpPr bwMode="auto">
          <a:xfrm>
            <a:off x="611188" y="2530475"/>
            <a:ext cx="7304087" cy="538163"/>
            <a:chOff x="611188" y="2530872"/>
            <a:chExt cx="7303615" cy="538088"/>
          </a:xfrm>
        </p:grpSpPr>
        <p:graphicFrame>
          <p:nvGraphicFramePr>
            <p:cNvPr id="92173" name="Object 20"/>
            <p:cNvGraphicFramePr>
              <a:graphicFrameLocks noChangeAspect="1"/>
            </p:cNvGraphicFramePr>
            <p:nvPr/>
          </p:nvGraphicFramePr>
          <p:xfrm>
            <a:off x="2133600" y="2565723"/>
            <a:ext cx="939800" cy="503237"/>
          </p:xfrm>
          <a:graphic>
            <a:graphicData uri="http://schemas.openxmlformats.org/presentationml/2006/ole">
              <mc:AlternateContent xmlns:mc="http://schemas.openxmlformats.org/markup-compatibility/2006">
                <mc:Choice xmlns:v="urn:schemas-microsoft-com:vml" Requires="v">
                  <p:oleObj spid="_x0000_s92266" name="Equation" r:id="rId16" imgW="444307" imgH="228501" progId="Equation.DSMT4">
                    <p:embed/>
                  </p:oleObj>
                </mc:Choice>
                <mc:Fallback>
                  <p:oleObj name="Equation" r:id="rId16" imgW="444307" imgH="228501" progId="Equation.DSMT4">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3600" y="2565723"/>
                          <a:ext cx="939800"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74" name="Object 21"/>
            <p:cNvGraphicFramePr>
              <a:graphicFrameLocks noChangeAspect="1"/>
            </p:cNvGraphicFramePr>
            <p:nvPr/>
          </p:nvGraphicFramePr>
          <p:xfrm>
            <a:off x="6516216" y="2565723"/>
            <a:ext cx="1398587" cy="503237"/>
          </p:xfrm>
          <a:graphic>
            <a:graphicData uri="http://schemas.openxmlformats.org/presentationml/2006/ole">
              <mc:AlternateContent xmlns:mc="http://schemas.openxmlformats.org/markup-compatibility/2006">
                <mc:Choice xmlns:v="urn:schemas-microsoft-com:vml" Requires="v">
                  <p:oleObj spid="_x0000_s92267" name="Equation" r:id="rId18" imgW="660400" imgH="228600" progId="Equation.DSMT4">
                    <p:embed/>
                  </p:oleObj>
                </mc:Choice>
                <mc:Fallback>
                  <p:oleObj name="Equation" r:id="rId18" imgW="660400" imgH="228600" progId="Equation.DSMT4">
                    <p:embed/>
                    <p:pic>
                      <p:nvPicPr>
                        <p:cNvPr id="0"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16216" y="2565723"/>
                          <a:ext cx="1398587"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5" name="Text Box 22"/>
            <p:cNvSpPr txBox="1">
              <a:spLocks noChangeArrowheads="1"/>
            </p:cNvSpPr>
            <p:nvPr/>
          </p:nvSpPr>
          <p:spPr bwMode="auto">
            <a:xfrm>
              <a:off x="611188" y="2530872"/>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可以证明</a:t>
              </a:r>
            </a:p>
          </p:txBody>
        </p:sp>
        <p:sp>
          <p:nvSpPr>
            <p:cNvPr id="92176" name="Text Box 23"/>
            <p:cNvSpPr txBox="1">
              <a:spLocks noChangeArrowheads="1"/>
            </p:cNvSpPr>
            <p:nvPr/>
          </p:nvSpPr>
          <p:spPr bwMode="auto">
            <a:xfrm>
              <a:off x="3132138" y="2530872"/>
              <a:ext cx="34559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对应的最佳状态链为</a:t>
              </a:r>
            </a:p>
          </p:txBody>
        </p:sp>
      </p:grpSp>
      <p:grpSp>
        <p:nvGrpSpPr>
          <p:cNvPr id="6" name="组合 32"/>
          <p:cNvGrpSpPr>
            <a:grpSpLocks/>
          </p:cNvGrpSpPr>
          <p:nvPr/>
        </p:nvGrpSpPr>
        <p:grpSpPr bwMode="auto">
          <a:xfrm>
            <a:off x="611188" y="3141663"/>
            <a:ext cx="5935662" cy="554037"/>
            <a:chOff x="611188" y="3140968"/>
            <a:chExt cx="5935662" cy="554732"/>
          </a:xfrm>
        </p:grpSpPr>
        <p:sp>
          <p:nvSpPr>
            <p:cNvPr id="92169" name="Text Box 25"/>
            <p:cNvSpPr txBox="1">
              <a:spLocks noChangeArrowheads="1"/>
            </p:cNvSpPr>
            <p:nvPr/>
          </p:nvSpPr>
          <p:spPr bwMode="auto">
            <a:xfrm>
              <a:off x="611188" y="3141663"/>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即若已知</a:t>
              </a:r>
              <a:endParaRPr kumimoji="1" lang="en-US" altLang="zh-CN" sz="2800" b="1">
                <a:solidFill>
                  <a:srgbClr val="1F2039"/>
                </a:solidFill>
                <a:latin typeface="Times New Roman" panose="02020603050405020304" pitchFamily="18" charset="0"/>
              </a:endParaRPr>
            </a:p>
          </p:txBody>
        </p:sp>
        <p:graphicFrame>
          <p:nvGraphicFramePr>
            <p:cNvPr id="92170" name="Object 26"/>
            <p:cNvGraphicFramePr>
              <a:graphicFrameLocks noChangeAspect="1"/>
            </p:cNvGraphicFramePr>
            <p:nvPr/>
          </p:nvGraphicFramePr>
          <p:xfrm>
            <a:off x="3851275" y="3213100"/>
            <a:ext cx="2695575" cy="482600"/>
          </p:xfrm>
          <a:graphic>
            <a:graphicData uri="http://schemas.openxmlformats.org/presentationml/2006/ole">
              <mc:AlternateContent xmlns:mc="http://schemas.openxmlformats.org/markup-compatibility/2006">
                <mc:Choice xmlns:v="urn:schemas-microsoft-com:vml" Requires="v">
                  <p:oleObj spid="_x0000_s92268" name="Equation" r:id="rId20" imgW="1346200" imgH="241300" progId="Equation.DSMT4">
                    <p:embed/>
                  </p:oleObj>
                </mc:Choice>
                <mc:Fallback>
                  <p:oleObj name="Equation" r:id="rId20" imgW="1346200" imgH="241300" progId="Equation.DSMT4">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51275" y="3213100"/>
                          <a:ext cx="2695575"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71" name="Text Box 27"/>
            <p:cNvSpPr txBox="1">
              <a:spLocks noChangeArrowheads="1"/>
            </p:cNvSpPr>
            <p:nvPr/>
          </p:nvSpPr>
          <p:spPr bwMode="auto">
            <a:xfrm>
              <a:off x="3238500" y="3141663"/>
              <a:ext cx="5413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则</a:t>
              </a:r>
            </a:p>
          </p:txBody>
        </p:sp>
        <p:graphicFrame>
          <p:nvGraphicFramePr>
            <p:cNvPr id="92172" name="Object 28"/>
            <p:cNvGraphicFramePr>
              <a:graphicFrameLocks noChangeAspect="1"/>
            </p:cNvGraphicFramePr>
            <p:nvPr/>
          </p:nvGraphicFramePr>
          <p:xfrm>
            <a:off x="2111078" y="3140968"/>
            <a:ext cx="1020762" cy="501650"/>
          </p:xfrm>
          <a:graphic>
            <a:graphicData uri="http://schemas.openxmlformats.org/presentationml/2006/ole">
              <mc:AlternateContent xmlns:mc="http://schemas.openxmlformats.org/markup-compatibility/2006">
                <mc:Choice xmlns:v="urn:schemas-microsoft-com:vml" Requires="v">
                  <p:oleObj spid="_x0000_s92269" name="Equation" r:id="rId22" imgW="482391" imgH="228501" progId="Equation.DSMT4">
                    <p:embed/>
                  </p:oleObj>
                </mc:Choice>
                <mc:Fallback>
                  <p:oleObj name="Equation" r:id="rId22" imgW="482391" imgH="228501" progId="Equation.DSMT4">
                    <p:embed/>
                    <p:pic>
                      <p:nvPicPr>
                        <p:cNvPr id="0" name="Object 2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11078" y="3140968"/>
                          <a:ext cx="10207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8605" name="Text Box 29"/>
          <p:cNvSpPr txBox="1">
            <a:spLocks noChangeArrowheads="1"/>
          </p:cNvSpPr>
          <p:nvPr/>
        </p:nvSpPr>
        <p:spPr bwMode="auto">
          <a:xfrm>
            <a:off x="536575" y="5827713"/>
            <a:ext cx="419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可以用回溯的方式求出</a:t>
            </a:r>
            <a:r>
              <a:rPr kumimoji="1" lang="en-US" altLang="zh-CN" sz="2800" i="1">
                <a:solidFill>
                  <a:srgbClr val="1F2039"/>
                </a:solidFill>
                <a:latin typeface="Times New Roman" panose="02020603050405020304" pitchFamily="18" charset="0"/>
              </a:rPr>
              <a:t>Q</a:t>
            </a:r>
            <a:r>
              <a:rPr kumimoji="1" lang="en-US" altLang="zh-CN" sz="2800" b="1">
                <a:solidFill>
                  <a:srgbClr val="1F2039"/>
                </a:solidFill>
                <a:latin typeface="Times New Roman" panose="02020603050405020304" pitchFamily="18" charset="0"/>
              </a:rPr>
              <a:t>*</a:t>
            </a:r>
            <a:endParaRPr kumimoji="1" lang="zh-CN" altLang="en-US" sz="2800" b="1">
              <a:solidFill>
                <a:srgbClr val="1F2039"/>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08605"/>
                                        </p:tgtEl>
                                        <p:attrNameLst>
                                          <p:attrName>style.visibility</p:attrName>
                                        </p:attrNameLst>
                                      </p:cBhvr>
                                      <p:to>
                                        <p:strVal val="visible"/>
                                      </p:to>
                                    </p:set>
                                    <p:animEffect transition="in" filter="wipe(up)">
                                      <p:cBhvr>
                                        <p:cTn id="32" dur="500"/>
                                        <p:tgtEl>
                                          <p:spTgt spid="408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05"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94211" name="Rectangle 3"/>
          <p:cNvSpPr>
            <a:spLocks noChangeArrowheads="1"/>
          </p:cNvSpPr>
          <p:nvPr/>
        </p:nvSpPr>
        <p:spPr bwMode="auto">
          <a:xfrm>
            <a:off x="4291013"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4212" name="Text Box 4"/>
          <p:cNvSpPr txBox="1">
            <a:spLocks noChangeArrowheads="1"/>
          </p:cNvSpPr>
          <p:nvPr/>
        </p:nvSpPr>
        <p:spPr bwMode="auto">
          <a:xfrm>
            <a:off x="2209800" y="16764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800" b="1">
              <a:solidFill>
                <a:srgbClr val="1F2039"/>
              </a:solidFill>
              <a:latin typeface="Times New Roman" panose="02020603050405020304" pitchFamily="18" charset="0"/>
            </a:endParaRPr>
          </a:p>
        </p:txBody>
      </p:sp>
      <p:grpSp>
        <p:nvGrpSpPr>
          <p:cNvPr id="2" name="Group 5"/>
          <p:cNvGrpSpPr>
            <a:grpSpLocks/>
          </p:cNvGrpSpPr>
          <p:nvPr/>
        </p:nvGrpSpPr>
        <p:grpSpPr bwMode="auto">
          <a:xfrm>
            <a:off x="1403350" y="1773238"/>
            <a:ext cx="5183188" cy="382587"/>
            <a:chOff x="1351" y="1219"/>
            <a:chExt cx="3265" cy="241"/>
          </a:xfrm>
        </p:grpSpPr>
        <p:sp>
          <p:nvSpPr>
            <p:cNvPr id="94319" name="Rectangle 6"/>
            <p:cNvSpPr>
              <a:spLocks noChangeArrowheads="1"/>
            </p:cNvSpPr>
            <p:nvPr/>
          </p:nvSpPr>
          <p:spPr bwMode="auto">
            <a:xfrm>
              <a:off x="1351" y="1244"/>
              <a:ext cx="221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宋体" panose="02010600030101010101" pitchFamily="2" charset="-122"/>
                </a:rPr>
                <a:t>那么，求取最佳状态序列</a:t>
              </a:r>
              <a:endParaRPr kumimoji="1" lang="zh-CN" altLang="en-US" sz="2800" b="1">
                <a:solidFill>
                  <a:srgbClr val="1F2039"/>
                </a:solidFill>
                <a:latin typeface="Times New Roman" panose="02020603050405020304" pitchFamily="18" charset="0"/>
              </a:endParaRPr>
            </a:p>
          </p:txBody>
        </p:sp>
        <p:grpSp>
          <p:nvGrpSpPr>
            <p:cNvPr id="94320" name="Group 7"/>
            <p:cNvGrpSpPr>
              <a:grpSpLocks/>
            </p:cNvGrpSpPr>
            <p:nvPr/>
          </p:nvGrpSpPr>
          <p:grpSpPr bwMode="auto">
            <a:xfrm>
              <a:off x="3647" y="1219"/>
              <a:ext cx="186" cy="215"/>
              <a:chOff x="3388" y="1120"/>
              <a:chExt cx="186" cy="215"/>
            </a:xfrm>
          </p:grpSpPr>
          <p:sp>
            <p:nvSpPr>
              <p:cNvPr id="94322" name="Rectangle 8"/>
              <p:cNvSpPr>
                <a:spLocks noChangeArrowheads="1"/>
              </p:cNvSpPr>
              <p:nvPr/>
            </p:nvSpPr>
            <p:spPr bwMode="auto">
              <a:xfrm>
                <a:off x="3522" y="1120"/>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300">
                    <a:solidFill>
                      <a:srgbClr val="000000"/>
                    </a:solidFill>
                    <a:latin typeface="Times New Roman" panose="02020603050405020304" pitchFamily="18" charset="0"/>
                  </a:rPr>
                  <a:t>*</a:t>
                </a:r>
                <a:endParaRPr kumimoji="1" lang="zh-CN" altLang="en-US" sz="2800" b="1">
                  <a:solidFill>
                    <a:srgbClr val="1F2039"/>
                  </a:solidFill>
                  <a:latin typeface="Times New Roman" panose="02020603050405020304" pitchFamily="18" charset="0"/>
                </a:endParaRPr>
              </a:p>
            </p:txBody>
          </p:sp>
          <p:sp>
            <p:nvSpPr>
              <p:cNvPr id="94323" name="Rectangle 9"/>
              <p:cNvSpPr>
                <a:spLocks noChangeArrowheads="1"/>
              </p:cNvSpPr>
              <p:nvPr/>
            </p:nvSpPr>
            <p:spPr bwMode="auto">
              <a:xfrm>
                <a:off x="3388" y="1136"/>
                <a:ext cx="13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Q</a:t>
                </a:r>
                <a:endParaRPr kumimoji="1" lang="en-US" altLang="zh-CN" sz="2800" b="1">
                  <a:solidFill>
                    <a:srgbClr val="1F2039"/>
                  </a:solidFill>
                  <a:latin typeface="Times New Roman" panose="02020603050405020304" pitchFamily="18" charset="0"/>
                </a:endParaRPr>
              </a:p>
            </p:txBody>
          </p:sp>
        </p:grpSp>
        <p:sp>
          <p:nvSpPr>
            <p:cNvPr id="94321" name="Rectangle 10"/>
            <p:cNvSpPr>
              <a:spLocks noChangeArrowheads="1"/>
            </p:cNvSpPr>
            <p:nvPr/>
          </p:nvSpPr>
          <p:spPr bwMode="auto">
            <a:xfrm>
              <a:off x="3812" y="1244"/>
              <a:ext cx="8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宋体" panose="02010600030101010101" pitchFamily="2" charset="-122"/>
                </a:rPr>
                <a:t>的过程为</a:t>
              </a:r>
              <a:endParaRPr kumimoji="1" lang="zh-CN" altLang="en-US" sz="2800" b="1">
                <a:solidFill>
                  <a:srgbClr val="1F2039"/>
                </a:solidFill>
                <a:latin typeface="Times New Roman" panose="02020603050405020304" pitchFamily="18" charset="0"/>
              </a:endParaRPr>
            </a:p>
          </p:txBody>
        </p:sp>
      </p:grpSp>
      <p:grpSp>
        <p:nvGrpSpPr>
          <p:cNvPr id="4" name="Group 11"/>
          <p:cNvGrpSpPr>
            <a:grpSpLocks/>
          </p:cNvGrpSpPr>
          <p:nvPr/>
        </p:nvGrpSpPr>
        <p:grpSpPr bwMode="auto">
          <a:xfrm>
            <a:off x="1754188" y="2420938"/>
            <a:ext cx="3178175" cy="1366837"/>
            <a:chOff x="1105" y="1532"/>
            <a:chExt cx="2002" cy="861"/>
          </a:xfrm>
        </p:grpSpPr>
        <p:sp>
          <p:nvSpPr>
            <p:cNvPr id="94287" name="Rectangle 12"/>
            <p:cNvSpPr>
              <a:spLocks noChangeArrowheads="1"/>
            </p:cNvSpPr>
            <p:nvPr/>
          </p:nvSpPr>
          <p:spPr bwMode="auto">
            <a:xfrm>
              <a:off x="1105" y="1537"/>
              <a:ext cx="23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500" b="1">
                  <a:solidFill>
                    <a:srgbClr val="000000"/>
                  </a:solidFill>
                  <a:latin typeface="Times New Roman" panose="02020603050405020304" pitchFamily="18" charset="0"/>
                </a:rPr>
                <a:t>(a)</a:t>
              </a:r>
              <a:endParaRPr kumimoji="1" lang="en-US" altLang="zh-CN" sz="2800" b="1">
                <a:solidFill>
                  <a:srgbClr val="1F2039"/>
                </a:solidFill>
                <a:latin typeface="Times New Roman" panose="02020603050405020304" pitchFamily="18" charset="0"/>
              </a:endParaRPr>
            </a:p>
          </p:txBody>
        </p:sp>
        <p:sp>
          <p:nvSpPr>
            <p:cNvPr id="94288" name="Rectangle 13"/>
            <p:cNvSpPr>
              <a:spLocks noChangeArrowheads="1"/>
            </p:cNvSpPr>
            <p:nvPr/>
          </p:nvSpPr>
          <p:spPr bwMode="auto">
            <a:xfrm>
              <a:off x="1338" y="1537"/>
              <a:ext cx="5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Times New Roman" panose="02020603050405020304" pitchFamily="18" charset="0"/>
                </a:rPr>
                <a:t> </a:t>
              </a:r>
              <a:endParaRPr kumimoji="1" lang="zh-CN" altLang="en-US" sz="2800" b="1">
                <a:solidFill>
                  <a:srgbClr val="1F2039"/>
                </a:solidFill>
                <a:latin typeface="Times New Roman" panose="02020603050405020304" pitchFamily="18" charset="0"/>
              </a:endParaRPr>
            </a:p>
          </p:txBody>
        </p:sp>
        <p:sp>
          <p:nvSpPr>
            <p:cNvPr id="94289" name="Rectangle 14"/>
            <p:cNvSpPr>
              <a:spLocks noChangeArrowheads="1"/>
            </p:cNvSpPr>
            <p:nvPr/>
          </p:nvSpPr>
          <p:spPr bwMode="auto">
            <a:xfrm>
              <a:off x="1435" y="1548"/>
              <a:ext cx="100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宋体" panose="02010600030101010101" pitchFamily="2" charset="-122"/>
                </a:rPr>
                <a:t>初始化：对</a:t>
              </a:r>
              <a:endParaRPr kumimoji="1" lang="zh-CN" altLang="en-US" sz="2800" b="1">
                <a:solidFill>
                  <a:srgbClr val="1F2039"/>
                </a:solidFill>
                <a:latin typeface="Times New Roman" panose="02020603050405020304" pitchFamily="18" charset="0"/>
              </a:endParaRPr>
            </a:p>
          </p:txBody>
        </p:sp>
        <p:grpSp>
          <p:nvGrpSpPr>
            <p:cNvPr id="94290" name="Group 15"/>
            <p:cNvGrpSpPr>
              <a:grpSpLocks/>
            </p:cNvGrpSpPr>
            <p:nvPr/>
          </p:nvGrpSpPr>
          <p:grpSpPr bwMode="auto">
            <a:xfrm>
              <a:off x="2437" y="1532"/>
              <a:ext cx="670" cy="220"/>
              <a:chOff x="2255" y="1436"/>
              <a:chExt cx="670" cy="220"/>
            </a:xfrm>
          </p:grpSpPr>
          <p:sp>
            <p:nvSpPr>
              <p:cNvPr id="94314" name="Rectangle 16"/>
              <p:cNvSpPr>
                <a:spLocks noChangeArrowheads="1"/>
              </p:cNvSpPr>
              <p:nvPr/>
            </p:nvSpPr>
            <p:spPr bwMode="auto">
              <a:xfrm>
                <a:off x="2802" y="1457"/>
                <a:ext cx="12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N</a:t>
                </a:r>
                <a:endParaRPr kumimoji="1" lang="en-US" altLang="zh-CN" sz="2800" b="1">
                  <a:solidFill>
                    <a:srgbClr val="1F2039"/>
                  </a:solidFill>
                  <a:latin typeface="Times New Roman" panose="02020603050405020304" pitchFamily="18" charset="0"/>
                </a:endParaRPr>
              </a:p>
            </p:txBody>
          </p:sp>
          <p:sp>
            <p:nvSpPr>
              <p:cNvPr id="94315" name="Rectangle 17"/>
              <p:cNvSpPr>
                <a:spLocks noChangeArrowheads="1"/>
              </p:cNvSpPr>
              <p:nvPr/>
            </p:nvSpPr>
            <p:spPr bwMode="auto">
              <a:xfrm>
                <a:off x="2531" y="1457"/>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316" name="Rectangle 18"/>
              <p:cNvSpPr>
                <a:spLocks noChangeArrowheads="1"/>
              </p:cNvSpPr>
              <p:nvPr/>
            </p:nvSpPr>
            <p:spPr bwMode="auto">
              <a:xfrm>
                <a:off x="2656" y="1436"/>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317" name="Rectangle 19"/>
              <p:cNvSpPr>
                <a:spLocks noChangeArrowheads="1"/>
              </p:cNvSpPr>
              <p:nvPr/>
            </p:nvSpPr>
            <p:spPr bwMode="auto">
              <a:xfrm>
                <a:off x="2401" y="1436"/>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318" name="Rectangle 20"/>
              <p:cNvSpPr>
                <a:spLocks noChangeArrowheads="1"/>
              </p:cNvSpPr>
              <p:nvPr/>
            </p:nvSpPr>
            <p:spPr bwMode="auto">
              <a:xfrm>
                <a:off x="2255" y="1457"/>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grpSp>
        <p:grpSp>
          <p:nvGrpSpPr>
            <p:cNvPr id="94291" name="Group 21"/>
            <p:cNvGrpSpPr>
              <a:grpSpLocks/>
            </p:cNvGrpSpPr>
            <p:nvPr/>
          </p:nvGrpSpPr>
          <p:grpSpPr bwMode="auto">
            <a:xfrm>
              <a:off x="1535" y="1824"/>
              <a:ext cx="1034" cy="248"/>
              <a:chOff x="1353" y="1746"/>
              <a:chExt cx="1034" cy="248"/>
            </a:xfrm>
          </p:grpSpPr>
          <p:sp>
            <p:nvSpPr>
              <p:cNvPr id="94300" name="Rectangle 22"/>
              <p:cNvSpPr>
                <a:spLocks noChangeArrowheads="1"/>
              </p:cNvSpPr>
              <p:nvPr/>
            </p:nvSpPr>
            <p:spPr bwMode="auto">
              <a:xfrm>
                <a:off x="2326" y="1767"/>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301" name="Rectangle 23"/>
              <p:cNvSpPr>
                <a:spLocks noChangeArrowheads="1"/>
              </p:cNvSpPr>
              <p:nvPr/>
            </p:nvSpPr>
            <p:spPr bwMode="auto">
              <a:xfrm>
                <a:off x="2123" y="1767"/>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302" name="Rectangle 24"/>
              <p:cNvSpPr>
                <a:spLocks noChangeArrowheads="1"/>
              </p:cNvSpPr>
              <p:nvPr/>
            </p:nvSpPr>
            <p:spPr bwMode="auto">
              <a:xfrm>
                <a:off x="1608" y="1767"/>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303" name="Rectangle 25"/>
              <p:cNvSpPr>
                <a:spLocks noChangeArrowheads="1"/>
              </p:cNvSpPr>
              <p:nvPr/>
            </p:nvSpPr>
            <p:spPr bwMode="auto">
              <a:xfrm>
                <a:off x="1490" y="1767"/>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304" name="Rectangle 26"/>
              <p:cNvSpPr>
                <a:spLocks noChangeArrowheads="1"/>
              </p:cNvSpPr>
              <p:nvPr/>
            </p:nvSpPr>
            <p:spPr bwMode="auto">
              <a:xfrm>
                <a:off x="2250" y="1881"/>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305" name="Rectangle 27"/>
              <p:cNvSpPr>
                <a:spLocks noChangeArrowheads="1"/>
              </p:cNvSpPr>
              <p:nvPr/>
            </p:nvSpPr>
            <p:spPr bwMode="auto">
              <a:xfrm>
                <a:off x="1414" y="1881"/>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306" name="Rectangle 28"/>
              <p:cNvSpPr>
                <a:spLocks noChangeArrowheads="1"/>
              </p:cNvSpPr>
              <p:nvPr/>
            </p:nvSpPr>
            <p:spPr bwMode="auto">
              <a:xfrm>
                <a:off x="2186" y="1767"/>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o</a:t>
                </a:r>
                <a:endParaRPr kumimoji="1" lang="en-US" altLang="zh-CN" sz="2800" b="1">
                  <a:solidFill>
                    <a:srgbClr val="1F2039"/>
                  </a:solidFill>
                  <a:latin typeface="Times New Roman" panose="02020603050405020304" pitchFamily="18" charset="0"/>
                </a:endParaRPr>
              </a:p>
            </p:txBody>
          </p:sp>
          <p:sp>
            <p:nvSpPr>
              <p:cNvPr id="94307" name="Rectangle 29"/>
              <p:cNvSpPr>
                <a:spLocks noChangeArrowheads="1"/>
              </p:cNvSpPr>
              <p:nvPr/>
            </p:nvSpPr>
            <p:spPr bwMode="auto">
              <a:xfrm>
                <a:off x="1992" y="1767"/>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b</a:t>
                </a:r>
                <a:endParaRPr kumimoji="1" lang="en-US" altLang="zh-CN" sz="2800" b="1">
                  <a:solidFill>
                    <a:srgbClr val="1F2039"/>
                  </a:solidFill>
                  <a:latin typeface="Times New Roman" panose="02020603050405020304" pitchFamily="18" charset="0"/>
                </a:endParaRPr>
              </a:p>
            </p:txBody>
          </p:sp>
          <p:sp>
            <p:nvSpPr>
              <p:cNvPr id="94308" name="Rectangle 30"/>
              <p:cNvSpPr>
                <a:spLocks noChangeArrowheads="1"/>
              </p:cNvSpPr>
              <p:nvPr/>
            </p:nvSpPr>
            <p:spPr bwMode="auto">
              <a:xfrm>
                <a:off x="1551" y="1767"/>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309" name="Rectangle 31"/>
              <p:cNvSpPr>
                <a:spLocks noChangeArrowheads="1"/>
              </p:cNvSpPr>
              <p:nvPr/>
            </p:nvSpPr>
            <p:spPr bwMode="auto">
              <a:xfrm>
                <a:off x="2058" y="1881"/>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310" name="Rectangle 32"/>
              <p:cNvSpPr>
                <a:spLocks noChangeArrowheads="1"/>
              </p:cNvSpPr>
              <p:nvPr/>
            </p:nvSpPr>
            <p:spPr bwMode="auto">
              <a:xfrm>
                <a:off x="1944" y="1881"/>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311" name="Rectangle 33"/>
              <p:cNvSpPr>
                <a:spLocks noChangeArrowheads="1"/>
              </p:cNvSpPr>
              <p:nvPr/>
            </p:nvSpPr>
            <p:spPr bwMode="auto">
              <a:xfrm>
                <a:off x="1859" y="1746"/>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p</a:t>
                </a:r>
                <a:endParaRPr kumimoji="1" lang="en-US" altLang="zh-CN" sz="2800" b="1">
                  <a:solidFill>
                    <a:srgbClr val="1F2039"/>
                  </a:solidFill>
                  <a:latin typeface="Times New Roman" panose="02020603050405020304" pitchFamily="18" charset="0"/>
                </a:endParaRPr>
              </a:p>
            </p:txBody>
          </p:sp>
          <p:sp>
            <p:nvSpPr>
              <p:cNvPr id="94312" name="Rectangle 34"/>
              <p:cNvSpPr>
                <a:spLocks noChangeArrowheads="1"/>
              </p:cNvSpPr>
              <p:nvPr/>
            </p:nvSpPr>
            <p:spPr bwMode="auto">
              <a:xfrm>
                <a:off x="1353" y="1746"/>
                <a:ext cx="9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d</a:t>
                </a:r>
                <a:endParaRPr kumimoji="1" lang="en-US" altLang="zh-CN" sz="2800" b="1">
                  <a:solidFill>
                    <a:srgbClr val="1F2039"/>
                  </a:solidFill>
                  <a:latin typeface="Times New Roman" panose="02020603050405020304" pitchFamily="18" charset="0"/>
                </a:endParaRPr>
              </a:p>
            </p:txBody>
          </p:sp>
          <p:sp>
            <p:nvSpPr>
              <p:cNvPr id="94313" name="Rectangle 35"/>
              <p:cNvSpPr>
                <a:spLocks noChangeArrowheads="1"/>
              </p:cNvSpPr>
              <p:nvPr/>
            </p:nvSpPr>
            <p:spPr bwMode="auto">
              <a:xfrm>
                <a:off x="1728" y="1746"/>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grpSp>
        <p:grpSp>
          <p:nvGrpSpPr>
            <p:cNvPr id="94292" name="Group 36"/>
            <p:cNvGrpSpPr>
              <a:grpSpLocks/>
            </p:cNvGrpSpPr>
            <p:nvPr/>
          </p:nvGrpSpPr>
          <p:grpSpPr bwMode="auto">
            <a:xfrm>
              <a:off x="1535" y="2145"/>
              <a:ext cx="621" cy="248"/>
              <a:chOff x="1353" y="2067"/>
              <a:chExt cx="621" cy="248"/>
            </a:xfrm>
          </p:grpSpPr>
          <p:sp>
            <p:nvSpPr>
              <p:cNvPr id="94293" name="Rectangle 37"/>
              <p:cNvSpPr>
                <a:spLocks noChangeArrowheads="1"/>
              </p:cNvSpPr>
              <p:nvPr/>
            </p:nvSpPr>
            <p:spPr bwMode="auto">
              <a:xfrm>
                <a:off x="1882" y="2088"/>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0</a:t>
                </a:r>
                <a:endParaRPr kumimoji="1" lang="en-US" altLang="zh-CN" sz="2800" b="1">
                  <a:solidFill>
                    <a:srgbClr val="1F2039"/>
                  </a:solidFill>
                  <a:latin typeface="Times New Roman" panose="02020603050405020304" pitchFamily="18" charset="0"/>
                </a:endParaRPr>
              </a:p>
            </p:txBody>
          </p:sp>
          <p:sp>
            <p:nvSpPr>
              <p:cNvPr id="94294" name="Rectangle 38"/>
              <p:cNvSpPr>
                <a:spLocks noChangeArrowheads="1"/>
              </p:cNvSpPr>
              <p:nvPr/>
            </p:nvSpPr>
            <p:spPr bwMode="auto">
              <a:xfrm>
                <a:off x="1627" y="208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95" name="Rectangle 39"/>
              <p:cNvSpPr>
                <a:spLocks noChangeArrowheads="1"/>
              </p:cNvSpPr>
              <p:nvPr/>
            </p:nvSpPr>
            <p:spPr bwMode="auto">
              <a:xfrm>
                <a:off x="1507" y="208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96" name="Rectangle 40"/>
              <p:cNvSpPr>
                <a:spLocks noChangeArrowheads="1"/>
              </p:cNvSpPr>
              <p:nvPr/>
            </p:nvSpPr>
            <p:spPr bwMode="auto">
              <a:xfrm>
                <a:off x="1429" y="2202"/>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97" name="Rectangle 41"/>
              <p:cNvSpPr>
                <a:spLocks noChangeArrowheads="1"/>
              </p:cNvSpPr>
              <p:nvPr/>
            </p:nvSpPr>
            <p:spPr bwMode="auto">
              <a:xfrm>
                <a:off x="1754" y="2067"/>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98" name="Rectangle 42"/>
              <p:cNvSpPr>
                <a:spLocks noChangeArrowheads="1"/>
              </p:cNvSpPr>
              <p:nvPr/>
            </p:nvSpPr>
            <p:spPr bwMode="auto">
              <a:xfrm>
                <a:off x="1569" y="2088"/>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299" name="Rectangle 43"/>
              <p:cNvSpPr>
                <a:spLocks noChangeArrowheads="1"/>
              </p:cNvSpPr>
              <p:nvPr/>
            </p:nvSpPr>
            <p:spPr bwMode="auto">
              <a:xfrm>
                <a:off x="1353" y="2067"/>
                <a:ext cx="11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j</a:t>
                </a:r>
                <a:endParaRPr kumimoji="1" lang="en-US" altLang="zh-CN" sz="2800" b="1">
                  <a:solidFill>
                    <a:srgbClr val="1F2039"/>
                  </a:solidFill>
                  <a:latin typeface="Times New Roman" panose="02020603050405020304" pitchFamily="18" charset="0"/>
                </a:endParaRPr>
              </a:p>
            </p:txBody>
          </p:sp>
        </p:grpSp>
      </p:grpSp>
      <p:grpSp>
        <p:nvGrpSpPr>
          <p:cNvPr id="8" name="Group 44"/>
          <p:cNvGrpSpPr>
            <a:grpSpLocks/>
          </p:cNvGrpSpPr>
          <p:nvPr/>
        </p:nvGrpSpPr>
        <p:grpSpPr bwMode="auto">
          <a:xfrm>
            <a:off x="1749425" y="4195763"/>
            <a:ext cx="4117975" cy="1681162"/>
            <a:chOff x="1105" y="2439"/>
            <a:chExt cx="2594" cy="1059"/>
          </a:xfrm>
        </p:grpSpPr>
        <p:sp>
          <p:nvSpPr>
            <p:cNvPr id="94216" name="Rectangle 45"/>
            <p:cNvSpPr>
              <a:spLocks noChangeArrowheads="1"/>
            </p:cNvSpPr>
            <p:nvPr/>
          </p:nvSpPr>
          <p:spPr bwMode="auto">
            <a:xfrm>
              <a:off x="1105" y="2479"/>
              <a:ext cx="24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500" b="1">
                  <a:solidFill>
                    <a:srgbClr val="000000"/>
                  </a:solidFill>
                  <a:latin typeface="Times New Roman" panose="02020603050405020304" pitchFamily="18" charset="0"/>
                </a:rPr>
                <a:t>(b)</a:t>
              </a:r>
              <a:endParaRPr kumimoji="1" lang="en-US" altLang="zh-CN" sz="2800" b="1">
                <a:solidFill>
                  <a:srgbClr val="1F2039"/>
                </a:solidFill>
                <a:latin typeface="Times New Roman" panose="02020603050405020304" pitchFamily="18" charset="0"/>
              </a:endParaRPr>
            </a:p>
          </p:txBody>
        </p:sp>
        <p:sp>
          <p:nvSpPr>
            <p:cNvPr id="94217" name="Rectangle 46"/>
            <p:cNvSpPr>
              <a:spLocks noChangeArrowheads="1"/>
            </p:cNvSpPr>
            <p:nvPr/>
          </p:nvSpPr>
          <p:spPr bwMode="auto">
            <a:xfrm>
              <a:off x="1349" y="2479"/>
              <a:ext cx="5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Times New Roman" panose="02020603050405020304" pitchFamily="18" charset="0"/>
                </a:rPr>
                <a:t> </a:t>
              </a:r>
              <a:endParaRPr kumimoji="1" lang="zh-CN" altLang="en-US" sz="2800" b="1">
                <a:solidFill>
                  <a:srgbClr val="1F2039"/>
                </a:solidFill>
                <a:latin typeface="Times New Roman" panose="02020603050405020304" pitchFamily="18" charset="0"/>
              </a:endParaRPr>
            </a:p>
          </p:txBody>
        </p:sp>
        <p:sp>
          <p:nvSpPr>
            <p:cNvPr id="94218" name="Rectangle 47"/>
            <p:cNvSpPr>
              <a:spLocks noChangeArrowheads="1"/>
            </p:cNvSpPr>
            <p:nvPr/>
          </p:nvSpPr>
          <p:spPr bwMode="auto">
            <a:xfrm>
              <a:off x="1435" y="2490"/>
              <a:ext cx="8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500" b="1">
                  <a:solidFill>
                    <a:srgbClr val="000000"/>
                  </a:solidFill>
                  <a:latin typeface="宋体" panose="02010600030101010101" pitchFamily="2" charset="-122"/>
                </a:rPr>
                <a:t>递推：对</a:t>
              </a:r>
              <a:endParaRPr kumimoji="1" lang="zh-CN" altLang="en-US" sz="2800" b="1">
                <a:solidFill>
                  <a:srgbClr val="1F2039"/>
                </a:solidFill>
                <a:latin typeface="Times New Roman" panose="02020603050405020304" pitchFamily="18" charset="0"/>
              </a:endParaRPr>
            </a:p>
          </p:txBody>
        </p:sp>
        <p:grpSp>
          <p:nvGrpSpPr>
            <p:cNvPr id="94219" name="Group 48"/>
            <p:cNvGrpSpPr>
              <a:grpSpLocks/>
            </p:cNvGrpSpPr>
            <p:nvPr/>
          </p:nvGrpSpPr>
          <p:grpSpPr bwMode="auto">
            <a:xfrm>
              <a:off x="2252" y="2439"/>
              <a:ext cx="1344" cy="220"/>
              <a:chOff x="2070" y="2361"/>
              <a:chExt cx="1344" cy="220"/>
            </a:xfrm>
          </p:grpSpPr>
          <p:sp>
            <p:nvSpPr>
              <p:cNvPr id="94275" name="Rectangle 49"/>
              <p:cNvSpPr>
                <a:spLocks noChangeArrowheads="1"/>
              </p:cNvSpPr>
              <p:nvPr/>
            </p:nvSpPr>
            <p:spPr bwMode="auto">
              <a:xfrm>
                <a:off x="3291" y="2382"/>
                <a:ext cx="123"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N</a:t>
                </a:r>
                <a:endParaRPr kumimoji="1" lang="en-US" altLang="zh-CN" sz="2800" b="1">
                  <a:solidFill>
                    <a:srgbClr val="1F2039"/>
                  </a:solidFill>
                  <a:latin typeface="Times New Roman" panose="02020603050405020304" pitchFamily="18" charset="0"/>
                </a:endParaRPr>
              </a:p>
            </p:txBody>
          </p:sp>
          <p:sp>
            <p:nvSpPr>
              <p:cNvPr id="94276" name="Rectangle 50"/>
              <p:cNvSpPr>
                <a:spLocks noChangeArrowheads="1"/>
              </p:cNvSpPr>
              <p:nvPr/>
            </p:nvSpPr>
            <p:spPr bwMode="auto">
              <a:xfrm>
                <a:off x="3051" y="2382"/>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j</a:t>
                </a:r>
                <a:endParaRPr kumimoji="1" lang="en-US" altLang="zh-CN" sz="2800" b="1">
                  <a:solidFill>
                    <a:srgbClr val="1F2039"/>
                  </a:solidFill>
                  <a:latin typeface="Times New Roman" panose="02020603050405020304" pitchFamily="18" charset="0"/>
                </a:endParaRPr>
              </a:p>
            </p:txBody>
          </p:sp>
          <p:sp>
            <p:nvSpPr>
              <p:cNvPr id="94277" name="Rectangle 51"/>
              <p:cNvSpPr>
                <a:spLocks noChangeArrowheads="1"/>
              </p:cNvSpPr>
              <p:nvPr/>
            </p:nvSpPr>
            <p:spPr bwMode="auto">
              <a:xfrm>
                <a:off x="2549" y="2382"/>
                <a:ext cx="10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78" name="Rectangle 52"/>
              <p:cNvSpPr>
                <a:spLocks noChangeArrowheads="1"/>
              </p:cNvSpPr>
              <p:nvPr/>
            </p:nvSpPr>
            <p:spPr bwMode="auto">
              <a:xfrm>
                <a:off x="2325" y="2382"/>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79" name="Rectangle 53"/>
              <p:cNvSpPr>
                <a:spLocks noChangeArrowheads="1"/>
              </p:cNvSpPr>
              <p:nvPr/>
            </p:nvSpPr>
            <p:spPr bwMode="auto">
              <a:xfrm>
                <a:off x="3163" y="2361"/>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80" name="Rectangle 54"/>
              <p:cNvSpPr>
                <a:spLocks noChangeArrowheads="1"/>
              </p:cNvSpPr>
              <p:nvPr/>
            </p:nvSpPr>
            <p:spPr bwMode="auto">
              <a:xfrm>
                <a:off x="2899" y="2361"/>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81" name="Rectangle 55"/>
              <p:cNvSpPr>
                <a:spLocks noChangeArrowheads="1"/>
              </p:cNvSpPr>
              <p:nvPr/>
            </p:nvSpPr>
            <p:spPr bwMode="auto">
              <a:xfrm>
                <a:off x="2440" y="2361"/>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82" name="Rectangle 56"/>
              <p:cNvSpPr>
                <a:spLocks noChangeArrowheads="1"/>
              </p:cNvSpPr>
              <p:nvPr/>
            </p:nvSpPr>
            <p:spPr bwMode="auto">
              <a:xfrm>
                <a:off x="2213" y="2361"/>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83" name="Rectangle 57"/>
              <p:cNvSpPr>
                <a:spLocks noChangeArrowheads="1"/>
              </p:cNvSpPr>
              <p:nvPr/>
            </p:nvSpPr>
            <p:spPr bwMode="auto">
              <a:xfrm>
                <a:off x="2770" y="2382"/>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84" name="Rectangle 58"/>
              <p:cNvSpPr>
                <a:spLocks noChangeArrowheads="1"/>
              </p:cNvSpPr>
              <p:nvPr/>
            </p:nvSpPr>
            <p:spPr bwMode="auto">
              <a:xfrm>
                <a:off x="2667" y="2382"/>
                <a:ext cx="46"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85" name="Rectangle 59"/>
              <p:cNvSpPr>
                <a:spLocks noChangeArrowheads="1"/>
              </p:cNvSpPr>
              <p:nvPr/>
            </p:nvSpPr>
            <p:spPr bwMode="auto">
              <a:xfrm>
                <a:off x="2070" y="2382"/>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2</a:t>
                </a:r>
                <a:endParaRPr kumimoji="1" lang="en-US" altLang="zh-CN" sz="2800" b="1">
                  <a:solidFill>
                    <a:srgbClr val="1F2039"/>
                  </a:solidFill>
                  <a:latin typeface="Times New Roman" panose="02020603050405020304" pitchFamily="18" charset="0"/>
                </a:endParaRPr>
              </a:p>
            </p:txBody>
          </p:sp>
          <p:sp>
            <p:nvSpPr>
              <p:cNvPr id="94286" name="Rectangle 60"/>
              <p:cNvSpPr>
                <a:spLocks noChangeArrowheads="1"/>
              </p:cNvSpPr>
              <p:nvPr/>
            </p:nvSpPr>
            <p:spPr bwMode="auto">
              <a:xfrm>
                <a:off x="2706" y="2382"/>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300" b="1">
                    <a:solidFill>
                      <a:srgbClr val="000000"/>
                    </a:solidFill>
                    <a:latin typeface="Times New Roman" panose="02020603050405020304" pitchFamily="18" charset="0"/>
                  </a:rPr>
                  <a:t>  </a:t>
                </a:r>
                <a:endParaRPr kumimoji="1" lang="zh-CN" altLang="en-US" sz="2800" b="1">
                  <a:solidFill>
                    <a:srgbClr val="1F2039"/>
                  </a:solidFill>
                  <a:latin typeface="Times New Roman" panose="02020603050405020304" pitchFamily="18" charset="0"/>
                </a:endParaRPr>
              </a:p>
            </p:txBody>
          </p:sp>
        </p:grpSp>
        <p:grpSp>
          <p:nvGrpSpPr>
            <p:cNvPr id="94220" name="Group 61"/>
            <p:cNvGrpSpPr>
              <a:grpSpLocks/>
            </p:cNvGrpSpPr>
            <p:nvPr/>
          </p:nvGrpSpPr>
          <p:grpSpPr bwMode="auto">
            <a:xfrm>
              <a:off x="1737" y="2765"/>
              <a:ext cx="1962" cy="322"/>
              <a:chOff x="1555" y="2687"/>
              <a:chExt cx="1962" cy="322"/>
            </a:xfrm>
          </p:grpSpPr>
          <p:sp>
            <p:nvSpPr>
              <p:cNvPr id="94246" name="Rectangle 62"/>
              <p:cNvSpPr>
                <a:spLocks noChangeArrowheads="1"/>
              </p:cNvSpPr>
              <p:nvPr/>
            </p:nvSpPr>
            <p:spPr bwMode="auto">
              <a:xfrm>
                <a:off x="3456"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47" name="Rectangle 63"/>
              <p:cNvSpPr>
                <a:spLocks noChangeArrowheads="1"/>
              </p:cNvSpPr>
              <p:nvPr/>
            </p:nvSpPr>
            <p:spPr bwMode="auto">
              <a:xfrm>
                <a:off x="3256"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48" name="Rectangle 64"/>
              <p:cNvSpPr>
                <a:spLocks noChangeArrowheads="1"/>
              </p:cNvSpPr>
              <p:nvPr/>
            </p:nvSpPr>
            <p:spPr bwMode="auto">
              <a:xfrm>
                <a:off x="3053"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49" name="Rectangle 65"/>
              <p:cNvSpPr>
                <a:spLocks noChangeArrowheads="1"/>
              </p:cNvSpPr>
              <p:nvPr/>
            </p:nvSpPr>
            <p:spPr bwMode="auto">
              <a:xfrm>
                <a:off x="2820"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50" name="Rectangle 66"/>
              <p:cNvSpPr>
                <a:spLocks noChangeArrowheads="1"/>
              </p:cNvSpPr>
              <p:nvPr/>
            </p:nvSpPr>
            <p:spPr bwMode="auto">
              <a:xfrm>
                <a:off x="2704"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51" name="Rectangle 67"/>
              <p:cNvSpPr>
                <a:spLocks noChangeArrowheads="1"/>
              </p:cNvSpPr>
              <p:nvPr/>
            </p:nvSpPr>
            <p:spPr bwMode="auto">
              <a:xfrm>
                <a:off x="2391"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52" name="Rectangle 68"/>
              <p:cNvSpPr>
                <a:spLocks noChangeArrowheads="1"/>
              </p:cNvSpPr>
              <p:nvPr/>
            </p:nvSpPr>
            <p:spPr bwMode="auto">
              <a:xfrm>
                <a:off x="2088" y="2708"/>
                <a:ext cx="31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max</a:t>
                </a:r>
                <a:endParaRPr kumimoji="1" lang="en-US" altLang="zh-CN" sz="2800" b="1">
                  <a:solidFill>
                    <a:srgbClr val="1F2039"/>
                  </a:solidFill>
                  <a:latin typeface="Times New Roman" panose="02020603050405020304" pitchFamily="18" charset="0"/>
                </a:endParaRPr>
              </a:p>
            </p:txBody>
          </p:sp>
          <p:sp>
            <p:nvSpPr>
              <p:cNvPr id="94253" name="Rectangle 69"/>
              <p:cNvSpPr>
                <a:spLocks noChangeArrowheads="1"/>
              </p:cNvSpPr>
              <p:nvPr/>
            </p:nvSpPr>
            <p:spPr bwMode="auto">
              <a:xfrm>
                <a:off x="1846"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54" name="Rectangle 70"/>
              <p:cNvSpPr>
                <a:spLocks noChangeArrowheads="1"/>
              </p:cNvSpPr>
              <p:nvPr/>
            </p:nvSpPr>
            <p:spPr bwMode="auto">
              <a:xfrm>
                <a:off x="1688" y="2708"/>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55" name="Rectangle 71"/>
              <p:cNvSpPr>
                <a:spLocks noChangeArrowheads="1"/>
              </p:cNvSpPr>
              <p:nvPr/>
            </p:nvSpPr>
            <p:spPr bwMode="auto">
              <a:xfrm>
                <a:off x="2625" y="2823"/>
                <a:ext cx="5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56" name="Rectangle 72"/>
              <p:cNvSpPr>
                <a:spLocks noChangeArrowheads="1"/>
              </p:cNvSpPr>
              <p:nvPr/>
            </p:nvSpPr>
            <p:spPr bwMode="auto">
              <a:xfrm>
                <a:off x="2067" y="2887"/>
                <a:ext cx="56"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57" name="Rectangle 73"/>
              <p:cNvSpPr>
                <a:spLocks noChangeArrowheads="1"/>
              </p:cNvSpPr>
              <p:nvPr/>
            </p:nvSpPr>
            <p:spPr bwMode="auto">
              <a:xfrm>
                <a:off x="3386" y="2824"/>
                <a:ext cx="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58" name="Rectangle 74"/>
              <p:cNvSpPr>
                <a:spLocks noChangeArrowheads="1"/>
              </p:cNvSpPr>
              <p:nvPr/>
            </p:nvSpPr>
            <p:spPr bwMode="auto">
              <a:xfrm>
                <a:off x="3188" y="2824"/>
                <a:ext cx="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j</a:t>
                </a:r>
                <a:endParaRPr kumimoji="1" lang="en-US" altLang="zh-CN" sz="2800" b="1">
                  <a:solidFill>
                    <a:srgbClr val="1F2039"/>
                  </a:solidFill>
                  <a:latin typeface="Times New Roman" panose="02020603050405020304" pitchFamily="18" charset="0"/>
                </a:endParaRPr>
              </a:p>
            </p:txBody>
          </p:sp>
          <p:sp>
            <p:nvSpPr>
              <p:cNvPr id="94259" name="Rectangle 75"/>
              <p:cNvSpPr>
                <a:spLocks noChangeArrowheads="1"/>
              </p:cNvSpPr>
              <p:nvPr/>
            </p:nvSpPr>
            <p:spPr bwMode="auto">
              <a:xfrm>
                <a:off x="2954" y="2824"/>
                <a:ext cx="62"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ij</a:t>
                </a:r>
                <a:endParaRPr kumimoji="1" lang="en-US" altLang="zh-CN" sz="2800" b="1">
                  <a:solidFill>
                    <a:srgbClr val="1F2039"/>
                  </a:solidFill>
                  <a:latin typeface="Times New Roman" panose="02020603050405020304" pitchFamily="18" charset="0"/>
                </a:endParaRPr>
              </a:p>
            </p:txBody>
          </p:sp>
          <p:sp>
            <p:nvSpPr>
              <p:cNvPr id="94260" name="Rectangle 76"/>
              <p:cNvSpPr>
                <a:spLocks noChangeArrowheads="1"/>
              </p:cNvSpPr>
              <p:nvPr/>
            </p:nvSpPr>
            <p:spPr bwMode="auto">
              <a:xfrm>
                <a:off x="2527" y="2824"/>
                <a:ext cx="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61" name="Rectangle 77"/>
              <p:cNvSpPr>
                <a:spLocks noChangeArrowheads="1"/>
              </p:cNvSpPr>
              <p:nvPr/>
            </p:nvSpPr>
            <p:spPr bwMode="auto">
              <a:xfrm>
                <a:off x="2291" y="2888"/>
                <a:ext cx="75"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N</a:t>
                </a:r>
                <a:endParaRPr kumimoji="1" lang="en-US" altLang="zh-CN" sz="2800" b="1">
                  <a:solidFill>
                    <a:srgbClr val="1F2039"/>
                  </a:solidFill>
                  <a:latin typeface="Times New Roman" panose="02020603050405020304" pitchFamily="18" charset="0"/>
                </a:endParaRPr>
              </a:p>
            </p:txBody>
          </p:sp>
          <p:sp>
            <p:nvSpPr>
              <p:cNvPr id="94262" name="Rectangle 78"/>
              <p:cNvSpPr>
                <a:spLocks noChangeArrowheads="1"/>
              </p:cNvSpPr>
              <p:nvPr/>
            </p:nvSpPr>
            <p:spPr bwMode="auto">
              <a:xfrm>
                <a:off x="2182" y="2888"/>
                <a:ext cx="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263" name="Rectangle 79"/>
              <p:cNvSpPr>
                <a:spLocks noChangeArrowheads="1"/>
              </p:cNvSpPr>
              <p:nvPr/>
            </p:nvSpPr>
            <p:spPr bwMode="auto">
              <a:xfrm>
                <a:off x="1619" y="2824"/>
                <a:ext cx="3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64" name="Rectangle 80"/>
              <p:cNvSpPr>
                <a:spLocks noChangeArrowheads="1"/>
              </p:cNvSpPr>
              <p:nvPr/>
            </p:nvSpPr>
            <p:spPr bwMode="auto">
              <a:xfrm>
                <a:off x="3318" y="2708"/>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o</a:t>
                </a:r>
                <a:endParaRPr kumimoji="1" lang="en-US" altLang="zh-CN" sz="2800" b="1">
                  <a:solidFill>
                    <a:srgbClr val="1F2039"/>
                  </a:solidFill>
                  <a:latin typeface="Times New Roman" panose="02020603050405020304" pitchFamily="18" charset="0"/>
                </a:endParaRPr>
              </a:p>
            </p:txBody>
          </p:sp>
          <p:sp>
            <p:nvSpPr>
              <p:cNvPr id="94265" name="Rectangle 81"/>
              <p:cNvSpPr>
                <a:spLocks noChangeArrowheads="1"/>
              </p:cNvSpPr>
              <p:nvPr/>
            </p:nvSpPr>
            <p:spPr bwMode="auto">
              <a:xfrm>
                <a:off x="3104" y="2708"/>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b</a:t>
                </a:r>
                <a:endParaRPr kumimoji="1" lang="en-US" altLang="zh-CN" sz="2800" b="1">
                  <a:solidFill>
                    <a:srgbClr val="1F2039"/>
                  </a:solidFill>
                  <a:latin typeface="Times New Roman" panose="02020603050405020304" pitchFamily="18" charset="0"/>
                </a:endParaRPr>
              </a:p>
            </p:txBody>
          </p:sp>
          <p:sp>
            <p:nvSpPr>
              <p:cNvPr id="94266" name="Rectangle 82"/>
              <p:cNvSpPr>
                <a:spLocks noChangeArrowheads="1"/>
              </p:cNvSpPr>
              <p:nvPr/>
            </p:nvSpPr>
            <p:spPr bwMode="auto">
              <a:xfrm>
                <a:off x="2884" y="2708"/>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a</a:t>
                </a:r>
                <a:endParaRPr kumimoji="1" lang="en-US" altLang="zh-CN" sz="2800" b="1">
                  <a:solidFill>
                    <a:srgbClr val="1F2039"/>
                  </a:solidFill>
                  <a:latin typeface="Times New Roman" panose="02020603050405020304" pitchFamily="18" charset="0"/>
                </a:endParaRPr>
              </a:p>
            </p:txBody>
          </p:sp>
          <p:sp>
            <p:nvSpPr>
              <p:cNvPr id="94267" name="Rectangle 83"/>
              <p:cNvSpPr>
                <a:spLocks noChangeArrowheads="1"/>
              </p:cNvSpPr>
              <p:nvPr/>
            </p:nvSpPr>
            <p:spPr bwMode="auto">
              <a:xfrm>
                <a:off x="2763" y="2708"/>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268" name="Rectangle 84"/>
              <p:cNvSpPr>
                <a:spLocks noChangeArrowheads="1"/>
              </p:cNvSpPr>
              <p:nvPr/>
            </p:nvSpPr>
            <p:spPr bwMode="auto">
              <a:xfrm>
                <a:off x="1787" y="2708"/>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j</a:t>
                </a:r>
                <a:endParaRPr kumimoji="1" lang="en-US" altLang="zh-CN" sz="2800" b="1">
                  <a:solidFill>
                    <a:srgbClr val="1F2039"/>
                  </a:solidFill>
                  <a:latin typeface="Times New Roman" panose="02020603050405020304" pitchFamily="18" charset="0"/>
                </a:endParaRPr>
              </a:p>
            </p:txBody>
          </p:sp>
          <p:sp>
            <p:nvSpPr>
              <p:cNvPr id="94269" name="Rectangle 85"/>
              <p:cNvSpPr>
                <a:spLocks noChangeArrowheads="1"/>
              </p:cNvSpPr>
              <p:nvPr/>
            </p:nvSpPr>
            <p:spPr bwMode="auto">
              <a:xfrm>
                <a:off x="2581" y="2812"/>
                <a:ext cx="6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70" name="Rectangle 86"/>
              <p:cNvSpPr>
                <a:spLocks noChangeArrowheads="1"/>
              </p:cNvSpPr>
              <p:nvPr/>
            </p:nvSpPr>
            <p:spPr bwMode="auto">
              <a:xfrm>
                <a:off x="2231" y="2876"/>
                <a:ext cx="6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71" name="Rectangle 87"/>
              <p:cNvSpPr>
                <a:spLocks noChangeArrowheads="1"/>
              </p:cNvSpPr>
              <p:nvPr/>
            </p:nvSpPr>
            <p:spPr bwMode="auto">
              <a:xfrm>
                <a:off x="2129" y="2876"/>
                <a:ext cx="61"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4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72" name="Rectangle 88"/>
              <p:cNvSpPr>
                <a:spLocks noChangeArrowheads="1"/>
              </p:cNvSpPr>
              <p:nvPr/>
            </p:nvSpPr>
            <p:spPr bwMode="auto">
              <a:xfrm>
                <a:off x="1966" y="2687"/>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73" name="Rectangle 89"/>
              <p:cNvSpPr>
                <a:spLocks noChangeArrowheads="1"/>
              </p:cNvSpPr>
              <p:nvPr/>
            </p:nvSpPr>
            <p:spPr bwMode="auto">
              <a:xfrm>
                <a:off x="2463" y="2687"/>
                <a:ext cx="9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d</a:t>
                </a:r>
                <a:endParaRPr kumimoji="1" lang="en-US" altLang="zh-CN" sz="2800" b="1">
                  <a:solidFill>
                    <a:srgbClr val="1F2039"/>
                  </a:solidFill>
                  <a:latin typeface="Times New Roman" panose="02020603050405020304" pitchFamily="18" charset="0"/>
                </a:endParaRPr>
              </a:p>
            </p:txBody>
          </p:sp>
          <p:sp>
            <p:nvSpPr>
              <p:cNvPr id="94274" name="Rectangle 90"/>
              <p:cNvSpPr>
                <a:spLocks noChangeArrowheads="1"/>
              </p:cNvSpPr>
              <p:nvPr/>
            </p:nvSpPr>
            <p:spPr bwMode="auto">
              <a:xfrm>
                <a:off x="1555" y="2687"/>
                <a:ext cx="9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d</a:t>
                </a:r>
                <a:endParaRPr kumimoji="1" lang="en-US" altLang="zh-CN" sz="2800" b="1">
                  <a:solidFill>
                    <a:srgbClr val="1F2039"/>
                  </a:solidFill>
                  <a:latin typeface="Times New Roman" panose="02020603050405020304" pitchFamily="18" charset="0"/>
                </a:endParaRPr>
              </a:p>
            </p:txBody>
          </p:sp>
        </p:grpSp>
        <p:grpSp>
          <p:nvGrpSpPr>
            <p:cNvPr id="94221" name="Group 91"/>
            <p:cNvGrpSpPr>
              <a:grpSpLocks/>
            </p:cNvGrpSpPr>
            <p:nvPr/>
          </p:nvGrpSpPr>
          <p:grpSpPr bwMode="auto">
            <a:xfrm>
              <a:off x="1732" y="3149"/>
              <a:ext cx="1860" cy="349"/>
              <a:chOff x="1550" y="3071"/>
              <a:chExt cx="1860" cy="349"/>
            </a:xfrm>
          </p:grpSpPr>
          <p:sp>
            <p:nvSpPr>
              <p:cNvPr id="94222" name="Rectangle 92"/>
              <p:cNvSpPr>
                <a:spLocks noChangeArrowheads="1"/>
              </p:cNvSpPr>
              <p:nvPr/>
            </p:nvSpPr>
            <p:spPr bwMode="auto">
              <a:xfrm>
                <a:off x="3349"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23" name="Rectangle 93"/>
              <p:cNvSpPr>
                <a:spLocks noChangeArrowheads="1"/>
              </p:cNvSpPr>
              <p:nvPr/>
            </p:nvSpPr>
            <p:spPr bwMode="auto">
              <a:xfrm>
                <a:off x="3111"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24" name="Rectangle 94"/>
              <p:cNvSpPr>
                <a:spLocks noChangeArrowheads="1"/>
              </p:cNvSpPr>
              <p:nvPr/>
            </p:nvSpPr>
            <p:spPr bwMode="auto">
              <a:xfrm>
                <a:off x="2994"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25" name="Rectangle 95"/>
              <p:cNvSpPr>
                <a:spLocks noChangeArrowheads="1"/>
              </p:cNvSpPr>
              <p:nvPr/>
            </p:nvSpPr>
            <p:spPr bwMode="auto">
              <a:xfrm>
                <a:off x="2674"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26" name="Rectangle 96"/>
              <p:cNvSpPr>
                <a:spLocks noChangeArrowheads="1"/>
              </p:cNvSpPr>
              <p:nvPr/>
            </p:nvSpPr>
            <p:spPr bwMode="auto">
              <a:xfrm>
                <a:off x="2364" y="3092"/>
                <a:ext cx="317"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max</a:t>
                </a:r>
                <a:endParaRPr kumimoji="1" lang="en-US" altLang="zh-CN" sz="2800" b="1">
                  <a:solidFill>
                    <a:srgbClr val="1F2039"/>
                  </a:solidFill>
                  <a:latin typeface="Times New Roman" panose="02020603050405020304" pitchFamily="18" charset="0"/>
                </a:endParaRPr>
              </a:p>
            </p:txBody>
          </p:sp>
          <p:sp>
            <p:nvSpPr>
              <p:cNvPr id="94227" name="Rectangle 97"/>
              <p:cNvSpPr>
                <a:spLocks noChangeArrowheads="1"/>
              </p:cNvSpPr>
              <p:nvPr/>
            </p:nvSpPr>
            <p:spPr bwMode="auto">
              <a:xfrm>
                <a:off x="2107" y="3092"/>
                <a:ext cx="235"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arg</a:t>
                </a:r>
                <a:endParaRPr kumimoji="1" lang="en-US" altLang="zh-CN" sz="2800" b="1">
                  <a:solidFill>
                    <a:srgbClr val="1F2039"/>
                  </a:solidFill>
                  <a:latin typeface="Times New Roman" panose="02020603050405020304" pitchFamily="18" charset="0"/>
                </a:endParaRPr>
              </a:p>
            </p:txBody>
          </p:sp>
          <p:sp>
            <p:nvSpPr>
              <p:cNvPr id="94228" name="Rectangle 98"/>
              <p:cNvSpPr>
                <a:spLocks noChangeArrowheads="1"/>
              </p:cNvSpPr>
              <p:nvPr/>
            </p:nvSpPr>
            <p:spPr bwMode="auto">
              <a:xfrm>
                <a:off x="1861"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29" name="Rectangle 99"/>
              <p:cNvSpPr>
                <a:spLocks noChangeArrowheads="1"/>
              </p:cNvSpPr>
              <p:nvPr/>
            </p:nvSpPr>
            <p:spPr bwMode="auto">
              <a:xfrm>
                <a:off x="1701" y="3092"/>
                <a:ext cx="6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Times New Roman" panose="02020603050405020304" pitchFamily="18" charset="0"/>
                  </a:rPr>
                  <a:t>(</a:t>
                </a:r>
                <a:endParaRPr kumimoji="1" lang="en-US" altLang="zh-CN" sz="2800" b="1">
                  <a:solidFill>
                    <a:srgbClr val="1F2039"/>
                  </a:solidFill>
                  <a:latin typeface="Times New Roman" panose="02020603050405020304" pitchFamily="18" charset="0"/>
                </a:endParaRPr>
              </a:p>
            </p:txBody>
          </p:sp>
          <p:sp>
            <p:nvSpPr>
              <p:cNvPr id="94230" name="Rectangle 100"/>
              <p:cNvSpPr>
                <a:spLocks noChangeArrowheads="1"/>
              </p:cNvSpPr>
              <p:nvPr/>
            </p:nvSpPr>
            <p:spPr bwMode="auto">
              <a:xfrm>
                <a:off x="2918" y="3206"/>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31" name="Rectangle 101"/>
              <p:cNvSpPr>
                <a:spLocks noChangeArrowheads="1"/>
              </p:cNvSpPr>
              <p:nvPr/>
            </p:nvSpPr>
            <p:spPr bwMode="auto">
              <a:xfrm>
                <a:off x="2221" y="3307"/>
                <a:ext cx="52"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Times New Roman" panose="02020603050405020304" pitchFamily="18" charset="0"/>
                  </a:rPr>
                  <a:t>1</a:t>
                </a:r>
                <a:endParaRPr kumimoji="1" lang="en-US" altLang="zh-CN" sz="2800" b="1">
                  <a:solidFill>
                    <a:srgbClr val="1F2039"/>
                  </a:solidFill>
                  <a:latin typeface="Times New Roman" panose="02020603050405020304" pitchFamily="18" charset="0"/>
                </a:endParaRPr>
              </a:p>
            </p:txBody>
          </p:sp>
          <p:sp>
            <p:nvSpPr>
              <p:cNvPr id="94232" name="Rectangle 102"/>
              <p:cNvSpPr>
                <a:spLocks noChangeArrowheads="1"/>
              </p:cNvSpPr>
              <p:nvPr/>
            </p:nvSpPr>
            <p:spPr bwMode="auto">
              <a:xfrm>
                <a:off x="3252" y="3206"/>
                <a:ext cx="5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ij</a:t>
                </a:r>
                <a:endParaRPr kumimoji="1" lang="en-US" altLang="zh-CN" sz="2800" b="1">
                  <a:solidFill>
                    <a:srgbClr val="1F2039"/>
                  </a:solidFill>
                  <a:latin typeface="Times New Roman" panose="02020603050405020304" pitchFamily="18" charset="0"/>
                </a:endParaRPr>
              </a:p>
            </p:txBody>
          </p:sp>
          <p:sp>
            <p:nvSpPr>
              <p:cNvPr id="94233" name="Rectangle 103"/>
              <p:cNvSpPr>
                <a:spLocks noChangeArrowheads="1"/>
              </p:cNvSpPr>
              <p:nvPr/>
            </p:nvSpPr>
            <p:spPr bwMode="auto">
              <a:xfrm>
                <a:off x="2815" y="320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34" name="Rectangle 104"/>
              <p:cNvSpPr>
                <a:spLocks noChangeArrowheads="1"/>
              </p:cNvSpPr>
              <p:nvPr/>
            </p:nvSpPr>
            <p:spPr bwMode="auto">
              <a:xfrm>
                <a:off x="2453" y="3307"/>
                <a:ext cx="6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N</a:t>
                </a:r>
                <a:endParaRPr kumimoji="1" lang="en-US" altLang="zh-CN" sz="2800" b="1">
                  <a:solidFill>
                    <a:srgbClr val="1F2039"/>
                  </a:solidFill>
                  <a:latin typeface="Times New Roman" panose="02020603050405020304" pitchFamily="18" charset="0"/>
                </a:endParaRPr>
              </a:p>
            </p:txBody>
          </p:sp>
          <p:sp>
            <p:nvSpPr>
              <p:cNvPr id="94235" name="Rectangle 105"/>
              <p:cNvSpPr>
                <a:spLocks noChangeArrowheads="1"/>
              </p:cNvSpPr>
              <p:nvPr/>
            </p:nvSpPr>
            <p:spPr bwMode="auto">
              <a:xfrm>
                <a:off x="2337" y="3307"/>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236" name="Rectangle 106"/>
              <p:cNvSpPr>
                <a:spLocks noChangeArrowheads="1"/>
              </p:cNvSpPr>
              <p:nvPr/>
            </p:nvSpPr>
            <p:spPr bwMode="auto">
              <a:xfrm>
                <a:off x="1632" y="3206"/>
                <a:ext cx="29"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i="1">
                    <a:solidFill>
                      <a:srgbClr val="000000"/>
                    </a:solidFill>
                    <a:latin typeface="Times New Roman" panose="02020603050405020304" pitchFamily="18" charset="0"/>
                  </a:rPr>
                  <a:t>t</a:t>
                </a:r>
                <a:endParaRPr kumimoji="1" lang="en-US" altLang="zh-CN" sz="2800" b="1">
                  <a:solidFill>
                    <a:srgbClr val="1F2039"/>
                  </a:solidFill>
                  <a:latin typeface="Times New Roman" panose="02020603050405020304" pitchFamily="18" charset="0"/>
                </a:endParaRPr>
              </a:p>
            </p:txBody>
          </p:sp>
          <p:sp>
            <p:nvSpPr>
              <p:cNvPr id="94237" name="Rectangle 107"/>
              <p:cNvSpPr>
                <a:spLocks noChangeArrowheads="1"/>
              </p:cNvSpPr>
              <p:nvPr/>
            </p:nvSpPr>
            <p:spPr bwMode="auto">
              <a:xfrm>
                <a:off x="3176" y="3092"/>
                <a:ext cx="9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a</a:t>
                </a:r>
                <a:endParaRPr kumimoji="1" lang="en-US" altLang="zh-CN" sz="2800" b="1">
                  <a:solidFill>
                    <a:srgbClr val="1F2039"/>
                  </a:solidFill>
                  <a:latin typeface="Times New Roman" panose="02020603050405020304" pitchFamily="18" charset="0"/>
                </a:endParaRPr>
              </a:p>
            </p:txBody>
          </p:sp>
          <p:sp>
            <p:nvSpPr>
              <p:cNvPr id="94238" name="Rectangle 108"/>
              <p:cNvSpPr>
                <a:spLocks noChangeArrowheads="1"/>
              </p:cNvSpPr>
              <p:nvPr/>
            </p:nvSpPr>
            <p:spPr bwMode="auto">
              <a:xfrm>
                <a:off x="3054" y="3092"/>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i</a:t>
                </a:r>
                <a:endParaRPr kumimoji="1" lang="en-US" altLang="zh-CN" sz="2800" b="1">
                  <a:solidFill>
                    <a:srgbClr val="1F2039"/>
                  </a:solidFill>
                  <a:latin typeface="Times New Roman" panose="02020603050405020304" pitchFamily="18" charset="0"/>
                </a:endParaRPr>
              </a:p>
            </p:txBody>
          </p:sp>
          <p:sp>
            <p:nvSpPr>
              <p:cNvPr id="94239" name="Rectangle 109"/>
              <p:cNvSpPr>
                <a:spLocks noChangeArrowheads="1"/>
              </p:cNvSpPr>
              <p:nvPr/>
            </p:nvSpPr>
            <p:spPr bwMode="auto">
              <a:xfrm>
                <a:off x="1801" y="3092"/>
                <a:ext cx="5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Times New Roman" panose="02020603050405020304" pitchFamily="18" charset="0"/>
                  </a:rPr>
                  <a:t>j</a:t>
                </a:r>
                <a:endParaRPr kumimoji="1" lang="en-US" altLang="zh-CN" sz="2800" b="1">
                  <a:solidFill>
                    <a:srgbClr val="1F2039"/>
                  </a:solidFill>
                  <a:latin typeface="Times New Roman" panose="02020603050405020304" pitchFamily="18" charset="0"/>
                </a:endParaRPr>
              </a:p>
            </p:txBody>
          </p:sp>
          <p:sp>
            <p:nvSpPr>
              <p:cNvPr id="94240" name="Rectangle 110"/>
              <p:cNvSpPr>
                <a:spLocks noChangeArrowheads="1"/>
              </p:cNvSpPr>
              <p:nvPr/>
            </p:nvSpPr>
            <p:spPr bwMode="auto">
              <a:xfrm>
                <a:off x="2872" y="3194"/>
                <a:ext cx="5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41" name="Rectangle 111"/>
              <p:cNvSpPr>
                <a:spLocks noChangeArrowheads="1"/>
              </p:cNvSpPr>
              <p:nvPr/>
            </p:nvSpPr>
            <p:spPr bwMode="auto">
              <a:xfrm>
                <a:off x="2389" y="3295"/>
                <a:ext cx="5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42" name="Rectangle 112"/>
              <p:cNvSpPr>
                <a:spLocks noChangeArrowheads="1"/>
              </p:cNvSpPr>
              <p:nvPr/>
            </p:nvSpPr>
            <p:spPr bwMode="auto">
              <a:xfrm>
                <a:off x="2284" y="3295"/>
                <a:ext cx="57"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43" name="Rectangle 113"/>
              <p:cNvSpPr>
                <a:spLocks noChangeArrowheads="1"/>
              </p:cNvSpPr>
              <p:nvPr/>
            </p:nvSpPr>
            <p:spPr bwMode="auto">
              <a:xfrm>
                <a:off x="1983" y="3071"/>
                <a:ext cx="10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a:solidFill>
                      <a:srgbClr val="000000"/>
                    </a:solidFill>
                    <a:latin typeface="Symbol" panose="05050102010706020507" pitchFamily="18" charset="2"/>
                  </a:rPr>
                  <a:t>=</a:t>
                </a:r>
                <a:endParaRPr kumimoji="1" lang="en-US" altLang="zh-CN" sz="2800" b="1">
                  <a:solidFill>
                    <a:srgbClr val="1F2039"/>
                  </a:solidFill>
                  <a:latin typeface="Times New Roman" panose="02020603050405020304" pitchFamily="18" charset="0"/>
                </a:endParaRPr>
              </a:p>
            </p:txBody>
          </p:sp>
          <p:sp>
            <p:nvSpPr>
              <p:cNvPr id="94244" name="Rectangle 114"/>
              <p:cNvSpPr>
                <a:spLocks noChangeArrowheads="1"/>
              </p:cNvSpPr>
              <p:nvPr/>
            </p:nvSpPr>
            <p:spPr bwMode="auto">
              <a:xfrm>
                <a:off x="2745" y="3071"/>
                <a:ext cx="9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d</a:t>
                </a:r>
                <a:endParaRPr kumimoji="1" lang="en-US" altLang="zh-CN" sz="2800" b="1">
                  <a:solidFill>
                    <a:srgbClr val="1F2039"/>
                  </a:solidFill>
                  <a:latin typeface="Times New Roman" panose="02020603050405020304" pitchFamily="18" charset="0"/>
                </a:endParaRPr>
              </a:p>
            </p:txBody>
          </p:sp>
          <p:sp>
            <p:nvSpPr>
              <p:cNvPr id="94245" name="Rectangle 115"/>
              <p:cNvSpPr>
                <a:spLocks noChangeArrowheads="1"/>
              </p:cNvSpPr>
              <p:nvPr/>
            </p:nvSpPr>
            <p:spPr bwMode="auto">
              <a:xfrm>
                <a:off x="1550" y="3071"/>
                <a:ext cx="111"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2300" i="1">
                    <a:solidFill>
                      <a:srgbClr val="000000"/>
                    </a:solidFill>
                    <a:latin typeface="Symbol" panose="05050102010706020507" pitchFamily="18" charset="2"/>
                  </a:rPr>
                  <a:t>j</a:t>
                </a:r>
                <a:endParaRPr kumimoji="1" lang="en-US" altLang="zh-CN" sz="2800" b="1">
                  <a:solidFill>
                    <a:srgbClr val="1F2039"/>
                  </a:solidFill>
                  <a:latin typeface="Times New Roman" panose="02020603050405020304" pitchFamily="18" charset="0"/>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412675" name="Object 3"/>
          <p:cNvGraphicFramePr>
            <a:graphicFrameLocks noChangeAspect="1"/>
          </p:cNvGraphicFramePr>
          <p:nvPr/>
        </p:nvGraphicFramePr>
        <p:xfrm>
          <a:off x="990600" y="1447800"/>
          <a:ext cx="6267450" cy="4057650"/>
        </p:xfrm>
        <a:graphic>
          <a:graphicData uri="http://schemas.openxmlformats.org/presentationml/2006/ole">
            <mc:AlternateContent xmlns:mc="http://schemas.openxmlformats.org/markup-compatibility/2006">
              <mc:Choice xmlns:v="urn:schemas-microsoft-com:vml" Requires="v">
                <p:oleObj spid="_x0000_s96267" name="Document" r:id="rId4" imgW="6275832" imgH="4062984" progId="Word.Document.8">
                  <p:embed/>
                </p:oleObj>
              </mc:Choice>
              <mc:Fallback>
                <p:oleObj name="Document" r:id="rId4" imgW="6275832" imgH="406298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447800"/>
                        <a:ext cx="6267450" cy="405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12675"/>
                                        </p:tgtEl>
                                        <p:attrNameLst>
                                          <p:attrName>style.visibility</p:attrName>
                                        </p:attrNameLst>
                                      </p:cBhvr>
                                      <p:to>
                                        <p:strVal val="visible"/>
                                      </p:to>
                                    </p:set>
                                    <p:animEffect transition="in" filter="wipe(up)">
                                      <p:cBhvr>
                                        <p:cTn id="7" dur="500"/>
                                        <p:tgtEl>
                                          <p:spTgt spid="412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10243" name="Rectangle 3"/>
          <p:cNvSpPr>
            <a:spLocks noChangeArrowheads="1"/>
          </p:cNvSpPr>
          <p:nvPr/>
        </p:nvSpPr>
        <p:spPr bwMode="auto">
          <a:xfrm>
            <a:off x="297180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244" name="Rectangle 4"/>
          <p:cNvSpPr>
            <a:spLocks noChangeArrowheads="1"/>
          </p:cNvSpPr>
          <p:nvPr/>
        </p:nvSpPr>
        <p:spPr bwMode="auto">
          <a:xfrm>
            <a:off x="310515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48165" name="Rectangle 5"/>
          <p:cNvSpPr>
            <a:spLocks noGrp="1" noChangeArrowheads="1"/>
          </p:cNvSpPr>
          <p:nvPr>
            <p:ph type="body" idx="1"/>
          </p:nvPr>
        </p:nvSpPr>
        <p:spPr>
          <a:xfrm>
            <a:off x="609600" y="1981200"/>
            <a:ext cx="8229600" cy="4343400"/>
          </a:xfrm>
          <a:noFill/>
        </p:spPr>
        <p:txBody>
          <a:bodyPr/>
          <a:lstStyle/>
          <a:p>
            <a:pPr eaLnBrk="1" hangingPunct="1"/>
            <a:r>
              <a:rPr lang="zh-CN" altLang="en-US" sz="2800" b="1" smtClean="0">
                <a:solidFill>
                  <a:schemeClr val="tx2"/>
                </a:solidFill>
              </a:rPr>
              <a:t>按说话人的限定范围分</a:t>
            </a:r>
          </a:p>
          <a:p>
            <a:pPr eaLnBrk="1" hangingPunct="1">
              <a:buFontTx/>
              <a:buNone/>
            </a:pPr>
            <a:r>
              <a:rPr lang="zh-CN" altLang="en-US" sz="2800" b="1" smtClean="0">
                <a:solidFill>
                  <a:schemeClr val="tx2"/>
                </a:solidFill>
                <a:latin typeface="宋体" panose="02010600030101010101" pitchFamily="2" charset="-122"/>
              </a:rPr>
              <a:t>  </a:t>
            </a:r>
            <a:r>
              <a:rPr lang="zh-CN" altLang="en-US" sz="2800" b="1" smtClean="0">
                <a:solidFill>
                  <a:schemeClr val="tx2"/>
                </a:solidFill>
                <a:latin typeface="Times New Roman" panose="02020603050405020304" pitchFamily="18" charset="0"/>
              </a:rPr>
              <a:t>特定人（</a:t>
            </a:r>
            <a:r>
              <a:rPr lang="en-US" altLang="zh-CN" sz="2800" b="1" smtClean="0">
                <a:solidFill>
                  <a:schemeClr val="tx2"/>
                </a:solidFill>
                <a:latin typeface="Times New Roman" panose="02020603050405020304" pitchFamily="18" charset="0"/>
              </a:rPr>
              <a:t>Speaker Dependent，SD）</a:t>
            </a:r>
            <a:r>
              <a:rPr lang="zh-CN" altLang="en-US" sz="2800" b="1" smtClean="0">
                <a:solidFill>
                  <a:schemeClr val="tx2"/>
                </a:solidFill>
                <a:latin typeface="Times New Roman" panose="02020603050405020304" pitchFamily="18" charset="0"/>
              </a:rPr>
              <a:t>识别</a:t>
            </a:r>
          </a:p>
          <a:p>
            <a:pPr eaLnBrk="1" hangingPunct="1">
              <a:buFontTx/>
              <a:buNone/>
            </a:pPr>
            <a:r>
              <a:rPr lang="zh-CN" altLang="en-US" sz="2800" b="1" smtClean="0">
                <a:solidFill>
                  <a:schemeClr val="tx2"/>
                </a:solidFill>
                <a:latin typeface="Times New Roman" panose="02020603050405020304" pitchFamily="18" charset="0"/>
              </a:rPr>
              <a:t>  	非特定人（</a:t>
            </a:r>
            <a:r>
              <a:rPr lang="en-US" altLang="zh-CN" sz="2800" b="1" smtClean="0">
                <a:solidFill>
                  <a:schemeClr val="tx2"/>
                </a:solidFill>
                <a:latin typeface="Times New Roman" panose="02020603050405020304" pitchFamily="18" charset="0"/>
              </a:rPr>
              <a:t>Speaker-Independent ，SI</a:t>
            </a:r>
            <a:r>
              <a:rPr lang="zh-CN" altLang="en-US" sz="2800" b="1" smtClean="0">
                <a:solidFill>
                  <a:schemeClr val="tx2"/>
                </a:solidFill>
                <a:latin typeface="Times New Roman" panose="02020603050405020304" pitchFamily="18" charset="0"/>
              </a:rPr>
              <a:t>）识别</a:t>
            </a:r>
          </a:p>
          <a:p>
            <a:pPr eaLnBrk="1" hangingPunct="1">
              <a:buFontTx/>
              <a:buNone/>
            </a:pPr>
            <a:endParaRPr lang="zh-CN" altLang="en-US" sz="2800" b="1" smtClean="0">
              <a:solidFill>
                <a:schemeClr val="tx2"/>
              </a:solidFill>
              <a:latin typeface="Times New Roman" panose="02020603050405020304" pitchFamily="18" charset="0"/>
            </a:endParaRPr>
          </a:p>
          <a:p>
            <a:pPr eaLnBrk="1" hangingPunct="1">
              <a:buFontTx/>
              <a:buNone/>
            </a:pPr>
            <a:r>
              <a:rPr lang="zh-CN" altLang="en-US" sz="2800" b="1" smtClean="0">
                <a:solidFill>
                  <a:schemeClr val="tx2"/>
                </a:solidFill>
                <a:latin typeface="Times New Roman" panose="02020603050405020304" pitchFamily="18" charset="0"/>
              </a:rPr>
              <a:t>特定人小词表孤立词系统 </a:t>
            </a:r>
          </a:p>
          <a:p>
            <a:pPr eaLnBrk="1" hangingPunct="1">
              <a:buFontTx/>
              <a:buNone/>
            </a:pPr>
            <a:r>
              <a:rPr lang="zh-CN" altLang="en-US" sz="2800" b="1" smtClean="0">
                <a:solidFill>
                  <a:schemeClr val="tx2"/>
                </a:solidFill>
                <a:latin typeface="Times New Roman" panose="02020603050405020304" pitchFamily="18" charset="0"/>
              </a:rPr>
              <a:t>                     </a:t>
            </a:r>
            <a:r>
              <a:rPr lang="zh-CN" altLang="en-US" sz="2800" b="1" smtClean="0">
                <a:solidFill>
                  <a:srgbClr val="FF3300"/>
                </a:solidFill>
                <a:latin typeface="Times New Roman" panose="02020603050405020304" pitchFamily="18" charset="0"/>
              </a:rPr>
              <a:t>动态时间归正方法（</a:t>
            </a:r>
            <a:r>
              <a:rPr lang="en-US" altLang="zh-CN" sz="2800" b="1" smtClean="0">
                <a:solidFill>
                  <a:srgbClr val="FF3300"/>
                </a:solidFill>
                <a:latin typeface="Times New Roman" panose="02020603050405020304" pitchFamily="18" charset="0"/>
              </a:rPr>
              <a:t>DTW</a:t>
            </a:r>
            <a:r>
              <a:rPr lang="zh-CN" altLang="en-US" sz="2800" b="1" smtClean="0">
                <a:solidFill>
                  <a:srgbClr val="FF3300"/>
                </a:solidFill>
                <a:latin typeface="Times New Roman" panose="02020603050405020304" pitchFamily="18" charset="0"/>
              </a:rPr>
              <a:t>）</a:t>
            </a:r>
          </a:p>
          <a:p>
            <a:pPr eaLnBrk="1" hangingPunct="1">
              <a:buFontTx/>
              <a:buNone/>
            </a:pPr>
            <a:r>
              <a:rPr lang="zh-CN" altLang="en-US" sz="2800" b="1" smtClean="0">
                <a:solidFill>
                  <a:schemeClr val="tx2"/>
                </a:solidFill>
                <a:latin typeface="Times New Roman" panose="02020603050405020304" pitchFamily="18" charset="0"/>
              </a:rPr>
              <a:t>非特定人大词表连续语音识别任务</a:t>
            </a:r>
          </a:p>
          <a:p>
            <a:pPr eaLnBrk="1" hangingPunct="1">
              <a:buFontTx/>
              <a:buNone/>
            </a:pPr>
            <a:r>
              <a:rPr lang="en-US" altLang="zh-CN" sz="2800" b="1" smtClean="0">
                <a:solidFill>
                  <a:srgbClr val="FF3300"/>
                </a:solidFill>
                <a:latin typeface="Times New Roman" panose="02020603050405020304" pitchFamily="18" charset="0"/>
              </a:rPr>
              <a:t>                     </a:t>
            </a:r>
            <a:r>
              <a:rPr lang="zh-CN" altLang="en-US" sz="2800" b="1" smtClean="0">
                <a:solidFill>
                  <a:srgbClr val="FF3300"/>
                </a:solidFill>
                <a:latin typeface="Times New Roman" panose="02020603050405020304" pitchFamily="18" charset="0"/>
              </a:rPr>
              <a:t>隐马尔科夫模型方法 </a:t>
            </a:r>
            <a:r>
              <a:rPr lang="en-US" altLang="zh-CN" sz="2800" b="1" smtClean="0">
                <a:solidFill>
                  <a:srgbClr val="FF3300"/>
                </a:solidFill>
                <a:latin typeface="Times New Roman" panose="02020603050405020304" pitchFamily="18" charset="0"/>
              </a:rPr>
              <a:t>(HMM)</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65">
                                            <p:txEl>
                                              <p:pRg st="0" end="0"/>
                                            </p:txEl>
                                          </p:spTgt>
                                        </p:tgtEl>
                                        <p:attrNameLst>
                                          <p:attrName>style.visibility</p:attrName>
                                        </p:attrNameLst>
                                      </p:cBhvr>
                                      <p:to>
                                        <p:strVal val="visible"/>
                                      </p:to>
                                    </p:set>
                                    <p:animEffect transition="in" filter="wipe(up)">
                                      <p:cBhvr>
                                        <p:cTn id="7" dur="500"/>
                                        <p:tgtEl>
                                          <p:spTgt spid="3481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48165">
                                            <p:txEl>
                                              <p:pRg st="1" end="1"/>
                                            </p:txEl>
                                          </p:spTgt>
                                        </p:tgtEl>
                                        <p:attrNameLst>
                                          <p:attrName>style.visibility</p:attrName>
                                        </p:attrNameLst>
                                      </p:cBhvr>
                                      <p:to>
                                        <p:strVal val="visible"/>
                                      </p:to>
                                    </p:set>
                                    <p:animEffect transition="in" filter="wipe(up)">
                                      <p:cBhvr>
                                        <p:cTn id="12" dur="500"/>
                                        <p:tgtEl>
                                          <p:spTgt spid="34816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8165">
                                            <p:txEl>
                                              <p:pRg st="2" end="2"/>
                                            </p:txEl>
                                          </p:spTgt>
                                        </p:tgtEl>
                                        <p:attrNameLst>
                                          <p:attrName>style.visibility</p:attrName>
                                        </p:attrNameLst>
                                      </p:cBhvr>
                                      <p:to>
                                        <p:strVal val="visible"/>
                                      </p:to>
                                    </p:set>
                                    <p:animEffect transition="in" filter="wipe(up)">
                                      <p:cBhvr>
                                        <p:cTn id="17" dur="500"/>
                                        <p:tgtEl>
                                          <p:spTgt spid="34816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48165">
                                            <p:txEl>
                                              <p:pRg st="4" end="4"/>
                                            </p:txEl>
                                          </p:spTgt>
                                        </p:tgtEl>
                                        <p:attrNameLst>
                                          <p:attrName>style.visibility</p:attrName>
                                        </p:attrNameLst>
                                      </p:cBhvr>
                                      <p:to>
                                        <p:strVal val="visible"/>
                                      </p:to>
                                    </p:set>
                                    <p:animEffect transition="in" filter="wipe(up)">
                                      <p:cBhvr>
                                        <p:cTn id="22" dur="500"/>
                                        <p:tgtEl>
                                          <p:spTgt spid="34816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48165">
                                            <p:txEl>
                                              <p:pRg st="5" end="5"/>
                                            </p:txEl>
                                          </p:spTgt>
                                        </p:tgtEl>
                                        <p:attrNameLst>
                                          <p:attrName>style.visibility</p:attrName>
                                        </p:attrNameLst>
                                      </p:cBhvr>
                                      <p:to>
                                        <p:strVal val="visible"/>
                                      </p:to>
                                    </p:set>
                                    <p:animEffect transition="in" filter="wipe(up)">
                                      <p:cBhvr>
                                        <p:cTn id="27" dur="500"/>
                                        <p:tgtEl>
                                          <p:spTgt spid="34816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48165">
                                            <p:txEl>
                                              <p:pRg st="6" end="6"/>
                                            </p:txEl>
                                          </p:spTgt>
                                        </p:tgtEl>
                                        <p:attrNameLst>
                                          <p:attrName>style.visibility</p:attrName>
                                        </p:attrNameLst>
                                      </p:cBhvr>
                                      <p:to>
                                        <p:strVal val="visible"/>
                                      </p:to>
                                    </p:set>
                                    <p:animEffect transition="in" filter="wipe(up)">
                                      <p:cBhvr>
                                        <p:cTn id="32" dur="500"/>
                                        <p:tgtEl>
                                          <p:spTgt spid="348165">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48165">
                                            <p:txEl>
                                              <p:pRg st="7" end="7"/>
                                            </p:txEl>
                                          </p:spTgt>
                                        </p:tgtEl>
                                        <p:attrNameLst>
                                          <p:attrName>style.visibility</p:attrName>
                                        </p:attrNameLst>
                                      </p:cBhvr>
                                      <p:to>
                                        <p:strVal val="visible"/>
                                      </p:to>
                                    </p:set>
                                    <p:animEffect transition="in" filter="wipe(up)">
                                      <p:cBhvr>
                                        <p:cTn id="37" dur="500"/>
                                        <p:tgtEl>
                                          <p:spTgt spid="34816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5"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Text Box 2"/>
          <p:cNvSpPr txBox="1">
            <a:spLocks noChangeArrowheads="1"/>
          </p:cNvSpPr>
          <p:nvPr/>
        </p:nvSpPr>
        <p:spPr bwMode="auto">
          <a:xfrm>
            <a:off x="533400" y="4432300"/>
            <a:ext cx="83216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       在连接词和连续语音识别中，更多地采用</a:t>
            </a:r>
            <a:r>
              <a:rPr kumimoji="1" lang="en-US" altLang="zh-CN" sz="2800" b="1">
                <a:solidFill>
                  <a:srgbClr val="1F2039"/>
                </a:solidFill>
                <a:latin typeface="Times New Roman" panose="02020603050405020304" pitchFamily="18" charset="0"/>
              </a:rPr>
              <a:t>Viterbi</a:t>
            </a:r>
          </a:p>
          <a:p>
            <a:pPr eaLnBrk="1" hangingPunct="1">
              <a:spcBef>
                <a:spcPct val="0"/>
              </a:spcBef>
              <a:buFontTx/>
              <a:buNone/>
            </a:pPr>
            <a:r>
              <a:rPr kumimoji="1" lang="zh-CN" altLang="en-US" sz="2800" b="1">
                <a:solidFill>
                  <a:srgbClr val="1F2039"/>
                </a:solidFill>
                <a:latin typeface="宋体" panose="02010600030101010101" pitchFamily="2" charset="-122"/>
              </a:rPr>
              <a:t>算法来进行识别操作。因为它不仅能计算得分，还</a:t>
            </a:r>
          </a:p>
          <a:p>
            <a:pPr eaLnBrk="1" hangingPunct="1">
              <a:spcBef>
                <a:spcPct val="0"/>
              </a:spcBef>
              <a:buFontTx/>
              <a:buNone/>
            </a:pPr>
            <a:r>
              <a:rPr kumimoji="1" lang="zh-CN" altLang="en-US" sz="2800" b="1">
                <a:solidFill>
                  <a:srgbClr val="1F2039"/>
                </a:solidFill>
                <a:latin typeface="宋体" panose="02010600030101010101" pitchFamily="2" charset="-122"/>
              </a:rPr>
              <a:t>能通过最佳状态链获得词的边界信息。</a:t>
            </a:r>
          </a:p>
        </p:txBody>
      </p:sp>
      <p:sp>
        <p:nvSpPr>
          <p:cNvPr id="98307" name="Rectangle 3"/>
          <p:cNvSpPr>
            <a:spLocks noGrp="1" noChangeArrowheads="1"/>
          </p:cNvSpPr>
          <p:nvPr>
            <p:ph type="title" sz="quarter"/>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4"/>
          <p:cNvGrpSpPr>
            <a:grpSpLocks/>
          </p:cNvGrpSpPr>
          <p:nvPr/>
        </p:nvGrpSpPr>
        <p:grpSpPr bwMode="auto">
          <a:xfrm>
            <a:off x="533400" y="1773238"/>
            <a:ext cx="8183563" cy="2346325"/>
            <a:chOff x="336" y="1162"/>
            <a:chExt cx="5155" cy="1478"/>
          </a:xfrm>
        </p:grpSpPr>
        <p:graphicFrame>
          <p:nvGraphicFramePr>
            <p:cNvPr id="98309" name="Object 5"/>
            <p:cNvGraphicFramePr>
              <a:graphicFrameLocks noChangeAspect="1"/>
            </p:cNvGraphicFramePr>
            <p:nvPr/>
          </p:nvGraphicFramePr>
          <p:xfrm>
            <a:off x="4150" y="1611"/>
            <a:ext cx="1247" cy="368"/>
          </p:xfrm>
          <a:graphic>
            <a:graphicData uri="http://schemas.openxmlformats.org/presentationml/2006/ole">
              <mc:AlternateContent xmlns:mc="http://schemas.openxmlformats.org/markup-compatibility/2006">
                <mc:Choice xmlns:v="urn:schemas-microsoft-com:vml" Requires="v">
                  <p:oleObj spid="_x0000_s98356" name="Equation" r:id="rId4" imgW="990170" imgH="291973" progId="Equation.DSMT4">
                    <p:embed/>
                  </p:oleObj>
                </mc:Choice>
                <mc:Fallback>
                  <p:oleObj name="Equation" r:id="rId4" imgW="990170" imgH="291973"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0" y="1611"/>
                          <a:ext cx="124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8310" name="Group 6"/>
            <p:cNvGrpSpPr>
              <a:grpSpLocks/>
            </p:cNvGrpSpPr>
            <p:nvPr/>
          </p:nvGrpSpPr>
          <p:grpSpPr bwMode="auto">
            <a:xfrm>
              <a:off x="431" y="1162"/>
              <a:ext cx="4853" cy="462"/>
              <a:chOff x="476" y="1375"/>
              <a:chExt cx="4853" cy="462"/>
            </a:xfrm>
          </p:grpSpPr>
          <p:graphicFrame>
            <p:nvGraphicFramePr>
              <p:cNvPr id="98317" name="Object 7"/>
              <p:cNvGraphicFramePr>
                <a:graphicFrameLocks noChangeAspect="1"/>
              </p:cNvGraphicFramePr>
              <p:nvPr/>
            </p:nvGraphicFramePr>
            <p:xfrm>
              <a:off x="476" y="1429"/>
              <a:ext cx="1247" cy="368"/>
            </p:xfrm>
            <a:graphic>
              <a:graphicData uri="http://schemas.openxmlformats.org/presentationml/2006/ole">
                <mc:AlternateContent xmlns:mc="http://schemas.openxmlformats.org/markup-compatibility/2006">
                  <mc:Choice xmlns:v="urn:schemas-microsoft-com:vml" Requires="v">
                    <p:oleObj spid="_x0000_s98357" name="Equation" r:id="rId6" imgW="990170" imgH="291973" progId="Equation.DSMT4">
                      <p:embed/>
                    </p:oleObj>
                  </mc:Choice>
                  <mc:Fallback>
                    <p:oleObj name="Equation" r:id="rId6" imgW="990170" imgH="291973"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 y="1429"/>
                            <a:ext cx="1247"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8" name="Object 8"/>
              <p:cNvGraphicFramePr>
                <a:graphicFrameLocks noChangeAspect="1"/>
              </p:cNvGraphicFramePr>
              <p:nvPr/>
            </p:nvGraphicFramePr>
            <p:xfrm>
              <a:off x="2744" y="1389"/>
              <a:ext cx="1119" cy="448"/>
            </p:xfrm>
            <a:graphic>
              <a:graphicData uri="http://schemas.openxmlformats.org/presentationml/2006/ole">
                <mc:AlternateContent xmlns:mc="http://schemas.openxmlformats.org/markup-compatibility/2006">
                  <mc:Choice xmlns:v="urn:schemas-microsoft-com:vml" Requires="v">
                    <p:oleObj spid="_x0000_s98358" name="Equation" r:id="rId8" imgW="888614" imgH="355446" progId="Equation.DSMT4">
                      <p:embed/>
                    </p:oleObj>
                  </mc:Choice>
                  <mc:Fallback>
                    <p:oleObj name="Equation" r:id="rId8" imgW="888614" imgH="355446" progId="Equation.DSMT4">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4" y="1389"/>
                            <a:ext cx="1119"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9" name="Text Box 9"/>
              <p:cNvSpPr txBox="1">
                <a:spLocks noChangeArrowheads="1"/>
              </p:cNvSpPr>
              <p:nvPr/>
            </p:nvSpPr>
            <p:spPr bwMode="auto">
              <a:xfrm>
                <a:off x="1672" y="1389"/>
                <a:ext cx="1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事实上是</a:t>
                </a:r>
                <a:r>
                  <a:rPr kumimoji="1" lang="zh-CN" altLang="en-US" sz="2800" b="1">
                    <a:solidFill>
                      <a:srgbClr val="1F2039"/>
                    </a:solidFill>
                    <a:latin typeface="Times New Roman" panose="02020603050405020304" pitchFamily="18" charset="0"/>
                  </a:rPr>
                  <a:t> </a:t>
                </a:r>
              </a:p>
            </p:txBody>
          </p:sp>
          <p:sp>
            <p:nvSpPr>
              <p:cNvPr id="98320" name="Text Box 10"/>
              <p:cNvSpPr txBox="1">
                <a:spLocks noChangeArrowheads="1"/>
              </p:cNvSpPr>
              <p:nvPr/>
            </p:nvSpPr>
            <p:spPr bwMode="auto">
              <a:xfrm>
                <a:off x="4088" y="1375"/>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中举足轻重</a:t>
                </a:r>
                <a:endParaRPr kumimoji="1" lang="zh-CN" altLang="en-US" sz="2800" b="1">
                  <a:solidFill>
                    <a:srgbClr val="1F2039"/>
                  </a:solidFill>
                  <a:latin typeface="Times New Roman" panose="02020603050405020304" pitchFamily="18" charset="0"/>
                </a:endParaRPr>
              </a:p>
            </p:txBody>
          </p:sp>
        </p:grpSp>
        <p:sp>
          <p:nvSpPr>
            <p:cNvPr id="98311" name="Text Box 11"/>
            <p:cNvSpPr txBox="1">
              <a:spLocks noChangeArrowheads="1"/>
            </p:cNvSpPr>
            <p:nvPr/>
          </p:nvSpPr>
          <p:spPr bwMode="auto">
            <a:xfrm>
              <a:off x="340" y="1616"/>
              <a:ext cx="47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的唯一成分，因此，常常等价地使用</a:t>
              </a:r>
              <a:endParaRPr kumimoji="1" lang="zh-CN" altLang="en-US" sz="2800" b="1">
                <a:solidFill>
                  <a:srgbClr val="1F2039"/>
                </a:solidFill>
                <a:latin typeface="Times New Roman" panose="02020603050405020304" pitchFamily="18" charset="0"/>
              </a:endParaRPr>
            </a:p>
          </p:txBody>
        </p:sp>
        <p:sp>
          <p:nvSpPr>
            <p:cNvPr id="98312" name="Text Box 12"/>
            <p:cNvSpPr txBox="1">
              <a:spLocks noChangeArrowheads="1"/>
            </p:cNvSpPr>
            <p:nvPr/>
          </p:nvSpPr>
          <p:spPr bwMode="auto">
            <a:xfrm>
              <a:off x="336" y="1972"/>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来近似</a:t>
              </a:r>
            </a:p>
          </p:txBody>
        </p:sp>
        <p:sp>
          <p:nvSpPr>
            <p:cNvPr id="98313" name="Text Box 13"/>
            <p:cNvSpPr txBox="1">
              <a:spLocks noChangeArrowheads="1"/>
            </p:cNvSpPr>
            <p:nvPr/>
          </p:nvSpPr>
          <p:spPr bwMode="auto">
            <a:xfrm>
              <a:off x="2160" y="1968"/>
              <a:ext cx="333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。即</a:t>
              </a:r>
              <a:r>
                <a:rPr kumimoji="1" lang="en-US" altLang="zh-CN" sz="2800" b="1">
                  <a:solidFill>
                    <a:srgbClr val="1F2039"/>
                  </a:solidFill>
                  <a:latin typeface="Times New Roman" panose="02020603050405020304" pitchFamily="18" charset="0"/>
                </a:rPr>
                <a:t>Viterbi</a:t>
              </a:r>
              <a:r>
                <a:rPr kumimoji="1" lang="zh-CN" altLang="en-US" sz="2800" b="1">
                  <a:solidFill>
                    <a:srgbClr val="1F2039"/>
                  </a:solidFill>
                  <a:latin typeface="宋体" panose="02010600030101010101" pitchFamily="2" charset="-122"/>
                </a:rPr>
                <a:t>算法也就能用来计算</a:t>
              </a:r>
              <a:r>
                <a:rPr kumimoji="1" lang="zh-CN" altLang="en-US" sz="2800" b="1">
                  <a:solidFill>
                    <a:srgbClr val="1F2039"/>
                  </a:solidFill>
                  <a:latin typeface="Times New Roman" panose="02020603050405020304" pitchFamily="18" charset="0"/>
                </a:rPr>
                <a:t> </a:t>
              </a:r>
            </a:p>
          </p:txBody>
        </p:sp>
        <p:graphicFrame>
          <p:nvGraphicFramePr>
            <p:cNvPr id="98314" name="Object 14"/>
            <p:cNvGraphicFramePr>
              <a:graphicFrameLocks noChangeAspect="1"/>
            </p:cNvGraphicFramePr>
            <p:nvPr/>
          </p:nvGraphicFramePr>
          <p:xfrm>
            <a:off x="432" y="2359"/>
            <a:ext cx="691" cy="255"/>
          </p:xfrm>
          <a:graphic>
            <a:graphicData uri="http://schemas.openxmlformats.org/presentationml/2006/ole">
              <mc:AlternateContent xmlns:mc="http://schemas.openxmlformats.org/markup-compatibility/2006">
                <mc:Choice xmlns:v="urn:schemas-microsoft-com:vml" Requires="v">
                  <p:oleObj spid="_x0000_s98359" r:id="rId10" imgW="545626" imgH="203024" progId="Equation.3">
                    <p:embed/>
                  </p:oleObj>
                </mc:Choice>
                <mc:Fallback>
                  <p:oleObj r:id="rId10" imgW="545626" imgH="203024"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2359"/>
                          <a:ext cx="69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5" name="Text Box 15"/>
            <p:cNvSpPr txBox="1">
              <a:spLocks noChangeArrowheads="1"/>
            </p:cNvSpPr>
            <p:nvPr/>
          </p:nvSpPr>
          <p:spPr bwMode="auto">
            <a:xfrm>
              <a:off x="1104" y="2313"/>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p>
          </p:txBody>
        </p:sp>
        <p:graphicFrame>
          <p:nvGraphicFramePr>
            <p:cNvPr id="98316" name="Object 16"/>
            <p:cNvGraphicFramePr>
              <a:graphicFrameLocks noChangeAspect="1"/>
            </p:cNvGraphicFramePr>
            <p:nvPr/>
          </p:nvGraphicFramePr>
          <p:xfrm>
            <a:off x="1151" y="1933"/>
            <a:ext cx="1185" cy="493"/>
          </p:xfrm>
          <a:graphic>
            <a:graphicData uri="http://schemas.openxmlformats.org/presentationml/2006/ole">
              <mc:AlternateContent xmlns:mc="http://schemas.openxmlformats.org/markup-compatibility/2006">
                <mc:Choice xmlns:v="urn:schemas-microsoft-com:vml" Requires="v">
                  <p:oleObj spid="_x0000_s98360" name="Equation" r:id="rId12" imgW="888614" imgH="355446" progId="Equation.DSMT4">
                    <p:embed/>
                  </p:oleObj>
                </mc:Choice>
                <mc:Fallback>
                  <p:oleObj name="Equation" r:id="rId12" imgW="888614" imgH="355446" progId="Equation.DSMT4">
                    <p:embed/>
                    <p:pic>
                      <p:nvPicPr>
                        <p:cNvPr id="0"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 y="1933"/>
                          <a:ext cx="1185" cy="4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4722"/>
                                        </p:tgtEl>
                                        <p:attrNameLst>
                                          <p:attrName>style.visibility</p:attrName>
                                        </p:attrNameLst>
                                      </p:cBhvr>
                                      <p:to>
                                        <p:strVal val="visible"/>
                                      </p:to>
                                    </p:set>
                                    <p:animEffect transition="in" filter="wipe(up)">
                                      <p:cBhvr>
                                        <p:cTn id="12" dur="500"/>
                                        <p:tgtEl>
                                          <p:spTgt spid="414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472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16771" name="Rectangle 3"/>
          <p:cNvSpPr>
            <a:spLocks noGrp="1" noChangeArrowheads="1"/>
          </p:cNvSpPr>
          <p:nvPr>
            <p:ph type="body" idx="1"/>
          </p:nvPr>
        </p:nvSpPr>
        <p:spPr>
          <a:xfrm>
            <a:off x="457200" y="1600200"/>
            <a:ext cx="8229600" cy="4565650"/>
          </a:xfrm>
        </p:spPr>
        <p:txBody>
          <a:bodyPr/>
          <a:lstStyle/>
          <a:p>
            <a:pPr eaLnBrk="1" hangingPunct="1">
              <a:defRPr/>
            </a:pPr>
            <a:r>
              <a:rPr lang="en-US" altLang="zh-CN" sz="2800" b="1" dirty="0" smtClean="0">
                <a:solidFill>
                  <a:srgbClr val="1F2039"/>
                </a:solidFill>
                <a:latin typeface="Times New Roman" panose="02020603050405020304" pitchFamily="18" charset="0"/>
              </a:rPr>
              <a:t>MLE</a:t>
            </a:r>
            <a:r>
              <a:rPr lang="zh-CN" altLang="en-US" sz="2800" b="1" dirty="0" smtClean="0">
                <a:solidFill>
                  <a:srgbClr val="1F2039"/>
                </a:solidFill>
                <a:latin typeface="Times New Roman" panose="02020603050405020304" pitchFamily="18" charset="0"/>
              </a:rPr>
              <a:t>和</a:t>
            </a:r>
            <a:r>
              <a:rPr lang="en-US" altLang="zh-CN" sz="2800" b="1" dirty="0" smtClean="0">
                <a:solidFill>
                  <a:srgbClr val="1F2039"/>
                </a:solidFill>
                <a:latin typeface="Times New Roman" panose="02020603050405020304" pitchFamily="18" charset="0"/>
              </a:rPr>
              <a:t>EM</a:t>
            </a:r>
          </a:p>
          <a:p>
            <a:pPr lvl="1" eaLnBrk="1" hangingPunct="1">
              <a:defRPr/>
            </a:pPr>
            <a:r>
              <a:rPr lang="en-US" altLang="zh-CN" sz="2400" b="1" dirty="0" smtClean="0">
                <a:solidFill>
                  <a:srgbClr val="1F2039"/>
                </a:solidFill>
                <a:latin typeface="Times New Roman" panose="02020603050405020304" pitchFamily="18" charset="0"/>
              </a:rPr>
              <a:t>MLE---</a:t>
            </a:r>
            <a:r>
              <a:rPr lang="zh-CN" altLang="en-US" sz="2400" b="1" dirty="0" smtClean="0">
                <a:solidFill>
                  <a:srgbClr val="1F2039"/>
                </a:solidFill>
                <a:latin typeface="Times New Roman" panose="02020603050405020304" pitchFamily="18" charset="0"/>
              </a:rPr>
              <a:t>一元高斯分布</a:t>
            </a:r>
            <a:endParaRPr lang="en-US" altLang="zh-CN" sz="2400" b="1" dirty="0" smtClean="0">
              <a:solidFill>
                <a:srgbClr val="1F2039"/>
              </a:solidFill>
              <a:latin typeface="Times New Roman" panose="02020603050405020304" pitchFamily="18" charset="0"/>
            </a:endParaRPr>
          </a:p>
          <a:p>
            <a:pPr lvl="1" eaLnBrk="1" hangingPunct="1">
              <a:defRPr/>
            </a:pPr>
            <a:endParaRPr lang="en-US" altLang="zh-CN" sz="2400" b="1" dirty="0">
              <a:solidFill>
                <a:srgbClr val="1F2039"/>
              </a:solidFill>
              <a:latin typeface="Times New Roman" panose="02020603050405020304" pitchFamily="18" charset="0"/>
            </a:endParaRPr>
          </a:p>
          <a:p>
            <a:pPr lvl="1" eaLnBrk="1" hangingPunct="1">
              <a:defRPr/>
            </a:pPr>
            <a:endParaRPr lang="en-US" altLang="zh-CN" sz="2400" b="1" dirty="0" smtClean="0">
              <a:solidFill>
                <a:srgbClr val="1F2039"/>
              </a:solidFill>
              <a:latin typeface="Times New Roman" panose="02020603050405020304" pitchFamily="18" charset="0"/>
            </a:endParaRPr>
          </a:p>
          <a:p>
            <a:pPr lvl="1" eaLnBrk="1" hangingPunct="1">
              <a:defRPr/>
            </a:pPr>
            <a:endParaRPr lang="en-US" altLang="zh-CN" sz="2400" b="1" dirty="0">
              <a:solidFill>
                <a:srgbClr val="1F2039"/>
              </a:solidFill>
              <a:latin typeface="Times New Roman" panose="02020603050405020304" pitchFamily="18" charset="0"/>
            </a:endParaRPr>
          </a:p>
          <a:p>
            <a:pPr marL="457200" lvl="1" indent="0" eaLnBrk="1" hangingPunct="1">
              <a:buFontTx/>
              <a:buNone/>
              <a:defRPr/>
            </a:pPr>
            <a:r>
              <a:rPr lang="zh-CN" altLang="en-US" sz="2400" b="1" dirty="0" smtClean="0">
                <a:solidFill>
                  <a:srgbClr val="1F2039"/>
                </a:solidFill>
                <a:latin typeface="Times New Roman" panose="02020603050405020304" pitchFamily="18" charset="0"/>
              </a:rPr>
              <a:t>改变目标函数</a:t>
            </a:r>
          </a:p>
        </p:txBody>
      </p:sp>
      <p:grpSp>
        <p:nvGrpSpPr>
          <p:cNvPr id="7" name="组合 6"/>
          <p:cNvGrpSpPr>
            <a:grpSpLocks/>
          </p:cNvGrpSpPr>
          <p:nvPr/>
        </p:nvGrpSpPr>
        <p:grpSpPr bwMode="auto">
          <a:xfrm>
            <a:off x="1116013" y="2586038"/>
            <a:ext cx="7078662" cy="1130300"/>
            <a:chOff x="1331640" y="2492896"/>
            <a:chExt cx="7079689" cy="1131570"/>
          </a:xfrm>
        </p:grpSpPr>
        <p:pic>
          <p:nvPicPr>
            <p:cNvPr id="10035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859258"/>
              <a:ext cx="4118610" cy="63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2492896"/>
              <a:ext cx="3263265" cy="1131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4352925"/>
            <a:ext cx="4149725"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wipe(up)">
                                      <p:cBhvr>
                                        <p:cTn id="7" dur="500"/>
                                        <p:tgtEl>
                                          <p:spTgt spid="416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6771">
                                            <p:txEl>
                                              <p:pRg st="1" end="1"/>
                                            </p:txEl>
                                          </p:spTgt>
                                        </p:tgtEl>
                                        <p:attrNameLst>
                                          <p:attrName>style.visibility</p:attrName>
                                        </p:attrNameLst>
                                      </p:cBhvr>
                                      <p:to>
                                        <p:strVal val="visible"/>
                                      </p:to>
                                    </p:set>
                                    <p:animEffect transition="in" filter="wipe(up)">
                                      <p:cBhvr>
                                        <p:cTn id="12" dur="500"/>
                                        <p:tgtEl>
                                          <p:spTgt spid="4167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6771">
                                            <p:txEl>
                                              <p:pRg st="5" end="5"/>
                                            </p:txEl>
                                          </p:spTgt>
                                        </p:tgtEl>
                                        <p:attrNameLst>
                                          <p:attrName>style.visibility</p:attrName>
                                        </p:attrNameLst>
                                      </p:cBhvr>
                                      <p:to>
                                        <p:strVal val="visible"/>
                                      </p:to>
                                    </p:set>
                                    <p:animEffect transition="in" filter="wipe(up)">
                                      <p:cBhvr>
                                        <p:cTn id="22" dur="500"/>
                                        <p:tgtEl>
                                          <p:spTgt spid="416771">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2" name="内容占位符 1"/>
          <p:cNvSpPr>
            <a:spLocks noGrp="1"/>
          </p:cNvSpPr>
          <p:nvPr>
            <p:ph idx="1"/>
          </p:nvPr>
        </p:nvSpPr>
        <p:spPr>
          <a:xfrm>
            <a:off x="323850" y="1600200"/>
            <a:ext cx="8229600" cy="4525963"/>
          </a:xfrm>
        </p:spPr>
        <p:txBody>
          <a:bodyPr/>
          <a:lstStyle/>
          <a:p>
            <a:pPr marL="0" indent="0">
              <a:buFontTx/>
              <a:buNone/>
            </a:pPr>
            <a:endParaRPr lang="en-US" altLang="zh-CN" smtClean="0"/>
          </a:p>
          <a:p>
            <a:pPr marL="0" indent="0">
              <a:buFontTx/>
              <a:buNone/>
            </a:pPr>
            <a:endParaRPr lang="en-US" altLang="zh-CN" smtClean="0"/>
          </a:p>
          <a:p>
            <a:pPr marL="0" indent="0">
              <a:buFontTx/>
              <a:buNone/>
            </a:pPr>
            <a:endParaRPr lang="en-US" altLang="zh-CN" smtClean="0"/>
          </a:p>
          <a:p>
            <a:pPr marL="0" indent="0">
              <a:buFontTx/>
              <a:buNone/>
            </a:pPr>
            <a:endParaRPr lang="en-US" altLang="zh-CN" smtClean="0"/>
          </a:p>
          <a:p>
            <a:pPr marL="0" indent="0">
              <a:buFontTx/>
              <a:buNone/>
            </a:pPr>
            <a:r>
              <a:rPr lang="zh-CN" altLang="en-US" smtClean="0"/>
              <a:t>求极值</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600200"/>
            <a:ext cx="5510212"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p:cNvSpPr>
            <a:spLocks noChangeArrowheads="1"/>
          </p:cNvSpPr>
          <p:nvPr/>
        </p:nvSpPr>
        <p:spPr bwMode="auto">
          <a:xfrm>
            <a:off x="3348038" y="2924175"/>
            <a:ext cx="2447925" cy="1368425"/>
          </a:xfrm>
          <a:prstGeom prst="ellipse">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矩形标注 8"/>
          <p:cNvSpPr>
            <a:spLocks noChangeArrowheads="1"/>
          </p:cNvSpPr>
          <p:nvPr/>
        </p:nvSpPr>
        <p:spPr bwMode="auto">
          <a:xfrm>
            <a:off x="6518275" y="2420938"/>
            <a:ext cx="1511300" cy="720725"/>
          </a:xfrm>
          <a:prstGeom prst="wedgeRectCallout">
            <a:avLst>
              <a:gd name="adj1" fmla="val -97426"/>
              <a:gd name="adj2" fmla="val 137750"/>
            </a:avLst>
          </a:prstGeom>
          <a:noFill/>
          <a:ln w="222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目标函数</a:t>
            </a:r>
          </a:p>
        </p:txBody>
      </p:sp>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9300" y="2725738"/>
            <a:ext cx="6969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对象 10"/>
          <p:cNvGraphicFramePr>
            <a:graphicFrameLocks noChangeAspect="1"/>
          </p:cNvGraphicFramePr>
          <p:nvPr/>
        </p:nvGraphicFramePr>
        <p:xfrm>
          <a:off x="1858963" y="4287838"/>
          <a:ext cx="2305050" cy="1565275"/>
        </p:xfrm>
        <a:graphic>
          <a:graphicData uri="http://schemas.openxmlformats.org/presentationml/2006/ole">
            <mc:AlternateContent xmlns:mc="http://schemas.openxmlformats.org/markup-compatibility/2006">
              <mc:Choice xmlns:v="urn:schemas-microsoft-com:vml" Requires="v">
                <p:oleObj spid="_x0000_s102421" name="BMP 图像" r:id="rId6" imgW="0" imgH="0" progId="Paint.Picture">
                  <p:embed/>
                </p:oleObj>
              </mc:Choice>
              <mc:Fallback>
                <p:oleObj name="BMP 图像" r:id="rId6" imgW="0" imgH="0" progId="Paint.Picture">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963" y="4287838"/>
                        <a:ext cx="230505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图片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4292600"/>
            <a:ext cx="2870200"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09813" y="5994400"/>
            <a:ext cx="1404937"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922963" y="6011863"/>
            <a:ext cx="1895475"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下箭头 17"/>
          <p:cNvSpPr>
            <a:spLocks noChangeArrowheads="1"/>
          </p:cNvSpPr>
          <p:nvPr/>
        </p:nvSpPr>
        <p:spPr bwMode="auto">
          <a:xfrm flipH="1">
            <a:off x="6851650" y="5738813"/>
            <a:ext cx="96838" cy="279400"/>
          </a:xfrm>
          <a:prstGeom prst="downArrow">
            <a:avLst>
              <a:gd name="adj1" fmla="val 50000"/>
              <a:gd name="adj2" fmla="val 49730"/>
            </a:avLst>
          </a:prstGeom>
          <a:solidFill>
            <a:srgbClr val="C00000"/>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 name="下箭头 18"/>
          <p:cNvSpPr>
            <a:spLocks noChangeArrowheads="1"/>
          </p:cNvSpPr>
          <p:nvPr/>
        </p:nvSpPr>
        <p:spPr bwMode="auto">
          <a:xfrm flipH="1">
            <a:off x="2843213" y="5791200"/>
            <a:ext cx="96837" cy="279400"/>
          </a:xfrm>
          <a:prstGeom prst="downArrow">
            <a:avLst>
              <a:gd name="adj1" fmla="val 50000"/>
              <a:gd name="adj2" fmla="val 49731"/>
            </a:avLst>
          </a:prstGeom>
          <a:solidFill>
            <a:srgbClr val="C00000"/>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wipe(up)">
                                      <p:cBhvr>
                                        <p:cTn id="24" dur="500"/>
                                        <p:tgtEl>
                                          <p:spTgt spid="2">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par>
                                <p:cTn id="30" presetID="22" presetClass="entr" presetSubtype="1"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par>
                                <p:cTn id="46" presetID="22" presetClass="entr" presetSubtype="1"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up)">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16771" name="Rectangle 3"/>
          <p:cNvSpPr>
            <a:spLocks noGrp="1" noChangeArrowheads="1"/>
          </p:cNvSpPr>
          <p:nvPr>
            <p:ph type="body" idx="1"/>
          </p:nvPr>
        </p:nvSpPr>
        <p:spPr>
          <a:xfrm>
            <a:off x="457200" y="1600200"/>
            <a:ext cx="8229600" cy="4565650"/>
          </a:xfrm>
        </p:spPr>
        <p:txBody>
          <a:bodyPr/>
          <a:lstStyle/>
          <a:p>
            <a:pPr marL="457200" lvl="1" indent="0" eaLnBrk="1" hangingPunct="1">
              <a:buFontTx/>
              <a:buNone/>
              <a:defRPr/>
            </a:pPr>
            <a:r>
              <a:rPr lang="en-US" altLang="zh-CN" sz="2400" b="1" dirty="0" smtClean="0">
                <a:solidFill>
                  <a:srgbClr val="1F2039"/>
                </a:solidFill>
                <a:latin typeface="Times New Roman" panose="02020603050405020304" pitchFamily="18" charset="0"/>
              </a:rPr>
              <a:t>MLE---</a:t>
            </a:r>
            <a:r>
              <a:rPr lang="zh-CN" altLang="en-US" sz="2400" b="1" dirty="0" smtClean="0">
                <a:solidFill>
                  <a:srgbClr val="1F2039"/>
                </a:solidFill>
                <a:latin typeface="Times New Roman" panose="02020603050405020304" pitchFamily="18" charset="0"/>
              </a:rPr>
              <a:t>多元高斯分布</a:t>
            </a:r>
            <a:endParaRPr lang="en-US" altLang="zh-CN" sz="2400" b="1" dirty="0" smtClean="0">
              <a:solidFill>
                <a:srgbClr val="1F2039"/>
              </a:solidFill>
              <a:latin typeface="Times New Roman" panose="02020603050405020304" pitchFamily="18" charset="0"/>
            </a:endParaRPr>
          </a:p>
          <a:p>
            <a:pPr lvl="1" eaLnBrk="1" hangingPunct="1">
              <a:defRPr/>
            </a:pPr>
            <a:endParaRPr lang="en-US" altLang="zh-CN" sz="2400" b="1" dirty="0">
              <a:solidFill>
                <a:srgbClr val="1F2039"/>
              </a:solidFill>
              <a:latin typeface="Times New Roman" panose="02020603050405020304" pitchFamily="18" charset="0"/>
            </a:endParaRPr>
          </a:p>
          <a:p>
            <a:pPr marL="457200" lvl="1" indent="0" eaLnBrk="1" hangingPunct="1">
              <a:buFontTx/>
              <a:buNone/>
              <a:defRPr/>
            </a:pPr>
            <a:endParaRPr lang="en-US" altLang="zh-CN" sz="2400" b="1" dirty="0" smtClean="0">
              <a:solidFill>
                <a:srgbClr val="1F2039"/>
              </a:solidFill>
              <a:latin typeface="Times New Roman" panose="02020603050405020304" pitchFamily="18" charset="0"/>
            </a:endParaRPr>
          </a:p>
          <a:p>
            <a:pPr marL="457200" lvl="1" indent="0" eaLnBrk="1" hangingPunct="1">
              <a:buFontTx/>
              <a:buNone/>
              <a:defRPr/>
            </a:pPr>
            <a:r>
              <a:rPr lang="zh-CN" altLang="en-US" sz="2400" b="1" dirty="0" smtClean="0">
                <a:solidFill>
                  <a:srgbClr val="1F2039"/>
                </a:solidFill>
                <a:latin typeface="Times New Roman" panose="02020603050405020304" pitchFamily="18" charset="0"/>
              </a:rPr>
              <a:t>有</a:t>
            </a:r>
            <a:endParaRPr lang="en-US" altLang="zh-CN" sz="2400" b="1" dirty="0">
              <a:solidFill>
                <a:srgbClr val="1F2039"/>
              </a:solidFill>
              <a:latin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2060575"/>
            <a:ext cx="55721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525" y="823913"/>
            <a:ext cx="2876550"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3357563"/>
            <a:ext cx="67310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wipe(up)">
                                      <p:cBhvr>
                                        <p:cTn id="7" dur="500"/>
                                        <p:tgtEl>
                                          <p:spTgt spid="416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6771">
                                            <p:txEl>
                                              <p:pRg st="3" end="3"/>
                                            </p:txEl>
                                          </p:spTgt>
                                        </p:tgtEl>
                                        <p:attrNameLst>
                                          <p:attrName>style.visibility</p:attrName>
                                        </p:attrNameLst>
                                      </p:cBhvr>
                                      <p:to>
                                        <p:strVal val="visible"/>
                                      </p:to>
                                    </p:set>
                                    <p:animEffect transition="in" filter="wipe(up)">
                                      <p:cBhvr>
                                        <p:cTn id="12" dur="500"/>
                                        <p:tgtEl>
                                          <p:spTgt spid="41677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par>
                                <p:cTn id="18" presetID="22"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06499" name="内容占位符 2"/>
          <p:cNvSpPr>
            <a:spLocks noGrp="1"/>
          </p:cNvSpPr>
          <p:nvPr>
            <p:ph idx="1"/>
          </p:nvPr>
        </p:nvSpPr>
        <p:spPr>
          <a:xfrm>
            <a:off x="471488" y="1612900"/>
            <a:ext cx="8229600" cy="4525963"/>
          </a:xfrm>
        </p:spPr>
        <p:txBody>
          <a:bodyPr/>
          <a:lstStyle/>
          <a:p>
            <a:pPr marL="0" indent="0">
              <a:buFontTx/>
              <a:buNone/>
            </a:pPr>
            <a:endParaRPr lang="en-US" altLang="zh-CN" smtClean="0"/>
          </a:p>
          <a:p>
            <a:pPr marL="0" indent="0">
              <a:buFontTx/>
              <a:buNone/>
            </a:pPr>
            <a:endParaRPr lang="zh-CN" altLang="en-US" smtClean="0"/>
          </a:p>
        </p:txBody>
      </p:sp>
      <p:pic>
        <p:nvPicPr>
          <p:cNvPr id="106500"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563" y="1516063"/>
            <a:ext cx="4605337"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64125" y="1484313"/>
            <a:ext cx="3481388"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下箭头 9"/>
          <p:cNvSpPr>
            <a:spLocks noChangeArrowheads="1"/>
          </p:cNvSpPr>
          <p:nvPr/>
        </p:nvSpPr>
        <p:spPr bwMode="auto">
          <a:xfrm flipH="1">
            <a:off x="6780213" y="3870325"/>
            <a:ext cx="95250" cy="279400"/>
          </a:xfrm>
          <a:prstGeom prst="downArrow">
            <a:avLst>
              <a:gd name="adj1" fmla="val 50000"/>
              <a:gd name="adj2" fmla="val 50559"/>
            </a:avLst>
          </a:prstGeom>
          <a:solidFill>
            <a:srgbClr val="C00000"/>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1" name="下箭头 10"/>
          <p:cNvSpPr>
            <a:spLocks noChangeArrowheads="1"/>
          </p:cNvSpPr>
          <p:nvPr/>
        </p:nvSpPr>
        <p:spPr bwMode="auto">
          <a:xfrm flipH="1">
            <a:off x="1763713" y="4014788"/>
            <a:ext cx="96837" cy="277812"/>
          </a:xfrm>
          <a:prstGeom prst="downArrow">
            <a:avLst>
              <a:gd name="adj1" fmla="val 50000"/>
              <a:gd name="adj2" fmla="val 49448"/>
            </a:avLst>
          </a:prstGeom>
          <a:solidFill>
            <a:srgbClr val="C00000"/>
          </a:solidFill>
          <a:ln w="9525" algn="ctr">
            <a:solidFill>
              <a:schemeClr val="tx1"/>
            </a:solidFill>
            <a:round/>
            <a:headEnd/>
            <a:tailEnd/>
          </a:ln>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5063" y="4670425"/>
            <a:ext cx="1492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4694238"/>
            <a:ext cx="268605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010025" y="2444750"/>
            <a:ext cx="4676775" cy="1704975"/>
          </a:xfrm>
          <a:prstGeom prst="rect">
            <a:avLst/>
          </a:prstGeom>
          <a:solidFill>
            <a:srgbClr val="FFFF00"/>
          </a:solidFill>
          <a:ln w="25400">
            <a:solidFill>
              <a:schemeClr val="accent1"/>
            </a:solidFill>
            <a:miter lim="800000"/>
            <a:headEnd/>
            <a:tailEnd/>
          </a:ln>
        </p:spPr>
      </p:pic>
      <p:pic>
        <p:nvPicPr>
          <p:cNvPr id="3"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10025" y="4278313"/>
            <a:ext cx="3467100" cy="876300"/>
          </a:xfrm>
          <a:prstGeom prst="rect">
            <a:avLst/>
          </a:prstGeom>
          <a:noFill/>
          <a:ln w="222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06508" name="图片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95513" y="2730500"/>
            <a:ext cx="59213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16771" name="Rectangle 3"/>
          <p:cNvSpPr>
            <a:spLocks noGrp="1" noChangeArrowheads="1"/>
          </p:cNvSpPr>
          <p:nvPr>
            <p:ph type="body" idx="1"/>
          </p:nvPr>
        </p:nvSpPr>
        <p:spPr>
          <a:xfrm>
            <a:off x="457200" y="1600200"/>
            <a:ext cx="8229600" cy="4565650"/>
          </a:xfrm>
        </p:spPr>
        <p:txBody>
          <a:bodyPr/>
          <a:lstStyle/>
          <a:p>
            <a:pPr marL="457200" lvl="1" indent="0" eaLnBrk="1" hangingPunct="1">
              <a:buFontTx/>
              <a:buNone/>
              <a:defRPr/>
            </a:pPr>
            <a:r>
              <a:rPr lang="en-US" altLang="zh-CN" sz="2400" b="1" dirty="0" smtClean="0">
                <a:solidFill>
                  <a:srgbClr val="1F2039"/>
                </a:solidFill>
                <a:latin typeface="Times New Roman" panose="02020603050405020304" pitchFamily="18" charset="0"/>
              </a:rPr>
              <a:t>EM---</a:t>
            </a:r>
            <a:r>
              <a:rPr lang="zh-CN" altLang="en-US" sz="2400" b="1" dirty="0" smtClean="0">
                <a:solidFill>
                  <a:srgbClr val="1F2039"/>
                </a:solidFill>
                <a:latin typeface="Times New Roman" panose="02020603050405020304" pitchFamily="18" charset="0"/>
              </a:rPr>
              <a:t>混合高斯分布</a:t>
            </a:r>
            <a:endParaRPr lang="en-US" altLang="zh-CN" sz="2400" b="1" dirty="0" smtClean="0">
              <a:solidFill>
                <a:srgbClr val="1F2039"/>
              </a:solidFill>
              <a:latin typeface="Times New Roman" panose="02020603050405020304" pitchFamily="18" charset="0"/>
            </a:endParaRPr>
          </a:p>
          <a:p>
            <a:pPr marL="457200" lvl="1" indent="0" eaLnBrk="1" hangingPunct="1">
              <a:buFontTx/>
              <a:buNone/>
              <a:defRPr/>
            </a:pPr>
            <a:endParaRPr lang="en-US" altLang="zh-CN" sz="2400" b="1" dirty="0">
              <a:solidFill>
                <a:srgbClr val="1F2039"/>
              </a:solidFill>
              <a:latin typeface="Times New Roman" panose="02020603050405020304" pitchFamily="18" charset="0"/>
            </a:endParaRPr>
          </a:p>
          <a:p>
            <a:pPr marL="457200" lvl="1" indent="0" eaLnBrk="1" hangingPunct="1">
              <a:buFontTx/>
              <a:buNone/>
              <a:defRPr/>
            </a:pPr>
            <a:endParaRPr lang="en-US" altLang="zh-CN" sz="2400" b="1" dirty="0" smtClean="0">
              <a:solidFill>
                <a:srgbClr val="1F2039"/>
              </a:solidFill>
              <a:latin typeface="Times New Roman" panose="02020603050405020304" pitchFamily="18" charset="0"/>
            </a:endParaRPr>
          </a:p>
          <a:p>
            <a:pPr marL="457200" lvl="1" indent="0" eaLnBrk="1" hangingPunct="1">
              <a:buFontTx/>
              <a:buNone/>
              <a:defRPr/>
            </a:pPr>
            <a:endParaRPr lang="en-US" altLang="zh-CN" sz="2400" b="1" dirty="0">
              <a:solidFill>
                <a:srgbClr val="1F2039"/>
              </a:solidFill>
              <a:latin typeface="Times New Roman" panose="02020603050405020304" pitchFamily="18" charset="0"/>
            </a:endParaRPr>
          </a:p>
          <a:p>
            <a:pPr lvl="1" eaLnBrk="1" hangingPunct="1">
              <a:lnSpc>
                <a:spcPct val="120000"/>
              </a:lnSpc>
              <a:defRPr/>
            </a:pPr>
            <a:r>
              <a:rPr lang="zh-CN" altLang="en-US" sz="2400" b="1" dirty="0" smtClean="0">
                <a:solidFill>
                  <a:srgbClr val="1F2039"/>
                </a:solidFill>
                <a:latin typeface="Times New Roman" panose="02020603050405020304" pitchFamily="18" charset="0"/>
              </a:rPr>
              <a:t>由于求和式出现对数函数中，因而求极值而得到的方程组不是线性方程组，无法求解</a:t>
            </a:r>
            <a:endParaRPr lang="en-US" altLang="zh-CN" sz="2400" b="1" dirty="0" smtClean="0">
              <a:solidFill>
                <a:srgbClr val="1F2039"/>
              </a:solidFill>
              <a:latin typeface="Times New Roman" panose="02020603050405020304" pitchFamily="18" charset="0"/>
            </a:endParaRPr>
          </a:p>
          <a:p>
            <a:pPr lvl="1" eaLnBrk="1" hangingPunct="1">
              <a:lnSpc>
                <a:spcPct val="120000"/>
              </a:lnSpc>
              <a:defRPr/>
            </a:pPr>
            <a:r>
              <a:rPr lang="zh-CN" altLang="en-US" sz="2400" b="1" dirty="0"/>
              <a:t>用迭代的方法来</a:t>
            </a:r>
            <a:r>
              <a:rPr lang="zh-CN" altLang="en-US" sz="2400" b="1" dirty="0" smtClean="0"/>
              <a:t>求解，先给个初值，然后认为均值、协方差矩阵已知，去估计权重，再根据权重，去估计均值和方差</a:t>
            </a:r>
            <a:endParaRPr lang="en-US" altLang="zh-CN" sz="2400" b="1" dirty="0" smtClean="0"/>
          </a:p>
          <a:p>
            <a:pPr lvl="1" eaLnBrk="1" hangingPunct="1">
              <a:lnSpc>
                <a:spcPct val="120000"/>
              </a:lnSpc>
              <a:defRPr/>
            </a:pPr>
            <a:r>
              <a:rPr lang="zh-CN" altLang="en-US" sz="2400" b="1" dirty="0" smtClean="0">
                <a:solidFill>
                  <a:srgbClr val="1F2039"/>
                </a:solidFill>
                <a:latin typeface="Times New Roman" panose="02020603050405020304" pitchFamily="18" charset="0"/>
              </a:rPr>
              <a:t>说话人识别部分再详细讲述</a:t>
            </a:r>
            <a:endParaRPr lang="en-US" altLang="zh-CN" sz="2400" b="1" dirty="0" smtClean="0">
              <a:solidFill>
                <a:srgbClr val="1F2039"/>
              </a:solidFill>
              <a:latin typeface="Times New Roman" panose="02020603050405020304" pitchFamily="18" charset="0"/>
            </a:endParaRPr>
          </a:p>
          <a:p>
            <a:pPr marL="457200" lvl="1" indent="0" eaLnBrk="1" hangingPunct="1">
              <a:lnSpc>
                <a:spcPct val="120000"/>
              </a:lnSpc>
              <a:buFontTx/>
              <a:buNone/>
              <a:defRPr/>
            </a:pPr>
            <a:endParaRPr lang="en-US" altLang="zh-CN" sz="2400" b="1" dirty="0">
              <a:solidFill>
                <a:srgbClr val="1F2039"/>
              </a:solidFill>
              <a:latin typeface="Times New Roman" panose="02020603050405020304" pitchFamily="18" charset="0"/>
            </a:endParaRPr>
          </a:p>
          <a:p>
            <a:pPr marL="457200" lvl="1" indent="0" eaLnBrk="1" hangingPunct="1">
              <a:lnSpc>
                <a:spcPct val="120000"/>
              </a:lnSpc>
              <a:buFontTx/>
              <a:buNone/>
              <a:defRPr/>
            </a:pPr>
            <a:endParaRPr lang="en-US" altLang="zh-CN" sz="2400" b="1" dirty="0" smtClean="0">
              <a:solidFill>
                <a:srgbClr val="1F2039"/>
              </a:solidFill>
              <a:latin typeface="Times New Roman" panose="02020603050405020304" pitchFamily="18" charset="0"/>
            </a:endParaRPr>
          </a:p>
          <a:p>
            <a:pPr lvl="1" eaLnBrk="1" hangingPunct="1">
              <a:defRPr/>
            </a:pPr>
            <a:endParaRPr lang="en-US" altLang="zh-CN" sz="2400" b="1" dirty="0">
              <a:solidFill>
                <a:srgbClr val="1F2039"/>
              </a:solidFill>
              <a:latin typeface="Times New Roman" panose="02020603050405020304" pitchFamily="18" charset="0"/>
            </a:endParaRPr>
          </a:p>
          <a:p>
            <a:pPr marL="457200" lvl="1" indent="0" eaLnBrk="1" hangingPunct="1">
              <a:buFontTx/>
              <a:buNone/>
              <a:defRPr/>
            </a:pPr>
            <a:endParaRPr lang="en-US" altLang="zh-CN" sz="2400" b="1" dirty="0" smtClean="0">
              <a:solidFill>
                <a:srgbClr val="1F2039"/>
              </a:solidFill>
              <a:latin typeface="Times New Roman" panose="02020603050405020304" pitchFamily="18"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484313"/>
            <a:ext cx="2444750" cy="182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479675"/>
            <a:ext cx="2513012"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wipe(up)">
                                      <p:cBhvr>
                                        <p:cTn id="7" dur="500"/>
                                        <p:tgtEl>
                                          <p:spTgt spid="416771">
                                            <p:txEl>
                                              <p:pRg st="0" end="0"/>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16771">
                                            <p:txEl>
                                              <p:pRg st="4" end="4"/>
                                            </p:txEl>
                                          </p:spTgt>
                                        </p:tgtEl>
                                        <p:attrNameLst>
                                          <p:attrName>style.visibility</p:attrName>
                                        </p:attrNameLst>
                                      </p:cBhvr>
                                      <p:to>
                                        <p:strVal val="visible"/>
                                      </p:to>
                                    </p:set>
                                    <p:animEffect transition="in" filter="wipe(up)">
                                      <p:cBhvr>
                                        <p:cTn id="20" dur="500"/>
                                        <p:tgtEl>
                                          <p:spTgt spid="416771">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16771">
                                            <p:txEl>
                                              <p:pRg st="5" end="5"/>
                                            </p:txEl>
                                          </p:spTgt>
                                        </p:tgtEl>
                                        <p:attrNameLst>
                                          <p:attrName>style.visibility</p:attrName>
                                        </p:attrNameLst>
                                      </p:cBhvr>
                                      <p:to>
                                        <p:strVal val="visible"/>
                                      </p:to>
                                    </p:set>
                                    <p:animEffect transition="in" filter="wipe(up)">
                                      <p:cBhvr>
                                        <p:cTn id="25" dur="500"/>
                                        <p:tgtEl>
                                          <p:spTgt spid="416771">
                                            <p:txEl>
                                              <p:pRg st="5" end="5"/>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416771">
                                            <p:txEl>
                                              <p:pRg st="6" end="6"/>
                                            </p:txEl>
                                          </p:spTgt>
                                        </p:tgtEl>
                                        <p:attrNameLst>
                                          <p:attrName>style.visibility</p:attrName>
                                        </p:attrNameLst>
                                      </p:cBhvr>
                                      <p:to>
                                        <p:strVal val="visible"/>
                                      </p:to>
                                    </p:set>
                                    <p:animEffect transition="in" filter="wipe(up)">
                                      <p:cBhvr>
                                        <p:cTn id="30" dur="500"/>
                                        <p:tgtEl>
                                          <p:spTgt spid="4167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16771" name="Rectangle 3"/>
          <p:cNvSpPr>
            <a:spLocks noGrp="1" noChangeArrowheads="1"/>
          </p:cNvSpPr>
          <p:nvPr>
            <p:ph type="body" idx="1"/>
          </p:nvPr>
        </p:nvSpPr>
        <p:spPr>
          <a:xfrm>
            <a:off x="457200" y="1600200"/>
            <a:ext cx="8229600" cy="587375"/>
          </a:xfrm>
        </p:spPr>
        <p:txBody>
          <a:bodyPr/>
          <a:lstStyle/>
          <a:p>
            <a:pPr eaLnBrk="1" hangingPunct="1"/>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Times New Roman" panose="02020603050405020304" pitchFamily="18" charset="0"/>
              </a:rPr>
              <a:t>模型的训练</a:t>
            </a:r>
          </a:p>
          <a:p>
            <a:pPr eaLnBrk="1" hangingPunct="1">
              <a:buFontTx/>
              <a:buNone/>
            </a:pPr>
            <a:endParaRPr lang="zh-CN" altLang="en-US" sz="2800" b="1" smtClean="0">
              <a:solidFill>
                <a:srgbClr val="1F2039"/>
              </a:solidFill>
              <a:latin typeface="Times New Roman" panose="02020603050405020304" pitchFamily="18" charset="0"/>
            </a:endParaRPr>
          </a:p>
        </p:txBody>
      </p:sp>
      <p:grpSp>
        <p:nvGrpSpPr>
          <p:cNvPr id="2" name="Group 4"/>
          <p:cNvGrpSpPr>
            <a:grpSpLocks/>
          </p:cNvGrpSpPr>
          <p:nvPr/>
        </p:nvGrpSpPr>
        <p:grpSpPr bwMode="auto">
          <a:xfrm>
            <a:off x="838200" y="2438400"/>
            <a:ext cx="7023100" cy="976313"/>
            <a:chOff x="518" y="1516"/>
            <a:chExt cx="4424" cy="615"/>
          </a:xfrm>
        </p:grpSpPr>
        <p:sp>
          <p:nvSpPr>
            <p:cNvPr id="110620" name="Text Box 5"/>
            <p:cNvSpPr txBox="1">
              <a:spLocks noChangeArrowheads="1"/>
            </p:cNvSpPr>
            <p:nvPr/>
          </p:nvSpPr>
          <p:spPr bwMode="auto">
            <a:xfrm>
              <a:off x="518" y="1530"/>
              <a:ext cx="23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给定一个观察值序列</a:t>
              </a:r>
              <a:r>
                <a:rPr kumimoji="1" lang="zh-CN" altLang="en-US" sz="2800" b="1">
                  <a:solidFill>
                    <a:srgbClr val="1F2039"/>
                  </a:solidFill>
                  <a:latin typeface="Times New Roman" panose="02020603050405020304" pitchFamily="18" charset="0"/>
                </a:rPr>
                <a:t> </a:t>
              </a:r>
            </a:p>
          </p:txBody>
        </p:sp>
        <p:grpSp>
          <p:nvGrpSpPr>
            <p:cNvPr id="110621" name="Group 6"/>
            <p:cNvGrpSpPr>
              <a:grpSpLocks/>
            </p:cNvGrpSpPr>
            <p:nvPr/>
          </p:nvGrpSpPr>
          <p:grpSpPr bwMode="auto">
            <a:xfrm>
              <a:off x="2736" y="1536"/>
              <a:ext cx="1188" cy="272"/>
              <a:chOff x="1584" y="1920"/>
              <a:chExt cx="1188" cy="272"/>
            </a:xfrm>
          </p:grpSpPr>
          <p:graphicFrame>
            <p:nvGraphicFramePr>
              <p:cNvPr id="110626" name="Object 7"/>
              <p:cNvGraphicFramePr>
                <a:graphicFrameLocks noChangeAspect="1"/>
              </p:cNvGraphicFramePr>
              <p:nvPr/>
            </p:nvGraphicFramePr>
            <p:xfrm>
              <a:off x="1584" y="1952"/>
              <a:ext cx="342" cy="224"/>
            </p:xfrm>
            <a:graphic>
              <a:graphicData uri="http://schemas.openxmlformats.org/presentationml/2006/ole">
                <mc:AlternateContent xmlns:mc="http://schemas.openxmlformats.org/markup-compatibility/2006">
                  <mc:Choice xmlns:v="urn:schemas-microsoft-com:vml" Requires="v">
                    <p:oleObj spid="_x0000_s110705" r:id="rId4" imgW="279158" imgH="177646" progId="Equation.3">
                      <p:embed/>
                    </p:oleObj>
                  </mc:Choice>
                  <mc:Fallback>
                    <p:oleObj r:id="rId4" imgW="279158" imgH="177646"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952"/>
                            <a:ext cx="34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27" name="Object 8"/>
              <p:cNvGraphicFramePr>
                <a:graphicFrameLocks noChangeAspect="1"/>
              </p:cNvGraphicFramePr>
              <p:nvPr/>
            </p:nvGraphicFramePr>
            <p:xfrm>
              <a:off x="1920" y="1920"/>
              <a:ext cx="852" cy="272"/>
            </p:xfrm>
            <a:graphic>
              <a:graphicData uri="http://schemas.openxmlformats.org/presentationml/2006/ole">
                <mc:AlternateContent xmlns:mc="http://schemas.openxmlformats.org/markup-compatibility/2006">
                  <mc:Choice xmlns:v="urn:schemas-microsoft-com:vml" Requires="v">
                    <p:oleObj spid="_x0000_s110706" r:id="rId6" imgW="685502" imgH="215806" progId="Equation.3">
                      <p:embed/>
                    </p:oleObj>
                  </mc:Choice>
                  <mc:Fallback>
                    <p:oleObj r:id="rId6" imgW="685502" imgH="215806"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 y="1920"/>
                            <a:ext cx="85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0622" name="Text Box 9"/>
            <p:cNvSpPr txBox="1">
              <a:spLocks noChangeArrowheads="1"/>
            </p:cNvSpPr>
            <p:nvPr/>
          </p:nvSpPr>
          <p:spPr bwMode="auto">
            <a:xfrm>
              <a:off x="3926" y="1516"/>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确定一个</a:t>
              </a:r>
              <a:endParaRPr kumimoji="1" lang="zh-CN" altLang="en-US" sz="2800" b="1">
                <a:solidFill>
                  <a:srgbClr val="1F2039"/>
                </a:solidFill>
                <a:latin typeface="Times New Roman" panose="02020603050405020304" pitchFamily="18" charset="0"/>
              </a:endParaRPr>
            </a:p>
          </p:txBody>
        </p:sp>
        <p:sp>
          <p:nvSpPr>
            <p:cNvPr id="110623" name="Text Box 10"/>
            <p:cNvSpPr txBox="1">
              <a:spLocks noChangeArrowheads="1"/>
            </p:cNvSpPr>
            <p:nvPr/>
          </p:nvSpPr>
          <p:spPr bwMode="auto">
            <a:xfrm>
              <a:off x="662" y="1804"/>
              <a:ext cx="399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，使         最大。</a:t>
              </a:r>
            </a:p>
          </p:txBody>
        </p:sp>
        <p:graphicFrame>
          <p:nvGraphicFramePr>
            <p:cNvPr id="110624" name="Object 11"/>
            <p:cNvGraphicFramePr>
              <a:graphicFrameLocks noChangeAspect="1"/>
            </p:cNvGraphicFramePr>
            <p:nvPr/>
          </p:nvGraphicFramePr>
          <p:xfrm>
            <a:off x="672" y="1872"/>
            <a:ext cx="1029" cy="254"/>
          </p:xfrm>
          <a:graphic>
            <a:graphicData uri="http://schemas.openxmlformats.org/presentationml/2006/ole">
              <mc:AlternateContent xmlns:mc="http://schemas.openxmlformats.org/markup-compatibility/2006">
                <mc:Choice xmlns:v="urn:schemas-microsoft-com:vml" Requires="v">
                  <p:oleObj spid="_x0000_s110707" r:id="rId8" imgW="812447" imgH="203112" progId="Equation.3">
                    <p:embed/>
                  </p:oleObj>
                </mc:Choice>
                <mc:Fallback>
                  <p:oleObj r:id="rId8" imgW="812447" imgH="203112"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2" y="1872"/>
                          <a:ext cx="102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25" name="Object 12"/>
            <p:cNvGraphicFramePr>
              <a:graphicFrameLocks noChangeAspect="1"/>
            </p:cNvGraphicFramePr>
            <p:nvPr/>
          </p:nvGraphicFramePr>
          <p:xfrm>
            <a:off x="2400" y="1872"/>
            <a:ext cx="691" cy="255"/>
          </p:xfrm>
          <a:graphic>
            <a:graphicData uri="http://schemas.openxmlformats.org/presentationml/2006/ole">
              <mc:AlternateContent xmlns:mc="http://schemas.openxmlformats.org/markup-compatibility/2006">
                <mc:Choice xmlns:v="urn:schemas-microsoft-com:vml" Requires="v">
                  <p:oleObj spid="_x0000_s110708" r:id="rId10" imgW="545626" imgH="203024" progId="Equation.3">
                    <p:embed/>
                  </p:oleObj>
                </mc:Choice>
                <mc:Fallback>
                  <p:oleObj r:id="rId10" imgW="545626" imgH="203024"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0" y="1872"/>
                          <a:ext cx="69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 name="Group 13"/>
          <p:cNvGrpSpPr>
            <a:grpSpLocks/>
          </p:cNvGrpSpPr>
          <p:nvPr/>
        </p:nvGrpSpPr>
        <p:grpSpPr bwMode="auto">
          <a:xfrm>
            <a:off x="1050925" y="3397250"/>
            <a:ext cx="7323138" cy="519113"/>
            <a:chOff x="662" y="2140"/>
            <a:chExt cx="4613" cy="327"/>
          </a:xfrm>
        </p:grpSpPr>
        <p:grpSp>
          <p:nvGrpSpPr>
            <p:cNvPr id="110616" name="Group 14"/>
            <p:cNvGrpSpPr>
              <a:grpSpLocks/>
            </p:cNvGrpSpPr>
            <p:nvPr/>
          </p:nvGrpSpPr>
          <p:grpSpPr bwMode="auto">
            <a:xfrm>
              <a:off x="662" y="2140"/>
              <a:ext cx="4426" cy="327"/>
              <a:chOff x="662" y="2140"/>
              <a:chExt cx="4426" cy="327"/>
            </a:xfrm>
          </p:grpSpPr>
          <p:sp>
            <p:nvSpPr>
              <p:cNvPr id="110618" name="Text Box 15"/>
              <p:cNvSpPr txBox="1">
                <a:spLocks noChangeArrowheads="1"/>
              </p:cNvSpPr>
              <p:nvPr/>
            </p:nvSpPr>
            <p:spPr bwMode="auto">
              <a:xfrm>
                <a:off x="662" y="2140"/>
                <a:ext cx="44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实际上，不存在一种方法直接估计最佳的</a:t>
                </a:r>
                <a:endParaRPr kumimoji="1" lang="en-US" altLang="zh-CN" sz="2800" b="1">
                  <a:solidFill>
                    <a:srgbClr val="1F2039"/>
                  </a:solidFill>
                  <a:latin typeface="Times New Roman" panose="02020603050405020304" pitchFamily="18" charset="0"/>
                </a:endParaRPr>
              </a:p>
            </p:txBody>
          </p:sp>
          <p:graphicFrame>
            <p:nvGraphicFramePr>
              <p:cNvPr id="110619" name="Object 16"/>
              <p:cNvGraphicFramePr>
                <a:graphicFrameLocks noChangeAspect="1"/>
              </p:cNvGraphicFramePr>
              <p:nvPr/>
            </p:nvGraphicFramePr>
            <p:xfrm>
              <a:off x="4800" y="2208"/>
              <a:ext cx="258" cy="223"/>
            </p:xfrm>
            <a:graphic>
              <a:graphicData uri="http://schemas.openxmlformats.org/presentationml/2006/ole">
                <mc:AlternateContent xmlns:mc="http://schemas.openxmlformats.org/markup-compatibility/2006">
                  <mc:Choice xmlns:v="urn:schemas-microsoft-com:vml" Requires="v">
                    <p:oleObj spid="_x0000_s110709" r:id="rId12" imgW="139579" imgH="177646" progId="Equation.3">
                      <p:embed/>
                    </p:oleObj>
                  </mc:Choice>
                  <mc:Fallback>
                    <p:oleObj r:id="rId12" imgW="139579" imgH="177646"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 y="2208"/>
                            <a:ext cx="25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0617" name="Text Box 17"/>
            <p:cNvSpPr txBox="1">
              <a:spLocks noChangeArrowheads="1"/>
            </p:cNvSpPr>
            <p:nvPr/>
          </p:nvSpPr>
          <p:spPr bwMode="auto">
            <a:xfrm>
              <a:off x="4934" y="214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p>
          </p:txBody>
        </p:sp>
      </p:grpSp>
      <p:grpSp>
        <p:nvGrpSpPr>
          <p:cNvPr id="6" name="Group 18"/>
          <p:cNvGrpSpPr>
            <a:grpSpLocks/>
          </p:cNvGrpSpPr>
          <p:nvPr/>
        </p:nvGrpSpPr>
        <p:grpSpPr bwMode="auto">
          <a:xfrm>
            <a:off x="990600" y="4038600"/>
            <a:ext cx="7840663" cy="2438400"/>
            <a:chOff x="624" y="2544"/>
            <a:chExt cx="4939" cy="1536"/>
          </a:xfrm>
        </p:grpSpPr>
        <p:sp>
          <p:nvSpPr>
            <p:cNvPr id="110599" name="Text Box 19"/>
            <p:cNvSpPr txBox="1">
              <a:spLocks noChangeArrowheads="1"/>
            </p:cNvSpPr>
            <p:nvPr/>
          </p:nvSpPr>
          <p:spPr bwMode="auto">
            <a:xfrm>
              <a:off x="5222" y="3129"/>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p>
          </p:txBody>
        </p:sp>
        <p:grpSp>
          <p:nvGrpSpPr>
            <p:cNvPr id="110600" name="Group 20"/>
            <p:cNvGrpSpPr>
              <a:grpSpLocks/>
            </p:cNvGrpSpPr>
            <p:nvPr/>
          </p:nvGrpSpPr>
          <p:grpSpPr bwMode="auto">
            <a:xfrm>
              <a:off x="624" y="2544"/>
              <a:ext cx="4699" cy="1536"/>
              <a:chOff x="624" y="2544"/>
              <a:chExt cx="4699" cy="1536"/>
            </a:xfrm>
          </p:grpSpPr>
          <p:sp>
            <p:nvSpPr>
              <p:cNvPr id="110601" name="Text Box 21"/>
              <p:cNvSpPr txBox="1">
                <a:spLocks noChangeArrowheads="1"/>
              </p:cNvSpPr>
              <p:nvPr/>
            </p:nvSpPr>
            <p:spPr bwMode="auto">
              <a:xfrm>
                <a:off x="624" y="2544"/>
                <a:ext cx="16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替代的方法是：</a:t>
                </a:r>
              </a:p>
            </p:txBody>
          </p:sp>
          <p:sp>
            <p:nvSpPr>
              <p:cNvPr id="110602" name="Text Box 22"/>
              <p:cNvSpPr txBox="1">
                <a:spLocks noChangeArrowheads="1"/>
              </p:cNvSpPr>
              <p:nvPr/>
            </p:nvSpPr>
            <p:spPr bwMode="auto">
              <a:xfrm>
                <a:off x="710" y="2784"/>
                <a:ext cx="332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根据观察值序列选取初始模型</a:t>
                </a:r>
                <a:r>
                  <a:rPr kumimoji="1" lang="zh-CN" altLang="en-US" sz="2800" b="1">
                    <a:solidFill>
                      <a:srgbClr val="1F2039"/>
                    </a:solidFill>
                    <a:latin typeface="Times New Roman" panose="02020603050405020304" pitchFamily="18" charset="0"/>
                  </a:rPr>
                  <a:t> </a:t>
                </a:r>
              </a:p>
            </p:txBody>
          </p:sp>
          <p:graphicFrame>
            <p:nvGraphicFramePr>
              <p:cNvPr id="110603" name="Object 23"/>
              <p:cNvGraphicFramePr>
                <a:graphicFrameLocks noChangeAspect="1"/>
              </p:cNvGraphicFramePr>
              <p:nvPr/>
            </p:nvGraphicFramePr>
            <p:xfrm>
              <a:off x="3984" y="2832"/>
              <a:ext cx="1029" cy="254"/>
            </p:xfrm>
            <a:graphic>
              <a:graphicData uri="http://schemas.openxmlformats.org/presentationml/2006/ole">
                <mc:AlternateContent xmlns:mc="http://schemas.openxmlformats.org/markup-compatibility/2006">
                  <mc:Choice xmlns:v="urn:schemas-microsoft-com:vml" Requires="v">
                    <p:oleObj spid="_x0000_s110710" r:id="rId14" imgW="812447" imgH="203112" progId="Equation.3">
                      <p:embed/>
                    </p:oleObj>
                  </mc:Choice>
                  <mc:Fallback>
                    <p:oleObj r:id="rId14" imgW="812447" imgH="203112"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4" y="2832"/>
                            <a:ext cx="1029"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4" name="Text Box 24"/>
              <p:cNvSpPr txBox="1">
                <a:spLocks noChangeArrowheads="1"/>
              </p:cNvSpPr>
              <p:nvPr/>
            </p:nvSpPr>
            <p:spPr bwMode="auto">
              <a:xfrm>
                <a:off x="662" y="3114"/>
                <a:ext cx="35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然后依据某种方法</a:t>
                </a:r>
                <a:r>
                  <a:rPr kumimoji="1" lang="zh-CN" altLang="en-US" sz="2800" b="1">
                    <a:solidFill>
                      <a:srgbClr val="1F2039"/>
                    </a:solidFill>
                    <a:latin typeface="宋体" panose="02010600030101010101" pitchFamily="2" charset="-122"/>
                  </a:rPr>
                  <a:t>求得一组新参数</a:t>
                </a:r>
                <a:r>
                  <a:rPr kumimoji="1" lang="zh-CN" altLang="en-US" sz="2800" b="1">
                    <a:solidFill>
                      <a:srgbClr val="1F2039"/>
                    </a:solidFill>
                    <a:latin typeface="Times New Roman" panose="02020603050405020304" pitchFamily="18" charset="0"/>
                  </a:rPr>
                  <a:t> </a:t>
                </a:r>
                <a:endParaRPr kumimoji="1" lang="en-US" altLang="zh-CN" sz="2800" b="1">
                  <a:solidFill>
                    <a:srgbClr val="1F2039"/>
                  </a:solidFill>
                  <a:latin typeface="Times New Roman" panose="02020603050405020304" pitchFamily="18" charset="0"/>
                </a:endParaRPr>
              </a:p>
            </p:txBody>
          </p:sp>
          <p:graphicFrame>
            <p:nvGraphicFramePr>
              <p:cNvPr id="110605" name="Object 25"/>
              <p:cNvGraphicFramePr>
                <a:graphicFrameLocks noChangeAspect="1"/>
              </p:cNvGraphicFramePr>
              <p:nvPr/>
            </p:nvGraphicFramePr>
            <p:xfrm>
              <a:off x="4176" y="3120"/>
              <a:ext cx="1102" cy="287"/>
            </p:xfrm>
            <a:graphic>
              <a:graphicData uri="http://schemas.openxmlformats.org/presentationml/2006/ole">
                <mc:AlternateContent xmlns:mc="http://schemas.openxmlformats.org/markup-compatibility/2006">
                  <mc:Choice xmlns:v="urn:schemas-microsoft-com:vml" Requires="v">
                    <p:oleObj spid="_x0000_s110711" r:id="rId15" imgW="876300" imgH="228600" progId="Equation.3">
                      <p:embed/>
                    </p:oleObj>
                  </mc:Choice>
                  <mc:Fallback>
                    <p:oleObj r:id="rId15" imgW="876300" imgH="22860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76" y="3120"/>
                            <a:ext cx="110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606" name="Text Box 26"/>
              <p:cNvSpPr txBox="1">
                <a:spLocks noChangeArrowheads="1"/>
              </p:cNvSpPr>
              <p:nvPr/>
            </p:nvSpPr>
            <p:spPr bwMode="auto">
              <a:xfrm>
                <a:off x="4982" y="2764"/>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p>
            </p:txBody>
          </p:sp>
          <p:grpSp>
            <p:nvGrpSpPr>
              <p:cNvPr id="110607" name="Group 27"/>
              <p:cNvGrpSpPr>
                <a:grpSpLocks/>
              </p:cNvGrpSpPr>
              <p:nvPr/>
            </p:nvGrpSpPr>
            <p:grpSpPr bwMode="auto">
              <a:xfrm>
                <a:off x="649" y="3417"/>
                <a:ext cx="2298" cy="327"/>
                <a:chOff x="649" y="3388"/>
                <a:chExt cx="2298" cy="327"/>
              </a:xfrm>
            </p:grpSpPr>
            <p:sp>
              <p:nvSpPr>
                <p:cNvPr id="110611" name="Text Box 28"/>
                <p:cNvSpPr txBox="1">
                  <a:spLocks noChangeArrowheads="1"/>
                </p:cNvSpPr>
                <p:nvPr/>
              </p:nvSpPr>
              <p:spPr bwMode="auto">
                <a:xfrm>
                  <a:off x="649" y="3388"/>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保证有</a:t>
                  </a:r>
                </a:p>
              </p:txBody>
            </p:sp>
            <p:grpSp>
              <p:nvGrpSpPr>
                <p:cNvPr id="110612" name="Group 29"/>
                <p:cNvGrpSpPr>
                  <a:grpSpLocks/>
                </p:cNvGrpSpPr>
                <p:nvPr/>
              </p:nvGrpSpPr>
              <p:grpSpPr bwMode="auto">
                <a:xfrm>
                  <a:off x="1440" y="3415"/>
                  <a:ext cx="1507" cy="288"/>
                  <a:chOff x="1440" y="3415"/>
                  <a:chExt cx="1507" cy="288"/>
                </a:xfrm>
              </p:grpSpPr>
              <p:graphicFrame>
                <p:nvGraphicFramePr>
                  <p:cNvPr id="110613" name="Object 30"/>
                  <p:cNvGraphicFramePr>
                    <a:graphicFrameLocks noChangeAspect="1"/>
                  </p:cNvGraphicFramePr>
                  <p:nvPr/>
                </p:nvGraphicFramePr>
                <p:xfrm>
                  <a:off x="1440" y="3415"/>
                  <a:ext cx="721" cy="288"/>
                </p:xfrm>
                <a:graphic>
                  <a:graphicData uri="http://schemas.openxmlformats.org/presentationml/2006/ole">
                    <mc:AlternateContent xmlns:mc="http://schemas.openxmlformats.org/markup-compatibility/2006">
                      <mc:Choice xmlns:v="urn:schemas-microsoft-com:vml" Requires="v">
                        <p:oleObj spid="_x0000_s110712" r:id="rId17" imgW="571252" imgH="228501" progId="Equation.3">
                          <p:embed/>
                        </p:oleObj>
                      </mc:Choice>
                      <mc:Fallback>
                        <p:oleObj r:id="rId17" imgW="571252" imgH="228501" progId="Equation.3">
                          <p:embed/>
                          <p:pic>
                            <p:nvPicPr>
                              <p:cNvPr id="0" name="Object 3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40" y="3415"/>
                                <a:ext cx="7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14" name="Object 31"/>
                  <p:cNvGraphicFramePr>
                    <a:graphicFrameLocks noChangeAspect="1"/>
                  </p:cNvGraphicFramePr>
                  <p:nvPr/>
                </p:nvGraphicFramePr>
                <p:xfrm>
                  <a:off x="2256" y="3441"/>
                  <a:ext cx="691" cy="255"/>
                </p:xfrm>
                <a:graphic>
                  <a:graphicData uri="http://schemas.openxmlformats.org/presentationml/2006/ole">
                    <mc:AlternateContent xmlns:mc="http://schemas.openxmlformats.org/markup-compatibility/2006">
                      <mc:Choice xmlns:v="urn:schemas-microsoft-com:vml" Requires="v">
                        <p:oleObj spid="_x0000_s110713" r:id="rId19" imgW="545626" imgH="203024" progId="Equation.3">
                          <p:embed/>
                        </p:oleObj>
                      </mc:Choice>
                      <mc:Fallback>
                        <p:oleObj r:id="rId19" imgW="545626" imgH="203024" progId="Equation.3">
                          <p:embed/>
                          <p:pic>
                            <p:nvPicPr>
                              <p:cNvPr id="0" name="Object 3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56" y="3441"/>
                                <a:ext cx="691"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0615" name="Object 32"/>
                  <p:cNvGraphicFramePr>
                    <a:graphicFrameLocks noChangeAspect="1"/>
                  </p:cNvGraphicFramePr>
                  <p:nvPr/>
                </p:nvGraphicFramePr>
                <p:xfrm>
                  <a:off x="2145" y="3489"/>
                  <a:ext cx="159" cy="159"/>
                </p:xfrm>
                <a:graphic>
                  <a:graphicData uri="http://schemas.openxmlformats.org/presentationml/2006/ole">
                    <mc:AlternateContent xmlns:mc="http://schemas.openxmlformats.org/markup-compatibility/2006">
                      <mc:Choice xmlns:v="urn:schemas-microsoft-com:vml" Requires="v">
                        <p:oleObj spid="_x0000_s110714" name="Equation" r:id="rId21" imgW="126725" imgH="126725" progId="Equation.3">
                          <p:embed/>
                        </p:oleObj>
                      </mc:Choice>
                      <mc:Fallback>
                        <p:oleObj name="Equation" r:id="rId21" imgW="126725" imgH="126725" progId="Equation.3">
                          <p:embed/>
                          <p:pic>
                            <p:nvPicPr>
                              <p:cNvPr id="0" name="Object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5" y="3489"/>
                                <a:ext cx="15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110608" name="Text Box 33"/>
              <p:cNvSpPr txBox="1">
                <a:spLocks noChangeArrowheads="1"/>
              </p:cNvSpPr>
              <p:nvPr/>
            </p:nvSpPr>
            <p:spPr bwMode="auto">
              <a:xfrm>
                <a:off x="2918" y="3408"/>
                <a:ext cx="23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r>
                  <a:rPr kumimoji="1" lang="zh-CN" altLang="en-US" sz="2800" b="1">
                    <a:solidFill>
                      <a:srgbClr val="1F2039"/>
                    </a:solidFill>
                    <a:latin typeface="宋体" panose="02010600030101010101" pitchFamily="2" charset="-122"/>
                  </a:rPr>
                  <a:t>重复这个过程，逐步</a:t>
                </a:r>
                <a:endParaRPr kumimoji="1" lang="zh-CN" altLang="en-US" sz="2800" b="1">
                  <a:solidFill>
                    <a:srgbClr val="1F2039"/>
                  </a:solidFill>
                  <a:latin typeface="Times New Roman" panose="02020603050405020304" pitchFamily="18" charset="0"/>
                </a:endParaRPr>
              </a:p>
            </p:txBody>
          </p:sp>
          <p:sp>
            <p:nvSpPr>
              <p:cNvPr id="110609" name="Text Box 34"/>
              <p:cNvSpPr txBox="1">
                <a:spLocks noChangeArrowheads="1"/>
              </p:cNvSpPr>
              <p:nvPr/>
            </p:nvSpPr>
            <p:spPr bwMode="auto">
              <a:xfrm>
                <a:off x="648" y="3738"/>
                <a:ext cx="4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改进模型参数，直到       收敛。</a:t>
                </a:r>
                <a:endParaRPr kumimoji="1" lang="zh-CN" altLang="en-US" sz="2800" b="1">
                  <a:solidFill>
                    <a:srgbClr val="1F2039"/>
                  </a:solidFill>
                  <a:latin typeface="Times New Roman" panose="02020603050405020304" pitchFamily="18" charset="0"/>
                </a:endParaRPr>
              </a:p>
            </p:txBody>
          </p:sp>
          <p:graphicFrame>
            <p:nvGraphicFramePr>
              <p:cNvPr id="110610" name="Object 35"/>
              <p:cNvGraphicFramePr>
                <a:graphicFrameLocks noChangeAspect="1"/>
              </p:cNvGraphicFramePr>
              <p:nvPr/>
            </p:nvGraphicFramePr>
            <p:xfrm>
              <a:off x="2783" y="3792"/>
              <a:ext cx="721" cy="288"/>
            </p:xfrm>
            <a:graphic>
              <a:graphicData uri="http://schemas.openxmlformats.org/presentationml/2006/ole">
                <mc:AlternateContent xmlns:mc="http://schemas.openxmlformats.org/markup-compatibility/2006">
                  <mc:Choice xmlns:v="urn:schemas-microsoft-com:vml" Requires="v">
                    <p:oleObj spid="_x0000_s110715" r:id="rId23" imgW="571252" imgH="228501" progId="Equation.3">
                      <p:embed/>
                    </p:oleObj>
                  </mc:Choice>
                  <mc:Fallback>
                    <p:oleObj r:id="rId23" imgW="571252" imgH="228501" progId="Equation.3">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83" y="3792"/>
                            <a:ext cx="7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6771">
                                            <p:txEl>
                                              <p:pRg st="0" end="0"/>
                                            </p:txEl>
                                          </p:spTgt>
                                        </p:tgtEl>
                                        <p:attrNameLst>
                                          <p:attrName>style.visibility</p:attrName>
                                        </p:attrNameLst>
                                      </p:cBhvr>
                                      <p:to>
                                        <p:strVal val="visible"/>
                                      </p:to>
                                    </p:set>
                                    <p:animEffect transition="in" filter="wipe(up)">
                                      <p:cBhvr>
                                        <p:cTn id="7" dur="500"/>
                                        <p:tgtEl>
                                          <p:spTgt spid="4167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71"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18819" name="Text Box 3"/>
          <p:cNvSpPr txBox="1">
            <a:spLocks noChangeArrowheads="1"/>
          </p:cNvSpPr>
          <p:nvPr/>
        </p:nvSpPr>
        <p:spPr bwMode="auto">
          <a:xfrm>
            <a:off x="457200" y="2286000"/>
            <a:ext cx="7848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zh-CN" altLang="en-US" sz="2800" b="1">
                <a:solidFill>
                  <a:srgbClr val="1F2039"/>
                </a:solidFill>
                <a:latin typeface="Times New Roman" panose="02020603050405020304" pitchFamily="18" charset="0"/>
              </a:rPr>
              <a:t> 这一方法，未必能求得全局最大值、而有可能  得到一局部极值点</a:t>
            </a:r>
          </a:p>
          <a:p>
            <a:pPr eaLnBrk="1" hangingPunct="1">
              <a:spcBef>
                <a:spcPct val="0"/>
              </a:spcBef>
              <a:buFont typeface="Wingdings" panose="05000000000000000000" pitchFamily="2" charset="2"/>
              <a:buChar char="Ø"/>
            </a:pPr>
            <a:r>
              <a:rPr kumimoji="1" lang="zh-CN" altLang="en-US" sz="2800" b="1">
                <a:solidFill>
                  <a:srgbClr val="1F2039"/>
                </a:solidFill>
                <a:latin typeface="Times New Roman" panose="02020603050405020304" pitchFamily="18" charset="0"/>
              </a:rPr>
              <a:t> 经典的方法：</a:t>
            </a:r>
            <a:r>
              <a:rPr kumimoji="1" lang="en-US" altLang="zh-CN" sz="2800" b="1">
                <a:solidFill>
                  <a:srgbClr val="1F2039"/>
                </a:solidFill>
                <a:latin typeface="Times New Roman" panose="02020603050405020304" pitchFamily="18" charset="0"/>
              </a:rPr>
              <a:t>Baum-Welch</a:t>
            </a:r>
            <a:r>
              <a:rPr kumimoji="1" lang="zh-CN" altLang="en-US" sz="2800" b="1">
                <a:solidFill>
                  <a:srgbClr val="1F2039"/>
                </a:solidFill>
                <a:latin typeface="宋体" panose="02010600030101010101" pitchFamily="2" charset="-122"/>
              </a:rPr>
              <a:t>算法。</a:t>
            </a:r>
          </a:p>
          <a:p>
            <a:pPr eaLnBrk="1" hangingPunct="1">
              <a:spcBef>
                <a:spcPct val="0"/>
              </a:spcBef>
              <a:buFont typeface="Wingdings" panose="05000000000000000000" pitchFamily="2" charset="2"/>
              <a:buChar char="Ø"/>
            </a:pPr>
            <a:r>
              <a:rPr kumimoji="1" lang="zh-CN" altLang="en-US" sz="2800" b="1">
                <a:solidFill>
                  <a:srgbClr val="1F2039"/>
                </a:solidFill>
                <a:latin typeface="宋体" panose="02010600030101010101" pitchFamily="2" charset="-122"/>
              </a:rPr>
              <a:t> </a:t>
            </a:r>
            <a:r>
              <a:rPr kumimoji="1" lang="en-US" altLang="zh-CN" sz="2800" b="1">
                <a:solidFill>
                  <a:srgbClr val="1F2039"/>
                </a:solidFill>
                <a:latin typeface="Times New Roman" panose="02020603050405020304" pitchFamily="18" charset="0"/>
              </a:rPr>
              <a:t>Baum-Welch</a:t>
            </a:r>
            <a:r>
              <a:rPr kumimoji="1" lang="zh-CN" altLang="en-US" sz="2800" b="1">
                <a:solidFill>
                  <a:srgbClr val="1F2039"/>
                </a:solidFill>
                <a:latin typeface="宋体" panose="02010600030101010101" pitchFamily="2" charset="-122"/>
              </a:rPr>
              <a:t>算法的理论基础是</a:t>
            </a:r>
            <a:r>
              <a:rPr kumimoji="1" lang="en-US" altLang="zh-CN" sz="2800" b="1">
                <a:solidFill>
                  <a:srgbClr val="1F2039"/>
                </a:solidFill>
                <a:latin typeface="宋体" panose="02010600030101010101" pitchFamily="2" charset="-122"/>
              </a:rPr>
              <a:t>EM</a:t>
            </a:r>
            <a:r>
              <a:rPr kumimoji="1" lang="zh-CN" altLang="en-US" sz="2800" b="1">
                <a:solidFill>
                  <a:srgbClr val="1F2039"/>
                </a:solidFill>
                <a:latin typeface="宋体" panose="02010600030101010101" pitchFamily="2" charset="-122"/>
              </a:rPr>
              <a:t>算法。</a:t>
            </a:r>
          </a:p>
        </p:txBody>
      </p:sp>
      <p:sp>
        <p:nvSpPr>
          <p:cNvPr id="418820" name="Text Box 4"/>
          <p:cNvSpPr txBox="1">
            <a:spLocks noChangeArrowheads="1"/>
          </p:cNvSpPr>
          <p:nvPr/>
        </p:nvSpPr>
        <p:spPr bwMode="auto">
          <a:xfrm>
            <a:off x="395288" y="4333875"/>
            <a:ext cx="6718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定义辅助函数</a:t>
            </a:r>
          </a:p>
        </p:txBody>
      </p:sp>
      <p:grpSp>
        <p:nvGrpSpPr>
          <p:cNvPr id="3" name="组合 2"/>
          <p:cNvGrpSpPr>
            <a:grpSpLocks/>
          </p:cNvGrpSpPr>
          <p:nvPr/>
        </p:nvGrpSpPr>
        <p:grpSpPr bwMode="auto">
          <a:xfrm>
            <a:off x="1533525" y="4938713"/>
            <a:ext cx="5356225" cy="1190625"/>
            <a:chOff x="1533361" y="4939022"/>
            <a:chExt cx="5356290" cy="1190625"/>
          </a:xfrm>
        </p:grpSpPr>
        <p:pic>
          <p:nvPicPr>
            <p:cNvPr id="11264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4939022"/>
              <a:ext cx="43338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47" name="对象 7"/>
            <p:cNvGraphicFramePr>
              <a:graphicFrameLocks noChangeAspect="1"/>
            </p:cNvGraphicFramePr>
            <p:nvPr/>
          </p:nvGraphicFramePr>
          <p:xfrm>
            <a:off x="1533361" y="5230336"/>
            <a:ext cx="1145232" cy="502920"/>
          </p:xfrm>
          <a:graphic>
            <a:graphicData uri="http://schemas.openxmlformats.org/presentationml/2006/ole">
              <mc:AlternateContent xmlns:mc="http://schemas.openxmlformats.org/markup-compatibility/2006">
                <mc:Choice xmlns:v="urn:schemas-microsoft-com:vml" Requires="v">
                  <p:oleObj spid="_x0000_s112655" name="公式" r:id="rId5" imgW="520700" imgH="228600" progId="Equation.3">
                    <p:embed/>
                  </p:oleObj>
                </mc:Choice>
                <mc:Fallback>
                  <p:oleObj name="公式" r:id="rId5" imgW="520700" imgH="228600" progId="Equation.3">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3361" y="5230336"/>
                          <a:ext cx="1145232"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18819">
                                            <p:txEl>
                                              <p:pRg st="0" end="0"/>
                                            </p:txEl>
                                          </p:spTgt>
                                        </p:tgtEl>
                                        <p:attrNameLst>
                                          <p:attrName>style.visibility</p:attrName>
                                        </p:attrNameLst>
                                      </p:cBhvr>
                                      <p:to>
                                        <p:strVal val="visible"/>
                                      </p:to>
                                    </p:set>
                                    <p:animEffect transition="in" filter="wipe(up)">
                                      <p:cBhvr>
                                        <p:cTn id="7" dur="500"/>
                                        <p:tgtEl>
                                          <p:spTgt spid="4188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8819">
                                            <p:txEl>
                                              <p:pRg st="1" end="1"/>
                                            </p:txEl>
                                          </p:spTgt>
                                        </p:tgtEl>
                                        <p:attrNameLst>
                                          <p:attrName>style.visibility</p:attrName>
                                        </p:attrNameLst>
                                      </p:cBhvr>
                                      <p:to>
                                        <p:strVal val="visible"/>
                                      </p:to>
                                    </p:set>
                                    <p:animEffect transition="in" filter="wipe(up)">
                                      <p:cBhvr>
                                        <p:cTn id="12" dur="500"/>
                                        <p:tgtEl>
                                          <p:spTgt spid="4188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8819">
                                            <p:txEl>
                                              <p:pRg st="2" end="2"/>
                                            </p:txEl>
                                          </p:spTgt>
                                        </p:tgtEl>
                                        <p:attrNameLst>
                                          <p:attrName>style.visibility</p:attrName>
                                        </p:attrNameLst>
                                      </p:cBhvr>
                                      <p:to>
                                        <p:strVal val="visible"/>
                                      </p:to>
                                    </p:set>
                                    <p:animEffect transition="in" filter="wipe(up)">
                                      <p:cBhvr>
                                        <p:cTn id="17" dur="500"/>
                                        <p:tgtEl>
                                          <p:spTgt spid="4188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8820">
                                            <p:txEl>
                                              <p:pRg st="0" end="0"/>
                                            </p:txEl>
                                          </p:spTgt>
                                        </p:tgtEl>
                                        <p:attrNameLst>
                                          <p:attrName>style.visibility</p:attrName>
                                        </p:attrNameLst>
                                      </p:cBhvr>
                                      <p:to>
                                        <p:strVal val="visible"/>
                                      </p:to>
                                    </p:set>
                                    <p:animEffect transition="in" filter="wipe(up)">
                                      <p:cBhvr>
                                        <p:cTn id="22" dur="500"/>
                                        <p:tgtEl>
                                          <p:spTgt spid="418820">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819" grpId="0" build="p" autoUpdateAnimBg="0"/>
      <p:bldP spid="41882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14691" name="Text Box 3"/>
          <p:cNvSpPr txBox="1">
            <a:spLocks noChangeArrowheads="1"/>
          </p:cNvSpPr>
          <p:nvPr/>
        </p:nvSpPr>
        <p:spPr bwMode="auto">
          <a:xfrm>
            <a:off x="593725" y="1836738"/>
            <a:ext cx="7864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可以证明</a:t>
            </a:r>
            <a:r>
              <a:rPr kumimoji="1" lang="zh-CN" altLang="en-US" sz="2800" b="1">
                <a:solidFill>
                  <a:srgbClr val="1F2039"/>
                </a:solidFill>
                <a:latin typeface="Times New Roman" panose="02020603050405020304" pitchFamily="18" charset="0"/>
              </a:rPr>
              <a:t>：若                          则有</a:t>
            </a:r>
          </a:p>
        </p:txBody>
      </p:sp>
      <p:graphicFrame>
        <p:nvGraphicFramePr>
          <p:cNvPr id="114692" name="对象 2"/>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14726" name="公式" r:id="rId4" imgW="391303" imgH="739129" progId="Equation.3">
                  <p:embed/>
                </p:oleObj>
              </mc:Choice>
              <mc:Fallback>
                <p:oleObj name="公式" r:id="rId4" imgW="391303" imgH="739129" progId="Equation.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3" name="对象 3"/>
          <p:cNvGraphicFramePr>
            <a:graphicFrameLocks noChangeAspect="1"/>
          </p:cNvGraphicFramePr>
          <p:nvPr/>
        </p:nvGraphicFramePr>
        <p:xfrm>
          <a:off x="2897188" y="1865313"/>
          <a:ext cx="2035175" cy="411162"/>
        </p:xfrm>
        <a:graphic>
          <a:graphicData uri="http://schemas.openxmlformats.org/presentationml/2006/ole">
            <mc:AlternateContent xmlns:mc="http://schemas.openxmlformats.org/markup-compatibility/2006">
              <mc:Choice xmlns:v="urn:schemas-microsoft-com:vml" Requires="v">
                <p:oleObj spid="_x0000_s114727" name="公式" r:id="rId6" imgW="1130300" imgH="228600" progId="Equation.3">
                  <p:embed/>
                </p:oleObj>
              </mc:Choice>
              <mc:Fallback>
                <p:oleObj name="公式" r:id="rId6" imgW="1130300" imgH="228600" progId="Equation.3">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7188" y="1865313"/>
                        <a:ext cx="203517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4" name="对象 15"/>
          <p:cNvGraphicFramePr>
            <a:graphicFrameLocks noChangeAspect="1"/>
          </p:cNvGraphicFramePr>
          <p:nvPr/>
        </p:nvGraphicFramePr>
        <p:xfrm>
          <a:off x="5870575" y="1906588"/>
          <a:ext cx="2171700" cy="411162"/>
        </p:xfrm>
        <a:graphic>
          <a:graphicData uri="http://schemas.openxmlformats.org/presentationml/2006/ole">
            <mc:AlternateContent xmlns:mc="http://schemas.openxmlformats.org/markup-compatibility/2006">
              <mc:Choice xmlns:v="urn:schemas-microsoft-com:vml" Requires="v">
                <p:oleObj spid="_x0000_s114728" name="公式" r:id="rId8" imgW="1206500" imgH="228600" progId="Equation.3">
                  <p:embed/>
                </p:oleObj>
              </mc:Choice>
              <mc:Fallback>
                <p:oleObj name="公式" r:id="rId8" imgW="1206500" imgH="228600" progId="Equation.3">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0575" y="1906588"/>
                        <a:ext cx="21717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 name="组合 5"/>
          <p:cNvGrpSpPr>
            <a:grpSpLocks/>
          </p:cNvGrpSpPr>
          <p:nvPr/>
        </p:nvGrpSpPr>
        <p:grpSpPr bwMode="auto">
          <a:xfrm>
            <a:off x="1044575" y="3213100"/>
            <a:ext cx="6415088" cy="2536825"/>
            <a:chOff x="1045288" y="3212976"/>
            <a:chExt cx="6414712" cy="2537460"/>
          </a:xfrm>
        </p:grpSpPr>
        <p:pic>
          <p:nvPicPr>
            <p:cNvPr id="114696" name="图片 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31840" y="3212976"/>
              <a:ext cx="4328160" cy="253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4697" name="对象 17"/>
            <p:cNvGraphicFramePr>
              <a:graphicFrameLocks noChangeAspect="1"/>
            </p:cNvGraphicFramePr>
            <p:nvPr/>
          </p:nvGraphicFramePr>
          <p:xfrm>
            <a:off x="1045288" y="3356992"/>
            <a:ext cx="2158560" cy="457200"/>
          </p:xfrm>
          <a:graphic>
            <a:graphicData uri="http://schemas.openxmlformats.org/presentationml/2006/ole">
              <mc:AlternateContent xmlns:mc="http://schemas.openxmlformats.org/markup-compatibility/2006">
                <mc:Choice xmlns:v="urn:schemas-microsoft-com:vml" Requires="v">
                  <p:oleObj spid="_x0000_s114729" name="公式" r:id="rId11" imgW="1079500" imgH="228600" progId="Equation.3">
                    <p:embed/>
                  </p:oleObj>
                </mc:Choice>
                <mc:Fallback>
                  <p:oleObj name="公式" r:id="rId11" imgW="1079500" imgH="228600" progId="Equation.3">
                    <p:embed/>
                    <p:pic>
                      <p:nvPicPr>
                        <p:cNvPr id="0" name="对象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5288" y="3356992"/>
                          <a:ext cx="215856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3" name="Group 10"/>
          <p:cNvGrpSpPr>
            <a:grpSpLocks/>
          </p:cNvGrpSpPr>
          <p:nvPr/>
        </p:nvGrpSpPr>
        <p:grpSpPr bwMode="auto">
          <a:xfrm>
            <a:off x="609600" y="1196975"/>
            <a:ext cx="8229600" cy="1470025"/>
            <a:chOff x="384" y="3168"/>
            <a:chExt cx="5184" cy="926"/>
          </a:xfrm>
        </p:grpSpPr>
        <p:graphicFrame>
          <p:nvGraphicFramePr>
            <p:cNvPr id="116745" name="Object 11"/>
            <p:cNvGraphicFramePr>
              <a:graphicFrameLocks noChangeAspect="1"/>
            </p:cNvGraphicFramePr>
            <p:nvPr/>
          </p:nvGraphicFramePr>
          <p:xfrm>
            <a:off x="1008" y="3168"/>
            <a:ext cx="857" cy="422"/>
          </p:xfrm>
          <a:graphic>
            <a:graphicData uri="http://schemas.openxmlformats.org/presentationml/2006/ole">
              <mc:AlternateContent xmlns:mc="http://schemas.openxmlformats.org/markup-compatibility/2006">
                <mc:Choice xmlns:v="urn:schemas-microsoft-com:vml" Requires="v">
                  <p:oleObj spid="_x0000_s116771" name="Equation" r:id="rId4" imgW="850531" imgH="418918" progId="Equation.3">
                    <p:embed/>
                  </p:oleObj>
                </mc:Choice>
                <mc:Fallback>
                  <p:oleObj name="Equation" r:id="rId4" imgW="850531" imgH="418918"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 y="3168"/>
                          <a:ext cx="857" cy="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6" name="Text Box 12"/>
            <p:cNvSpPr txBox="1">
              <a:spLocks noChangeArrowheads="1"/>
            </p:cNvSpPr>
            <p:nvPr/>
          </p:nvSpPr>
          <p:spPr bwMode="auto">
            <a:xfrm>
              <a:off x="384" y="321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计算</a:t>
              </a:r>
            </a:p>
          </p:txBody>
        </p:sp>
        <p:sp>
          <p:nvSpPr>
            <p:cNvPr id="116747" name="Text Box 13"/>
            <p:cNvSpPr txBox="1">
              <a:spLocks noChangeArrowheads="1"/>
            </p:cNvSpPr>
            <p:nvPr/>
          </p:nvSpPr>
          <p:spPr bwMode="auto">
            <a:xfrm>
              <a:off x="1862" y="3239"/>
              <a:ext cx="35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，得到一组求取     的公式，这一组</a:t>
              </a:r>
            </a:p>
          </p:txBody>
        </p:sp>
        <p:graphicFrame>
          <p:nvGraphicFramePr>
            <p:cNvPr id="116748" name="Object 14"/>
            <p:cNvGraphicFramePr>
              <a:graphicFrameLocks noChangeAspect="1"/>
            </p:cNvGraphicFramePr>
            <p:nvPr/>
          </p:nvGraphicFramePr>
          <p:xfrm>
            <a:off x="3552" y="3264"/>
            <a:ext cx="190" cy="253"/>
          </p:xfrm>
          <a:graphic>
            <a:graphicData uri="http://schemas.openxmlformats.org/presentationml/2006/ole">
              <mc:AlternateContent xmlns:mc="http://schemas.openxmlformats.org/markup-compatibility/2006">
                <mc:Choice xmlns:v="urn:schemas-microsoft-com:vml" Requires="v">
                  <p:oleObj spid="_x0000_s116772" name="Equation" r:id="rId6" imgW="152268" imgH="203024" progId="Equation.3">
                    <p:embed/>
                  </p:oleObj>
                </mc:Choice>
                <mc:Fallback>
                  <p:oleObj name="Equation" r:id="rId6" imgW="152268" imgH="203024"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3264"/>
                          <a:ext cx="19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49" name="Text Box 15"/>
            <p:cNvSpPr txBox="1">
              <a:spLocks noChangeArrowheads="1"/>
            </p:cNvSpPr>
            <p:nvPr/>
          </p:nvSpPr>
          <p:spPr bwMode="auto">
            <a:xfrm>
              <a:off x="470" y="3498"/>
              <a:ext cx="509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公式就称为重估（</a:t>
              </a:r>
              <a:r>
                <a:rPr kumimoji="1" lang="en-US" altLang="zh-CN" sz="2800" b="1">
                  <a:solidFill>
                    <a:srgbClr val="1F2039"/>
                  </a:solidFill>
                  <a:latin typeface="Times New Roman" panose="02020603050405020304" pitchFamily="18" charset="0"/>
                </a:rPr>
                <a:t>Re-Estimation </a:t>
              </a:r>
              <a:r>
                <a:rPr kumimoji="1" lang="zh-CN" altLang="en-US" sz="2800" b="1">
                  <a:solidFill>
                    <a:srgbClr val="1F2039"/>
                  </a:solidFill>
                  <a:latin typeface="Times New Roman" panose="02020603050405020304" pitchFamily="18" charset="0"/>
                </a:rPr>
                <a:t>）公式，它们是</a:t>
              </a:r>
              <a:r>
                <a:rPr kumimoji="1" lang="en-US" altLang="zh-CN" sz="2800" b="1">
                  <a:solidFill>
                    <a:srgbClr val="1F2039"/>
                  </a:solidFill>
                  <a:latin typeface="Times New Roman" panose="02020603050405020304" pitchFamily="18" charset="0"/>
                </a:rPr>
                <a:t>Baum-Welch</a:t>
              </a:r>
              <a:r>
                <a:rPr kumimoji="1" lang="zh-CN" altLang="en-US" sz="2800" b="1">
                  <a:solidFill>
                    <a:srgbClr val="1F2039"/>
                  </a:solidFill>
                  <a:latin typeface="宋体" panose="02010600030101010101" pitchFamily="2" charset="-122"/>
                </a:rPr>
                <a:t>算法</a:t>
              </a:r>
              <a:r>
                <a:rPr kumimoji="1" lang="zh-CN" altLang="en-US" sz="2800" b="1">
                  <a:solidFill>
                    <a:srgbClr val="1F2039"/>
                  </a:solidFill>
                  <a:latin typeface="Times New Roman" panose="02020603050405020304" pitchFamily="18" charset="0"/>
                </a:rPr>
                <a:t> 的核心内容。</a:t>
              </a:r>
            </a:p>
          </p:txBody>
        </p:sp>
      </p:grpSp>
      <p:grpSp>
        <p:nvGrpSpPr>
          <p:cNvPr id="7" name="组合 6"/>
          <p:cNvGrpSpPr>
            <a:grpSpLocks/>
          </p:cNvGrpSpPr>
          <p:nvPr/>
        </p:nvGrpSpPr>
        <p:grpSpPr bwMode="auto">
          <a:xfrm>
            <a:off x="827088" y="2930525"/>
            <a:ext cx="3536950" cy="714375"/>
            <a:chOff x="827584" y="2930649"/>
            <a:chExt cx="3536429" cy="714375"/>
          </a:xfrm>
        </p:grpSpPr>
        <p:pic>
          <p:nvPicPr>
            <p:cNvPr id="116743" name="图片 1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2930649"/>
              <a:ext cx="2600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6744" name="对象 18"/>
            <p:cNvGraphicFramePr>
              <a:graphicFrameLocks noChangeAspect="1"/>
            </p:cNvGraphicFramePr>
            <p:nvPr/>
          </p:nvGraphicFramePr>
          <p:xfrm>
            <a:off x="827584" y="3086100"/>
            <a:ext cx="780840" cy="342900"/>
          </p:xfrm>
          <a:graphic>
            <a:graphicData uri="http://schemas.openxmlformats.org/presentationml/2006/ole">
              <mc:AlternateContent xmlns:mc="http://schemas.openxmlformats.org/markup-compatibility/2006">
                <mc:Choice xmlns:v="urn:schemas-microsoft-com:vml" Requires="v">
                  <p:oleObj spid="_x0000_s116773" name="公式" r:id="rId9" imgW="520700" imgH="228600" progId="Equation.3">
                    <p:embed/>
                  </p:oleObj>
                </mc:Choice>
                <mc:Fallback>
                  <p:oleObj name="公式" r:id="rId9" imgW="520700" imgH="228600" progId="Equation.3">
                    <p:embed/>
                    <p:pic>
                      <p:nvPicPr>
                        <p:cNvPr id="0" name="对象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84" y="3086100"/>
                          <a:ext cx="78084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pic>
        <p:nvPicPr>
          <p:cNvPr id="5" name="图片 4"/>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17663" y="3805238"/>
            <a:ext cx="485775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323850" y="4818063"/>
            <a:ext cx="84963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50211" name="Rectangle 3"/>
          <p:cNvSpPr>
            <a:spLocks noGrp="1" noChangeArrowheads="1"/>
          </p:cNvSpPr>
          <p:nvPr>
            <p:ph type="body" idx="1"/>
          </p:nvPr>
        </p:nvSpPr>
        <p:spPr>
          <a:xfrm>
            <a:off x="179388" y="1268413"/>
            <a:ext cx="8569325" cy="1584325"/>
          </a:xfrm>
        </p:spPr>
        <p:txBody>
          <a:bodyPr/>
          <a:lstStyle/>
          <a:p>
            <a:pPr eaLnBrk="1" hangingPunct="1">
              <a:lnSpc>
                <a:spcPct val="80000"/>
              </a:lnSpc>
              <a:spcAft>
                <a:spcPct val="35000"/>
              </a:spcAft>
              <a:buClr>
                <a:srgbClr val="9900FF"/>
              </a:buClr>
              <a:buFont typeface="Wingdings" panose="05000000000000000000" pitchFamily="2" charset="2"/>
              <a:buChar char="Ø"/>
            </a:pPr>
            <a:r>
              <a:rPr lang="zh-CN" altLang="en-US" sz="3600" b="1" smtClean="0">
                <a:solidFill>
                  <a:schemeClr val="tx2"/>
                </a:solidFill>
                <a:latin typeface="宋体" panose="02010600030101010101" pitchFamily="2" charset="-122"/>
              </a:rPr>
              <a:t>动态时间归正</a:t>
            </a:r>
            <a:endParaRPr lang="zh-CN" altLang="en-US" sz="3600" b="1" smtClean="0">
              <a:solidFill>
                <a:schemeClr val="tx2"/>
              </a:solidFill>
              <a:latin typeface="Times New Roman" panose="02020603050405020304" pitchFamily="18" charset="0"/>
            </a:endParaRPr>
          </a:p>
          <a:p>
            <a:pPr eaLnBrk="1" hangingPunct="1">
              <a:lnSpc>
                <a:spcPct val="80000"/>
              </a:lnSpc>
              <a:spcBef>
                <a:spcPct val="30000"/>
              </a:spcBef>
              <a:buFontTx/>
              <a:buNone/>
            </a:pPr>
            <a:r>
              <a:rPr lang="en-US" altLang="zh-CN" sz="2800" b="1" smtClean="0">
                <a:solidFill>
                  <a:schemeClr val="tx2"/>
                </a:solidFill>
                <a:latin typeface="Times New Roman" panose="02020603050405020304" pitchFamily="18" charset="0"/>
              </a:rPr>
              <a:t>    </a:t>
            </a:r>
            <a:r>
              <a:rPr lang="en-US" altLang="zh-CN" sz="2400" b="1" smtClean="0">
                <a:solidFill>
                  <a:schemeClr val="tx2"/>
                </a:solidFill>
                <a:latin typeface="Times New Roman" panose="02020603050405020304" pitchFamily="18" charset="0"/>
              </a:rPr>
              <a:t>DTW(Dynamic Time Warping )</a:t>
            </a:r>
            <a:r>
              <a:rPr lang="zh-CN" altLang="en-US" sz="2400" b="1" smtClean="0">
                <a:solidFill>
                  <a:schemeClr val="tx2"/>
                </a:solidFill>
                <a:latin typeface="Times New Roman" panose="02020603050405020304" pitchFamily="18" charset="0"/>
              </a:rPr>
              <a:t>是一种模板匹配技术，是基于相似度计算与匹配实现的识别方法。</a:t>
            </a:r>
          </a:p>
          <a:p>
            <a:pPr eaLnBrk="1" hangingPunct="1">
              <a:lnSpc>
                <a:spcPct val="80000"/>
              </a:lnSpc>
            </a:pPr>
            <a:endParaRPr lang="zh-CN" altLang="en-US" sz="2800" b="1" smtClean="0">
              <a:solidFill>
                <a:schemeClr val="tx2"/>
              </a:solidFill>
              <a:latin typeface="Times New Roman" panose="02020603050405020304" pitchFamily="18" charset="0"/>
            </a:endParaRPr>
          </a:p>
          <a:p>
            <a:pPr eaLnBrk="1" hangingPunct="1">
              <a:lnSpc>
                <a:spcPct val="80000"/>
              </a:lnSpc>
              <a:buFontTx/>
              <a:buNone/>
            </a:pPr>
            <a:endParaRPr lang="zh-CN" altLang="en-US" sz="2800" b="1" smtClean="0">
              <a:solidFill>
                <a:schemeClr val="tx2"/>
              </a:solidFill>
              <a:latin typeface="Times New Roman" panose="02020603050405020304" pitchFamily="18" charset="0"/>
            </a:endParaRPr>
          </a:p>
          <a:p>
            <a:pPr eaLnBrk="1" hangingPunct="1">
              <a:lnSpc>
                <a:spcPct val="80000"/>
              </a:lnSpc>
              <a:buFontTx/>
              <a:buNone/>
            </a:pPr>
            <a:endParaRPr lang="zh-CN" altLang="en-US" sz="2800" b="1" smtClean="0">
              <a:solidFill>
                <a:schemeClr val="tx2"/>
              </a:solidFill>
              <a:latin typeface="Times New Roman" panose="02020603050405020304" pitchFamily="18" charset="0"/>
            </a:endParaRPr>
          </a:p>
        </p:txBody>
      </p:sp>
      <p:grpSp>
        <p:nvGrpSpPr>
          <p:cNvPr id="2" name="Group 4"/>
          <p:cNvGrpSpPr>
            <a:grpSpLocks/>
          </p:cNvGrpSpPr>
          <p:nvPr/>
        </p:nvGrpSpPr>
        <p:grpSpPr bwMode="auto">
          <a:xfrm>
            <a:off x="533400" y="2895600"/>
            <a:ext cx="4670425" cy="977900"/>
            <a:chOff x="336" y="1824"/>
            <a:chExt cx="2942" cy="616"/>
          </a:xfrm>
        </p:grpSpPr>
        <p:graphicFrame>
          <p:nvGraphicFramePr>
            <p:cNvPr id="12304" name="Object 5"/>
            <p:cNvGraphicFramePr>
              <a:graphicFrameLocks noChangeAspect="1"/>
            </p:cNvGraphicFramePr>
            <p:nvPr/>
          </p:nvGraphicFramePr>
          <p:xfrm>
            <a:off x="1824" y="1824"/>
            <a:ext cx="193" cy="274"/>
          </p:xfrm>
          <a:graphic>
            <a:graphicData uri="http://schemas.openxmlformats.org/presentationml/2006/ole">
              <mc:AlternateContent xmlns:mc="http://schemas.openxmlformats.org/markup-compatibility/2006">
                <mc:Choice xmlns:v="urn:schemas-microsoft-com:vml" Requires="v">
                  <p:oleObj spid="_x0000_s12359" name="Equation" r:id="rId4" imgW="152268" imgH="215713" progId="Equation.3">
                    <p:embed/>
                  </p:oleObj>
                </mc:Choice>
                <mc:Fallback>
                  <p:oleObj name="Equation" r:id="rId4" imgW="152268" imgH="215713"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 y="1824"/>
                          <a:ext cx="193"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05" name="Object 6"/>
            <p:cNvGraphicFramePr>
              <a:graphicFrameLocks noChangeAspect="1"/>
            </p:cNvGraphicFramePr>
            <p:nvPr/>
          </p:nvGraphicFramePr>
          <p:xfrm>
            <a:off x="2208" y="1824"/>
            <a:ext cx="209" cy="274"/>
          </p:xfrm>
          <a:graphic>
            <a:graphicData uri="http://schemas.openxmlformats.org/presentationml/2006/ole">
              <mc:AlternateContent xmlns:mc="http://schemas.openxmlformats.org/markup-compatibility/2006">
                <mc:Choice xmlns:v="urn:schemas-microsoft-com:vml" Requires="v">
                  <p:oleObj spid="_x0000_s12360" name="Equation" r:id="rId6" imgW="164885" imgH="215619" progId="Equation.3">
                    <p:embed/>
                  </p:oleObj>
                </mc:Choice>
                <mc:Fallback>
                  <p:oleObj name="Equation" r:id="rId6" imgW="164885" imgH="215619"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8" y="1824"/>
                          <a:ext cx="209"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6" name="Text Box 7"/>
            <p:cNvSpPr txBox="1">
              <a:spLocks noChangeArrowheads="1"/>
            </p:cNvSpPr>
            <p:nvPr/>
          </p:nvSpPr>
          <p:spPr bwMode="auto">
            <a:xfrm>
              <a:off x="1920" y="1824"/>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和</a:t>
              </a:r>
            </a:p>
          </p:txBody>
        </p:sp>
        <p:sp>
          <p:nvSpPr>
            <p:cNvPr id="12307" name="Rectangle 8"/>
            <p:cNvSpPr>
              <a:spLocks noChangeArrowheads="1"/>
            </p:cNvSpPr>
            <p:nvPr/>
          </p:nvSpPr>
          <p:spPr bwMode="auto">
            <a:xfrm>
              <a:off x="336" y="182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8"/>
                </a:buBlip>
              </a:pPr>
              <a:r>
                <a:rPr kumimoji="1" lang="zh-CN" altLang="en-US" sz="2400" b="1">
                  <a:solidFill>
                    <a:schemeClr val="tx2"/>
                  </a:solidFill>
                  <a:latin typeface="Times New Roman" panose="02020603050405020304" pitchFamily="18" charset="0"/>
                </a:rPr>
                <a:t>计算两个标量</a:t>
              </a:r>
            </a:p>
            <a:p>
              <a:pPr eaLnBrk="1" hangingPunct="1">
                <a:buSzPct val="80000"/>
                <a:buFontTx/>
                <a:buNone/>
              </a:pPr>
              <a:endParaRPr kumimoji="1" lang="zh-CN" altLang="en-US" sz="2400" b="1">
                <a:solidFill>
                  <a:schemeClr val="tx2"/>
                </a:solidFill>
                <a:latin typeface="Times New Roman" panose="02020603050405020304" pitchFamily="18" charset="0"/>
              </a:endParaRPr>
            </a:p>
            <a:p>
              <a:pPr eaLnBrk="1" hangingPunct="1">
                <a:buSzPct val="80000"/>
                <a:buFontTx/>
                <a:buNone/>
              </a:pPr>
              <a:endParaRPr kumimoji="1" lang="zh-CN" altLang="en-US" sz="2400" b="1">
                <a:solidFill>
                  <a:schemeClr val="tx2"/>
                </a:solidFill>
                <a:latin typeface="Times New Roman" panose="02020603050405020304" pitchFamily="18" charset="0"/>
              </a:endParaRPr>
            </a:p>
          </p:txBody>
        </p:sp>
        <p:sp>
          <p:nvSpPr>
            <p:cNvPr id="12308" name="Text Box 9"/>
            <p:cNvSpPr txBox="1">
              <a:spLocks noChangeArrowheads="1"/>
            </p:cNvSpPr>
            <p:nvPr/>
          </p:nvSpPr>
          <p:spPr bwMode="auto">
            <a:xfrm>
              <a:off x="2390" y="18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的相似度</a:t>
              </a:r>
            </a:p>
          </p:txBody>
        </p:sp>
        <p:graphicFrame>
          <p:nvGraphicFramePr>
            <p:cNvPr id="12309" name="Object 10"/>
            <p:cNvGraphicFramePr>
              <a:graphicFrameLocks noChangeAspect="1"/>
            </p:cNvGraphicFramePr>
            <p:nvPr/>
          </p:nvGraphicFramePr>
          <p:xfrm>
            <a:off x="1632" y="2152"/>
            <a:ext cx="944" cy="288"/>
          </p:xfrm>
          <a:graphic>
            <a:graphicData uri="http://schemas.openxmlformats.org/presentationml/2006/ole">
              <mc:AlternateContent xmlns:mc="http://schemas.openxmlformats.org/markup-compatibility/2006">
                <mc:Choice xmlns:v="urn:schemas-microsoft-com:vml" Requires="v">
                  <p:oleObj spid="_x0000_s12361" name="Equation" r:id="rId9" imgW="749300" imgH="228600" progId="Equation.DSMT4">
                    <p:embed/>
                  </p:oleObj>
                </mc:Choice>
                <mc:Fallback>
                  <p:oleObj name="Equation" r:id="rId9" imgW="749300" imgH="2286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2" y="2152"/>
                          <a:ext cx="9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0219" name="AutoShape 11"/>
          <p:cNvSpPr>
            <a:spLocks noChangeArrowheads="1"/>
          </p:cNvSpPr>
          <p:nvPr/>
        </p:nvSpPr>
        <p:spPr bwMode="auto">
          <a:xfrm>
            <a:off x="6248400" y="4572000"/>
            <a:ext cx="1447800" cy="533400"/>
          </a:xfrm>
          <a:prstGeom prst="wedgeRoundRectCallout">
            <a:avLst>
              <a:gd name="adj1" fmla="val -113157"/>
              <a:gd name="adj2" fmla="val -13986"/>
              <a:gd name="adj3" fmla="val 16667"/>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solidFill>
                  <a:schemeClr val="tx2"/>
                </a:solidFill>
                <a:latin typeface="Times New Roman" panose="02020603050405020304" pitchFamily="18" charset="0"/>
              </a:rPr>
              <a:t>欧式距</a:t>
            </a:r>
          </a:p>
        </p:txBody>
      </p:sp>
      <p:grpSp>
        <p:nvGrpSpPr>
          <p:cNvPr id="3" name="Group 12"/>
          <p:cNvGrpSpPr>
            <a:grpSpLocks/>
          </p:cNvGrpSpPr>
          <p:nvPr/>
        </p:nvGrpSpPr>
        <p:grpSpPr bwMode="auto">
          <a:xfrm>
            <a:off x="533400" y="3883025"/>
            <a:ext cx="7810500" cy="1247775"/>
            <a:chOff x="336" y="2446"/>
            <a:chExt cx="4920" cy="786"/>
          </a:xfrm>
        </p:grpSpPr>
        <p:graphicFrame>
          <p:nvGraphicFramePr>
            <p:cNvPr id="12298" name="Object 13"/>
            <p:cNvGraphicFramePr>
              <a:graphicFrameLocks noChangeAspect="1"/>
            </p:cNvGraphicFramePr>
            <p:nvPr/>
          </p:nvGraphicFramePr>
          <p:xfrm>
            <a:off x="1818" y="2446"/>
            <a:ext cx="1110" cy="290"/>
          </p:xfrm>
          <a:graphic>
            <a:graphicData uri="http://schemas.openxmlformats.org/presentationml/2006/ole">
              <mc:AlternateContent xmlns:mc="http://schemas.openxmlformats.org/markup-compatibility/2006">
                <mc:Choice xmlns:v="urn:schemas-microsoft-com:vml" Requires="v">
                  <p:oleObj spid="_x0000_s12362" name="Equation" r:id="rId11" imgW="876300" imgH="228600" progId="Equation.3">
                    <p:embed/>
                  </p:oleObj>
                </mc:Choice>
                <mc:Fallback>
                  <p:oleObj name="Equation" r:id="rId11" imgW="876300" imgH="22860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8" y="2446"/>
                          <a:ext cx="1110"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9" name="Object 14"/>
            <p:cNvGraphicFramePr>
              <a:graphicFrameLocks noChangeAspect="1"/>
            </p:cNvGraphicFramePr>
            <p:nvPr/>
          </p:nvGraphicFramePr>
          <p:xfrm>
            <a:off x="3120" y="2448"/>
            <a:ext cx="1206" cy="290"/>
          </p:xfrm>
          <a:graphic>
            <a:graphicData uri="http://schemas.openxmlformats.org/presentationml/2006/ole">
              <mc:AlternateContent xmlns:mc="http://schemas.openxmlformats.org/markup-compatibility/2006">
                <mc:Choice xmlns:v="urn:schemas-microsoft-com:vml" Requires="v">
                  <p:oleObj spid="_x0000_s12363" name="Equation" r:id="rId13" imgW="952087" imgH="228501" progId="Equation.3">
                    <p:embed/>
                  </p:oleObj>
                </mc:Choice>
                <mc:Fallback>
                  <p:oleObj name="Equation" r:id="rId13" imgW="952087" imgH="228501"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0" y="2448"/>
                          <a:ext cx="1206"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00" name="Text Box 15"/>
            <p:cNvSpPr txBox="1">
              <a:spLocks noChangeArrowheads="1"/>
            </p:cNvSpPr>
            <p:nvPr/>
          </p:nvSpPr>
          <p:spPr bwMode="auto">
            <a:xfrm>
              <a:off x="2832" y="244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和</a:t>
              </a:r>
            </a:p>
          </p:txBody>
        </p:sp>
        <p:sp>
          <p:nvSpPr>
            <p:cNvPr id="12301" name="Rectangle 16"/>
            <p:cNvSpPr>
              <a:spLocks noChangeArrowheads="1"/>
            </p:cNvSpPr>
            <p:nvPr/>
          </p:nvSpPr>
          <p:spPr bwMode="auto">
            <a:xfrm>
              <a:off x="336" y="244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8"/>
                </a:buBlip>
              </a:pPr>
              <a:r>
                <a:rPr kumimoji="1" lang="zh-CN" altLang="en-US" sz="2400" b="1">
                  <a:solidFill>
                    <a:schemeClr val="tx2"/>
                  </a:solidFill>
                  <a:latin typeface="Times New Roman" panose="02020603050405020304" pitchFamily="18" charset="0"/>
                </a:rPr>
                <a:t>计算两个矢量</a:t>
              </a:r>
            </a:p>
            <a:p>
              <a:pPr eaLnBrk="1" hangingPunct="1">
                <a:buSzPct val="80000"/>
                <a:buFontTx/>
                <a:buNone/>
              </a:pPr>
              <a:endParaRPr kumimoji="1" lang="zh-CN" altLang="en-US" sz="2400" b="1">
                <a:solidFill>
                  <a:schemeClr val="tx2"/>
                </a:solidFill>
                <a:latin typeface="Times New Roman" panose="02020603050405020304" pitchFamily="18" charset="0"/>
              </a:endParaRPr>
            </a:p>
            <a:p>
              <a:pPr eaLnBrk="1" hangingPunct="1">
                <a:buSzPct val="80000"/>
                <a:buFontTx/>
                <a:buNone/>
              </a:pPr>
              <a:endParaRPr kumimoji="1" lang="zh-CN" altLang="en-US" sz="2400" b="1">
                <a:solidFill>
                  <a:schemeClr val="tx2"/>
                </a:solidFill>
                <a:latin typeface="Times New Roman" panose="02020603050405020304" pitchFamily="18" charset="0"/>
              </a:endParaRPr>
            </a:p>
          </p:txBody>
        </p:sp>
        <p:sp>
          <p:nvSpPr>
            <p:cNvPr id="12302" name="Text Box 17"/>
            <p:cNvSpPr txBox="1">
              <a:spLocks noChangeArrowheads="1"/>
            </p:cNvSpPr>
            <p:nvPr/>
          </p:nvSpPr>
          <p:spPr bwMode="auto">
            <a:xfrm>
              <a:off x="4368" y="2448"/>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Times New Roman" panose="02020603050405020304" pitchFamily="18" charset="0"/>
                </a:rPr>
                <a:t>的相似度</a:t>
              </a:r>
            </a:p>
          </p:txBody>
        </p:sp>
        <p:graphicFrame>
          <p:nvGraphicFramePr>
            <p:cNvPr id="12303" name="Object 18"/>
            <p:cNvGraphicFramePr>
              <a:graphicFrameLocks noChangeAspect="1"/>
            </p:cNvGraphicFramePr>
            <p:nvPr/>
          </p:nvGraphicFramePr>
          <p:xfrm>
            <a:off x="1584" y="2688"/>
            <a:ext cx="1920" cy="544"/>
          </p:xfrm>
          <a:graphic>
            <a:graphicData uri="http://schemas.openxmlformats.org/presentationml/2006/ole">
              <mc:AlternateContent xmlns:mc="http://schemas.openxmlformats.org/markup-compatibility/2006">
                <mc:Choice xmlns:v="urn:schemas-microsoft-com:vml" Requires="v">
                  <p:oleObj spid="_x0000_s12364" name="Equation" r:id="rId15" imgW="1524000" imgH="431800" progId="Equation.3">
                    <p:embed/>
                  </p:oleObj>
                </mc:Choice>
                <mc:Fallback>
                  <p:oleObj name="Equation" r:id="rId15" imgW="1524000" imgH="43180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4" y="2688"/>
                          <a:ext cx="192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9"/>
          <p:cNvGrpSpPr>
            <a:grpSpLocks/>
          </p:cNvGrpSpPr>
          <p:nvPr/>
        </p:nvGrpSpPr>
        <p:grpSpPr bwMode="auto">
          <a:xfrm>
            <a:off x="533400" y="5032375"/>
            <a:ext cx="7696200" cy="998538"/>
            <a:chOff x="336" y="3170"/>
            <a:chExt cx="4848" cy="629"/>
          </a:xfrm>
        </p:grpSpPr>
        <p:sp>
          <p:nvSpPr>
            <p:cNvPr id="12296" name="Rectangle 20"/>
            <p:cNvSpPr>
              <a:spLocks noChangeArrowheads="1"/>
            </p:cNvSpPr>
            <p:nvPr/>
          </p:nvSpPr>
          <p:spPr bwMode="auto">
            <a:xfrm>
              <a:off x="336" y="3170"/>
              <a:ext cx="48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8"/>
                </a:buBlip>
              </a:pPr>
              <a:r>
                <a:rPr kumimoji="1" lang="zh-CN" altLang="en-US" sz="2400" b="1">
                  <a:solidFill>
                    <a:schemeClr val="tx2"/>
                  </a:solidFill>
                  <a:latin typeface="Times New Roman" panose="02020603050405020304" pitchFamily="18" charset="0"/>
                </a:rPr>
                <a:t>经过预处理和特征提取后的语音可以看作矢量的序列</a:t>
              </a:r>
            </a:p>
            <a:p>
              <a:pPr eaLnBrk="1" hangingPunct="1">
                <a:buSzPct val="80000"/>
                <a:buFontTx/>
                <a:buNone/>
              </a:pPr>
              <a:endParaRPr kumimoji="1" lang="zh-CN" altLang="en-US" sz="2400" b="1">
                <a:solidFill>
                  <a:schemeClr val="tx2"/>
                </a:solidFill>
                <a:latin typeface="Times New Roman" panose="02020603050405020304" pitchFamily="18" charset="0"/>
              </a:endParaRPr>
            </a:p>
            <a:p>
              <a:pPr eaLnBrk="1" hangingPunct="1">
                <a:buSzPct val="80000"/>
                <a:buFontTx/>
                <a:buNone/>
              </a:pPr>
              <a:endParaRPr kumimoji="1" lang="zh-CN" altLang="en-US" sz="2400" b="1">
                <a:solidFill>
                  <a:schemeClr val="tx2"/>
                </a:solidFill>
                <a:latin typeface="Times New Roman" panose="02020603050405020304" pitchFamily="18" charset="0"/>
              </a:endParaRPr>
            </a:p>
          </p:txBody>
        </p:sp>
        <p:graphicFrame>
          <p:nvGraphicFramePr>
            <p:cNvPr id="12297" name="Object 21"/>
            <p:cNvGraphicFramePr>
              <a:graphicFrameLocks noChangeAspect="1"/>
            </p:cNvGraphicFramePr>
            <p:nvPr/>
          </p:nvGraphicFramePr>
          <p:xfrm>
            <a:off x="1663" y="3512"/>
            <a:ext cx="1522" cy="287"/>
          </p:xfrm>
          <a:graphic>
            <a:graphicData uri="http://schemas.openxmlformats.org/presentationml/2006/ole">
              <mc:AlternateContent xmlns:mc="http://schemas.openxmlformats.org/markup-compatibility/2006">
                <mc:Choice xmlns:v="urn:schemas-microsoft-com:vml" Requires="v">
                  <p:oleObj spid="_x0000_s12365" name="Equation" r:id="rId17" imgW="1143000" imgH="215900" progId="Equation.3">
                    <p:embed/>
                  </p:oleObj>
                </mc:Choice>
                <mc:Fallback>
                  <p:oleObj name="Equation" r:id="rId17" imgW="1143000" imgH="21590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63" y="3512"/>
                          <a:ext cx="152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wipe(up)">
                                      <p:cBhvr>
                                        <p:cTn id="7" dur="500"/>
                                        <p:tgtEl>
                                          <p:spTgt spid="350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0211">
                                            <p:txEl>
                                              <p:pRg st="1" end="1"/>
                                            </p:txEl>
                                          </p:spTgt>
                                        </p:tgtEl>
                                        <p:attrNameLst>
                                          <p:attrName>style.visibility</p:attrName>
                                        </p:attrNameLst>
                                      </p:cBhvr>
                                      <p:to>
                                        <p:strVal val="visible"/>
                                      </p:to>
                                    </p:set>
                                    <p:animEffect transition="in" filter="wipe(up)">
                                      <p:cBhvr>
                                        <p:cTn id="12" dur="500"/>
                                        <p:tgtEl>
                                          <p:spTgt spid="350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50219"/>
                                        </p:tgtEl>
                                        <p:attrNameLst>
                                          <p:attrName>style.visibility</p:attrName>
                                        </p:attrNameLst>
                                      </p:cBhvr>
                                      <p:to>
                                        <p:strVal val="visible"/>
                                      </p:to>
                                    </p:set>
                                    <p:animEffect transition="in" filter="wipe(up)">
                                      <p:cBhvr>
                                        <p:cTn id="27" dur="500"/>
                                        <p:tgtEl>
                                          <p:spTgt spid="3502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build="p" autoUpdateAnimBg="0"/>
      <p:bldP spid="350219" grpId="0" animBg="1"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276475"/>
            <a:ext cx="62293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3"/>
          <p:cNvSpPr txBox="1">
            <a:spLocks noChangeArrowheads="1"/>
          </p:cNvSpPr>
          <p:nvPr/>
        </p:nvSpPr>
        <p:spPr bwMode="auto">
          <a:xfrm>
            <a:off x="611188" y="1773238"/>
            <a:ext cx="786447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      的重估</a:t>
            </a: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r>
              <a:rPr kumimoji="1" lang="zh-CN" altLang="en-US" sz="2800" b="1">
                <a:solidFill>
                  <a:srgbClr val="1F2039"/>
                </a:solidFill>
                <a:latin typeface="Times New Roman" panose="02020603050405020304" pitchFamily="18" charset="0"/>
              </a:rPr>
              <a:t>以及约束条件</a:t>
            </a: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r>
              <a:rPr kumimoji="1" lang="zh-CN" altLang="en-US" sz="2800" b="1">
                <a:solidFill>
                  <a:srgbClr val="1F2039"/>
                </a:solidFill>
                <a:latin typeface="Times New Roman" panose="02020603050405020304" pitchFamily="18" charset="0"/>
              </a:rPr>
              <a:t>根据拉格朗日乘子法</a:t>
            </a: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93813" y="4437063"/>
            <a:ext cx="6086475"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118790" name="对象 14"/>
          <p:cNvGraphicFramePr>
            <a:graphicFrameLocks noChangeAspect="1"/>
          </p:cNvGraphicFramePr>
          <p:nvPr/>
        </p:nvGraphicFramePr>
        <p:xfrm>
          <a:off x="825500" y="1773238"/>
          <a:ext cx="365125" cy="504825"/>
        </p:xfrm>
        <a:graphic>
          <a:graphicData uri="http://schemas.openxmlformats.org/presentationml/2006/ole">
            <mc:AlternateContent xmlns:mc="http://schemas.openxmlformats.org/markup-compatibility/2006">
              <mc:Choice xmlns:v="urn:schemas-microsoft-com:vml" Requires="v">
                <p:oleObj spid="_x0000_s118800" name="公式" r:id="rId6" imgW="165028" imgH="228501" progId="Equation.3">
                  <p:embed/>
                </p:oleObj>
              </mc:Choice>
              <mc:Fallback>
                <p:oleObj name="公式" r:id="rId6" imgW="165028" imgH="228501" progId="Equation.3">
                  <p:embed/>
                  <p:pic>
                    <p:nvPicPr>
                      <p:cNvPr id="0" name="对象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0" y="177323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图片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2997200"/>
            <a:ext cx="122872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92275" y="5416550"/>
            <a:ext cx="4240213"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up)">
                                      <p:cBhvr>
                                        <p:cTn id="7" dur="500"/>
                                        <p:tgtEl>
                                          <p:spTgt spid="14">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animEffect transition="in" filter="wipe(up)">
                                      <p:cBhvr>
                                        <p:cTn id="17" dur="500"/>
                                        <p:tgtEl>
                                          <p:spTgt spid="14">
                                            <p:txEl>
                                              <p:pRg st="5" end="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3"/>
          <p:cNvSpPr txBox="1">
            <a:spLocks noChangeArrowheads="1"/>
          </p:cNvSpPr>
          <p:nvPr/>
        </p:nvSpPr>
        <p:spPr bwMode="auto">
          <a:xfrm>
            <a:off x="611188" y="1773238"/>
            <a:ext cx="7864475"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      的重估</a:t>
            </a: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r>
              <a:rPr kumimoji="1" lang="zh-CN" altLang="en-US" sz="2800" b="1">
                <a:solidFill>
                  <a:srgbClr val="1F2039"/>
                </a:solidFill>
                <a:latin typeface="Times New Roman" panose="02020603050405020304" pitchFamily="18" charset="0"/>
              </a:rPr>
              <a:t>以及约束条件</a:t>
            </a: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Tx/>
              <a:buNone/>
            </a:pPr>
            <a:r>
              <a:rPr kumimoji="1" lang="zh-CN" altLang="en-US" sz="2800" b="1">
                <a:solidFill>
                  <a:srgbClr val="1F2039"/>
                </a:solidFill>
                <a:latin typeface="Times New Roman" panose="02020603050405020304" pitchFamily="18" charset="0"/>
              </a:rPr>
              <a:t>以此类推，去重估观察概率。</a:t>
            </a:r>
            <a:endParaRPr kumimoji="1" lang="en-US" altLang="zh-CN" sz="2800" b="1">
              <a:solidFill>
                <a:srgbClr val="1F2039"/>
              </a:solidFill>
              <a:latin typeface="Times New Roman" panose="02020603050405020304" pitchFamily="18" charset="0"/>
            </a:endParaRPr>
          </a:p>
          <a:p>
            <a:pPr eaLnBrk="1" hangingPunct="1">
              <a:spcBef>
                <a:spcPct val="0"/>
              </a:spcBef>
              <a:buFontTx/>
              <a:buNone/>
            </a:pPr>
            <a:endParaRPr kumimoji="1" lang="en-US" altLang="zh-CN" sz="2800" b="1">
              <a:solidFill>
                <a:srgbClr val="1F2039"/>
              </a:solidFill>
              <a:latin typeface="Times New Roman" panose="02020603050405020304" pitchFamily="18" charset="0"/>
            </a:endParaRPr>
          </a:p>
        </p:txBody>
      </p:sp>
      <p:sp>
        <p:nvSpPr>
          <p:cNvPr id="120835"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120836" name="对象 14"/>
          <p:cNvGraphicFramePr>
            <a:graphicFrameLocks noChangeAspect="1"/>
          </p:cNvGraphicFramePr>
          <p:nvPr/>
        </p:nvGraphicFramePr>
        <p:xfrm>
          <a:off x="811213" y="1758950"/>
          <a:ext cx="393700" cy="533400"/>
        </p:xfrm>
        <a:graphic>
          <a:graphicData uri="http://schemas.openxmlformats.org/presentationml/2006/ole">
            <mc:AlternateContent xmlns:mc="http://schemas.openxmlformats.org/markup-compatibility/2006">
              <mc:Choice xmlns:v="urn:schemas-microsoft-com:vml" Requires="v">
                <p:oleObj spid="_x0000_s120846" name="公式" r:id="rId4" imgW="177646" imgH="241091" progId="Equation.3">
                  <p:embed/>
                </p:oleObj>
              </mc:Choice>
              <mc:Fallback>
                <p:oleObj name="公式" r:id="rId4" imgW="177646" imgH="241091" progId="Equation.3">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13" y="1758950"/>
                        <a:ext cx="393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0837" name="图片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2251075"/>
            <a:ext cx="570388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图片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94100" y="3138488"/>
            <a:ext cx="9779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457200" y="1905000"/>
            <a:ext cx="8077200" cy="1800225"/>
            <a:chOff x="288" y="1200"/>
            <a:chExt cx="5088" cy="1134"/>
          </a:xfrm>
        </p:grpSpPr>
        <p:grpSp>
          <p:nvGrpSpPr>
            <p:cNvPr id="122896" name="Group 4"/>
            <p:cNvGrpSpPr>
              <a:grpSpLocks/>
            </p:cNvGrpSpPr>
            <p:nvPr/>
          </p:nvGrpSpPr>
          <p:grpSpPr bwMode="auto">
            <a:xfrm>
              <a:off x="288" y="1200"/>
              <a:ext cx="5088" cy="1134"/>
              <a:chOff x="288" y="1200"/>
              <a:chExt cx="5088" cy="1134"/>
            </a:xfrm>
          </p:grpSpPr>
          <p:sp>
            <p:nvSpPr>
              <p:cNvPr id="122899" name="Text Box 5"/>
              <p:cNvSpPr txBox="1">
                <a:spLocks noChangeArrowheads="1"/>
              </p:cNvSpPr>
              <p:nvPr/>
            </p:nvSpPr>
            <p:spPr bwMode="auto">
              <a:xfrm>
                <a:off x="288" y="1200"/>
                <a:ext cx="5088"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1F2039"/>
                    </a:solidFill>
                    <a:latin typeface="Times New Roman" panose="02020603050405020304" pitchFamily="18" charset="0"/>
                  </a:rPr>
                  <a:t>Baum-Welch</a:t>
                </a:r>
                <a:r>
                  <a:rPr kumimoji="1" lang="zh-CN" altLang="en-US" sz="2800" b="1">
                    <a:solidFill>
                      <a:srgbClr val="1F2039"/>
                    </a:solidFill>
                    <a:latin typeface="宋体" panose="02010600030101010101" pitchFamily="2" charset="-122"/>
                  </a:rPr>
                  <a:t>算法</a:t>
                </a:r>
              </a:p>
              <a:p>
                <a:pPr eaLnBrk="1" hangingPunct="1">
                  <a:spcBef>
                    <a:spcPct val="0"/>
                  </a:spcBef>
                  <a:buFont typeface="Wingdings" panose="05000000000000000000" pitchFamily="2" charset="2"/>
                  <a:buChar char="Ø"/>
                </a:pPr>
                <a:r>
                  <a:rPr kumimoji="1" lang="zh-CN" altLang="en-US" sz="2800" b="1">
                    <a:solidFill>
                      <a:srgbClr val="1F2039"/>
                    </a:solidFill>
                    <a:latin typeface="宋体" panose="02010600030101010101" pitchFamily="2" charset="-122"/>
                  </a:rPr>
                  <a:t>定义      为给定训练序列  和模型  时，</a:t>
                </a: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宋体" panose="02010600030101010101" pitchFamily="2" charset="-122"/>
                  </a:rPr>
                  <a:t>模型在</a:t>
                </a:r>
                <a:r>
                  <a:rPr kumimoji="1" lang="en-US" altLang="zh-CN" sz="2800" b="1" i="1">
                    <a:solidFill>
                      <a:srgbClr val="1F2039"/>
                    </a:solidFill>
                    <a:latin typeface="宋体" panose="02010600030101010101" pitchFamily="2" charset="-122"/>
                  </a:rPr>
                  <a:t>t</a:t>
                </a:r>
                <a:r>
                  <a:rPr kumimoji="1" lang="zh-CN" altLang="en-US" sz="2800" b="1">
                    <a:solidFill>
                      <a:srgbClr val="1F2039"/>
                    </a:solidFill>
                    <a:latin typeface="宋体" panose="02010600030101010101" pitchFamily="2" charset="-122"/>
                  </a:rPr>
                  <a:t>时刻处于状态</a:t>
                </a:r>
                <a:r>
                  <a:rPr kumimoji="1" lang="en-US" altLang="zh-CN" sz="2800" b="1" i="1">
                    <a:solidFill>
                      <a:srgbClr val="1F2039"/>
                    </a:solidFill>
                    <a:latin typeface="宋体" panose="02010600030101010101" pitchFamily="2" charset="-122"/>
                  </a:rPr>
                  <a:t>i</a:t>
                </a:r>
                <a:r>
                  <a:rPr kumimoji="1" lang="en-US" altLang="zh-CN" sz="2800" b="1">
                    <a:solidFill>
                      <a:srgbClr val="1F2039"/>
                    </a:solidFill>
                    <a:latin typeface="宋体" panose="02010600030101010101" pitchFamily="2" charset="-122"/>
                  </a:rPr>
                  <a:t>，</a:t>
                </a:r>
                <a:r>
                  <a:rPr kumimoji="1" lang="en-US" altLang="zh-CN" sz="2800" b="1" i="1">
                    <a:solidFill>
                      <a:srgbClr val="1F2039"/>
                    </a:solidFill>
                    <a:latin typeface="宋体" panose="02010600030101010101" pitchFamily="2" charset="-122"/>
                  </a:rPr>
                  <a:t>t</a:t>
                </a:r>
                <a:r>
                  <a:rPr kumimoji="1" lang="en-US" altLang="zh-CN" sz="2800" b="1">
                    <a:solidFill>
                      <a:srgbClr val="1F2039"/>
                    </a:solidFill>
                    <a:latin typeface="宋体" panose="02010600030101010101" pitchFamily="2" charset="-122"/>
                  </a:rPr>
                  <a:t>+1</a:t>
                </a:r>
                <a:r>
                  <a:rPr kumimoji="1" lang="zh-CN" altLang="en-US" sz="2800" b="1">
                    <a:solidFill>
                      <a:srgbClr val="1F2039"/>
                    </a:solidFill>
                    <a:latin typeface="宋体" panose="02010600030101010101" pitchFamily="2" charset="-122"/>
                  </a:rPr>
                  <a:t>时刻处于状态</a:t>
                </a:r>
                <a:r>
                  <a:rPr kumimoji="1" lang="en-US" altLang="zh-CN" sz="2800" b="1" i="1">
                    <a:solidFill>
                      <a:srgbClr val="1F2039"/>
                    </a:solidFill>
                    <a:latin typeface="宋体" panose="02010600030101010101" pitchFamily="2" charset="-122"/>
                  </a:rPr>
                  <a:t>j</a:t>
                </a:r>
                <a:r>
                  <a:rPr kumimoji="1" lang="zh-CN" altLang="en-US" sz="2800" b="1">
                    <a:solidFill>
                      <a:srgbClr val="1F2039"/>
                    </a:solidFill>
                    <a:latin typeface="宋体" panose="02010600030101010101" pitchFamily="2" charset="-122"/>
                  </a:rPr>
                  <a:t>的概率。</a:t>
                </a:r>
                <a:endParaRPr kumimoji="1" lang="zh-CN" altLang="en-US" sz="2800" b="1">
                  <a:solidFill>
                    <a:srgbClr val="1F2039"/>
                  </a:solidFill>
                  <a:latin typeface="Times New Roman" panose="02020603050405020304" pitchFamily="18" charset="0"/>
                </a:endParaRPr>
              </a:p>
            </p:txBody>
          </p:sp>
          <p:graphicFrame>
            <p:nvGraphicFramePr>
              <p:cNvPr id="122900" name="Object 6"/>
              <p:cNvGraphicFramePr>
                <a:graphicFrameLocks noChangeAspect="1"/>
              </p:cNvGraphicFramePr>
              <p:nvPr/>
            </p:nvGraphicFramePr>
            <p:xfrm>
              <a:off x="974" y="1488"/>
              <a:ext cx="562" cy="287"/>
            </p:xfrm>
            <a:graphic>
              <a:graphicData uri="http://schemas.openxmlformats.org/presentationml/2006/ole">
                <mc:AlternateContent xmlns:mc="http://schemas.openxmlformats.org/markup-compatibility/2006">
                  <mc:Choice xmlns:v="urn:schemas-microsoft-com:vml" Requires="v">
                    <p:oleObj spid="_x0000_s122964" r:id="rId4" imgW="444307" imgH="228501" progId="Equation.3">
                      <p:embed/>
                    </p:oleObj>
                  </mc:Choice>
                  <mc:Fallback>
                    <p:oleObj r:id="rId4" imgW="444307" imgH="228501"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 y="1488"/>
                            <a:ext cx="5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22897" name="Object 7"/>
            <p:cNvGraphicFramePr>
              <a:graphicFrameLocks noChangeAspect="1"/>
            </p:cNvGraphicFramePr>
            <p:nvPr/>
          </p:nvGraphicFramePr>
          <p:xfrm>
            <a:off x="3270" y="1536"/>
            <a:ext cx="186" cy="221"/>
          </p:xfrm>
          <a:graphic>
            <a:graphicData uri="http://schemas.openxmlformats.org/presentationml/2006/ole">
              <mc:AlternateContent xmlns:mc="http://schemas.openxmlformats.org/markup-compatibility/2006">
                <mc:Choice xmlns:v="urn:schemas-microsoft-com:vml" Requires="v">
                  <p:oleObj spid="_x0000_s122965" r:id="rId6" imgW="152202" imgH="177569" progId="Equation.3">
                    <p:embed/>
                  </p:oleObj>
                </mc:Choice>
                <mc:Fallback>
                  <p:oleObj r:id="rId6" imgW="152202" imgH="177569"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 y="1536"/>
                          <a:ext cx="18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98" name="Object 8"/>
            <p:cNvGraphicFramePr>
              <a:graphicFrameLocks noChangeAspect="1"/>
            </p:cNvGraphicFramePr>
            <p:nvPr/>
          </p:nvGraphicFramePr>
          <p:xfrm>
            <a:off x="4143" y="1536"/>
            <a:ext cx="177" cy="225"/>
          </p:xfrm>
          <a:graphic>
            <a:graphicData uri="http://schemas.openxmlformats.org/presentationml/2006/ole">
              <mc:AlternateContent xmlns:mc="http://schemas.openxmlformats.org/markup-compatibility/2006">
                <mc:Choice xmlns:v="urn:schemas-microsoft-com:vml" Requires="v">
                  <p:oleObj spid="_x0000_s122966" r:id="rId8" imgW="139579" imgH="177646" progId="Equation.3">
                    <p:embed/>
                  </p:oleObj>
                </mc:Choice>
                <mc:Fallback>
                  <p:oleObj r:id="rId8" imgW="139579" imgH="177646"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3" y="1536"/>
                          <a:ext cx="17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427017" name="Object 9"/>
          <p:cNvGraphicFramePr>
            <a:graphicFrameLocks noChangeAspect="1"/>
          </p:cNvGraphicFramePr>
          <p:nvPr/>
        </p:nvGraphicFramePr>
        <p:xfrm>
          <a:off x="2590800" y="3581400"/>
          <a:ext cx="3908425" cy="457200"/>
        </p:xfrm>
        <a:graphic>
          <a:graphicData uri="http://schemas.openxmlformats.org/presentationml/2006/ole">
            <mc:AlternateContent xmlns:mc="http://schemas.openxmlformats.org/markup-compatibility/2006">
              <mc:Choice xmlns:v="urn:schemas-microsoft-com:vml" Requires="v">
                <p:oleObj spid="_x0000_s122967" r:id="rId10" imgW="1955800" imgH="228600" progId="Equation.3">
                  <p:embed/>
                </p:oleObj>
              </mc:Choice>
              <mc:Fallback>
                <p:oleObj r:id="rId10" imgW="1955800" imgH="22860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0800" y="3581400"/>
                        <a:ext cx="390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10"/>
          <p:cNvGrpSpPr>
            <a:grpSpLocks/>
          </p:cNvGrpSpPr>
          <p:nvPr/>
        </p:nvGrpSpPr>
        <p:grpSpPr bwMode="auto">
          <a:xfrm>
            <a:off x="457200" y="4006850"/>
            <a:ext cx="6858000" cy="1022350"/>
            <a:chOff x="288" y="2524"/>
            <a:chExt cx="4320" cy="644"/>
          </a:xfrm>
        </p:grpSpPr>
        <p:sp>
          <p:nvSpPr>
            <p:cNvPr id="122892" name="Text Box 11"/>
            <p:cNvSpPr txBox="1">
              <a:spLocks noChangeArrowheads="1"/>
            </p:cNvSpPr>
            <p:nvPr/>
          </p:nvSpPr>
          <p:spPr bwMode="auto">
            <a:xfrm>
              <a:off x="288" y="252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易证</a:t>
              </a:r>
            </a:p>
          </p:txBody>
        </p:sp>
        <p:grpSp>
          <p:nvGrpSpPr>
            <p:cNvPr id="122893" name="Group 12"/>
            <p:cNvGrpSpPr>
              <a:grpSpLocks/>
            </p:cNvGrpSpPr>
            <p:nvPr/>
          </p:nvGrpSpPr>
          <p:grpSpPr bwMode="auto">
            <a:xfrm>
              <a:off x="1359" y="2866"/>
              <a:ext cx="3249" cy="302"/>
              <a:chOff x="1104" y="2866"/>
              <a:chExt cx="3249" cy="302"/>
            </a:xfrm>
          </p:grpSpPr>
          <p:graphicFrame>
            <p:nvGraphicFramePr>
              <p:cNvPr id="122894" name="Object 13"/>
              <p:cNvGraphicFramePr>
                <a:graphicFrameLocks noChangeAspect="1"/>
              </p:cNvGraphicFramePr>
              <p:nvPr/>
            </p:nvGraphicFramePr>
            <p:xfrm>
              <a:off x="1680" y="2866"/>
              <a:ext cx="2673" cy="302"/>
            </p:xfrm>
            <a:graphic>
              <a:graphicData uri="http://schemas.openxmlformats.org/presentationml/2006/ole">
                <mc:AlternateContent xmlns:mc="http://schemas.openxmlformats.org/markup-compatibility/2006">
                  <mc:Choice xmlns:v="urn:schemas-microsoft-com:vml" Requires="v">
                    <p:oleObj spid="_x0000_s122968" r:id="rId12" imgW="2108200" imgH="241300" progId="Equation.3">
                      <p:embed/>
                    </p:oleObj>
                  </mc:Choice>
                  <mc:Fallback>
                    <p:oleObj r:id="rId12" imgW="2108200" imgH="24130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0" y="2866"/>
                            <a:ext cx="2673"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95" name="Object 14"/>
              <p:cNvGraphicFramePr>
                <a:graphicFrameLocks noChangeAspect="1"/>
              </p:cNvGraphicFramePr>
              <p:nvPr/>
            </p:nvGraphicFramePr>
            <p:xfrm>
              <a:off x="1104" y="2866"/>
              <a:ext cx="562" cy="287"/>
            </p:xfrm>
            <a:graphic>
              <a:graphicData uri="http://schemas.openxmlformats.org/presentationml/2006/ole">
                <mc:AlternateContent xmlns:mc="http://schemas.openxmlformats.org/markup-compatibility/2006">
                  <mc:Choice xmlns:v="urn:schemas-microsoft-com:vml" Requires="v">
                    <p:oleObj spid="_x0000_s122969" r:id="rId14" imgW="444307" imgH="228501" progId="Equation.3">
                      <p:embed/>
                    </p:oleObj>
                  </mc:Choice>
                  <mc:Fallback>
                    <p:oleObj r:id="rId14" imgW="444307" imgH="228501"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4" y="2866"/>
                            <a:ext cx="56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6" name="Group 15"/>
          <p:cNvGrpSpPr>
            <a:grpSpLocks/>
          </p:cNvGrpSpPr>
          <p:nvPr/>
        </p:nvGrpSpPr>
        <p:grpSpPr bwMode="auto">
          <a:xfrm>
            <a:off x="593725" y="5095875"/>
            <a:ext cx="8131175" cy="519113"/>
            <a:chOff x="374" y="3210"/>
            <a:chExt cx="5122" cy="327"/>
          </a:xfrm>
        </p:grpSpPr>
        <p:sp>
          <p:nvSpPr>
            <p:cNvPr id="122890" name="Text Box 16"/>
            <p:cNvSpPr txBox="1">
              <a:spLocks noChangeArrowheads="1"/>
            </p:cNvSpPr>
            <p:nvPr/>
          </p:nvSpPr>
          <p:spPr bwMode="auto">
            <a:xfrm>
              <a:off x="374" y="3210"/>
              <a:ext cx="512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zh-CN" altLang="en-US" sz="2800" b="1">
                  <a:solidFill>
                    <a:srgbClr val="1F2039"/>
                  </a:solidFill>
                  <a:latin typeface="Times New Roman" panose="02020603050405020304" pitchFamily="18" charset="0"/>
                </a:rPr>
                <a:t>定义</a:t>
              </a: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宋体" panose="02010600030101010101" pitchFamily="2" charset="-122"/>
                </a:rPr>
                <a:t>模型在</a:t>
              </a:r>
              <a:r>
                <a:rPr kumimoji="1" lang="en-US" altLang="zh-CN" sz="2800" i="1">
                  <a:solidFill>
                    <a:srgbClr val="1F2039"/>
                  </a:solidFill>
                  <a:latin typeface="Times New Roman" panose="02020603050405020304" pitchFamily="18" charset="0"/>
                </a:rPr>
                <a:t>t</a:t>
              </a:r>
              <a:r>
                <a:rPr kumimoji="1" lang="zh-CN" altLang="en-US" sz="2800" b="1">
                  <a:solidFill>
                    <a:srgbClr val="1F2039"/>
                  </a:solidFill>
                  <a:latin typeface="宋体" panose="02010600030101010101" pitchFamily="2" charset="-122"/>
                </a:rPr>
                <a:t>时刻处于状态</a:t>
              </a:r>
              <a:r>
                <a:rPr kumimoji="1" lang="en-US" altLang="zh-CN" sz="2800" i="1">
                  <a:solidFill>
                    <a:srgbClr val="1F2039"/>
                  </a:solidFill>
                  <a:latin typeface="Times New Roman" panose="02020603050405020304" pitchFamily="18" charset="0"/>
                </a:rPr>
                <a:t>i</a:t>
              </a:r>
              <a:r>
                <a:rPr kumimoji="1" lang="zh-CN" altLang="en-US" sz="2800" b="1">
                  <a:solidFill>
                    <a:srgbClr val="1F2039"/>
                  </a:solidFill>
                  <a:latin typeface="宋体" panose="02010600030101010101" pitchFamily="2" charset="-122"/>
                </a:rPr>
                <a:t>的概率为    。</a:t>
              </a:r>
              <a:r>
                <a:rPr kumimoji="1" lang="zh-CN" altLang="en-US" sz="2800" b="1">
                  <a:solidFill>
                    <a:srgbClr val="1F2039"/>
                  </a:solidFill>
                  <a:latin typeface="Times New Roman" panose="02020603050405020304" pitchFamily="18" charset="0"/>
                </a:rPr>
                <a:t> </a:t>
              </a:r>
            </a:p>
          </p:txBody>
        </p:sp>
        <p:graphicFrame>
          <p:nvGraphicFramePr>
            <p:cNvPr id="122891" name="Object 17"/>
            <p:cNvGraphicFramePr>
              <a:graphicFrameLocks noChangeAspect="1"/>
            </p:cNvGraphicFramePr>
            <p:nvPr/>
          </p:nvGraphicFramePr>
          <p:xfrm>
            <a:off x="4783" y="3216"/>
            <a:ext cx="401" cy="288"/>
          </p:xfrm>
          <a:graphic>
            <a:graphicData uri="http://schemas.openxmlformats.org/presentationml/2006/ole">
              <mc:AlternateContent xmlns:mc="http://schemas.openxmlformats.org/markup-compatibility/2006">
                <mc:Choice xmlns:v="urn:schemas-microsoft-com:vml" Requires="v">
                  <p:oleObj spid="_x0000_s122970" name="Equation" r:id="rId15" imgW="317362" imgH="228501" progId="Equation.3">
                    <p:embed/>
                  </p:oleObj>
                </mc:Choice>
                <mc:Fallback>
                  <p:oleObj name="Equation" r:id="rId15" imgW="317362" imgH="228501"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3" y="3216"/>
                          <a:ext cx="4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7" name="Group 18"/>
          <p:cNvGrpSpPr>
            <a:grpSpLocks/>
          </p:cNvGrpSpPr>
          <p:nvPr/>
        </p:nvGrpSpPr>
        <p:grpSpPr bwMode="auto">
          <a:xfrm>
            <a:off x="914400" y="5665788"/>
            <a:ext cx="6988175" cy="887412"/>
            <a:chOff x="576" y="3569"/>
            <a:chExt cx="4402" cy="559"/>
          </a:xfrm>
        </p:grpSpPr>
        <p:graphicFrame>
          <p:nvGraphicFramePr>
            <p:cNvPr id="122888" name="Object 19"/>
            <p:cNvGraphicFramePr>
              <a:graphicFrameLocks noChangeAspect="1"/>
            </p:cNvGraphicFramePr>
            <p:nvPr/>
          </p:nvGraphicFramePr>
          <p:xfrm>
            <a:off x="576" y="3569"/>
            <a:ext cx="2618" cy="559"/>
          </p:xfrm>
          <a:graphic>
            <a:graphicData uri="http://schemas.openxmlformats.org/presentationml/2006/ole">
              <mc:AlternateContent xmlns:mc="http://schemas.openxmlformats.org/markup-compatibility/2006">
                <mc:Choice xmlns:v="urn:schemas-microsoft-com:vml" Requires="v">
                  <p:oleObj spid="_x0000_s122971" r:id="rId17" imgW="2094591" imgH="444307" progId="Equation.3">
                    <p:embed/>
                  </p:oleObj>
                </mc:Choice>
                <mc:Fallback>
                  <p:oleObj r:id="rId17" imgW="2094591" imgH="444307"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 y="3569"/>
                          <a:ext cx="2618" cy="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889" name="Object 20"/>
            <p:cNvGraphicFramePr>
              <a:graphicFrameLocks noChangeAspect="1"/>
            </p:cNvGraphicFramePr>
            <p:nvPr/>
          </p:nvGraphicFramePr>
          <p:xfrm>
            <a:off x="3264" y="3696"/>
            <a:ext cx="1714" cy="288"/>
          </p:xfrm>
          <a:graphic>
            <a:graphicData uri="http://schemas.openxmlformats.org/presentationml/2006/ole">
              <mc:AlternateContent xmlns:mc="http://schemas.openxmlformats.org/markup-compatibility/2006">
                <mc:Choice xmlns:v="urn:schemas-microsoft-com:vml" Requires="v">
                  <p:oleObj spid="_x0000_s122972" r:id="rId19" imgW="1358900" imgH="228600" progId="Equation.3">
                    <p:embed/>
                  </p:oleObj>
                </mc:Choice>
                <mc:Fallback>
                  <p:oleObj r:id="rId19" imgW="1358900" imgH="22860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64" y="3696"/>
                          <a:ext cx="17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27017"/>
                                        </p:tgtEl>
                                        <p:attrNameLst>
                                          <p:attrName>style.visibility</p:attrName>
                                        </p:attrNameLst>
                                      </p:cBhvr>
                                      <p:to>
                                        <p:strVal val="visible"/>
                                      </p:to>
                                    </p:set>
                                    <p:animEffect transition="in" filter="wipe(up)">
                                      <p:cBhvr>
                                        <p:cTn id="12" dur="500"/>
                                        <p:tgtEl>
                                          <p:spTgt spid="427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29059" name="Text Box 3"/>
          <p:cNvSpPr txBox="1">
            <a:spLocks noChangeArrowheads="1"/>
          </p:cNvSpPr>
          <p:nvPr/>
        </p:nvSpPr>
        <p:spPr bwMode="auto">
          <a:xfrm>
            <a:off x="669925" y="2178050"/>
            <a:ext cx="4113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重估公式可写成如下形式</a:t>
            </a:r>
          </a:p>
        </p:txBody>
      </p:sp>
      <p:graphicFrame>
        <p:nvGraphicFramePr>
          <p:cNvPr id="429060" name="Object 4"/>
          <p:cNvGraphicFramePr>
            <a:graphicFrameLocks noChangeAspect="1"/>
          </p:cNvGraphicFramePr>
          <p:nvPr/>
        </p:nvGraphicFramePr>
        <p:xfrm>
          <a:off x="3962400" y="2971800"/>
          <a:ext cx="1216025" cy="455613"/>
        </p:xfrm>
        <a:graphic>
          <a:graphicData uri="http://schemas.openxmlformats.org/presentationml/2006/ole">
            <mc:AlternateContent xmlns:mc="http://schemas.openxmlformats.org/markup-compatibility/2006">
              <mc:Choice xmlns:v="urn:schemas-microsoft-com:vml" Requires="v">
                <p:oleObj spid="_x0000_s124957" r:id="rId4" imgW="609600" imgH="228600" progId="Equation.3">
                  <p:embed/>
                </p:oleObj>
              </mc:Choice>
              <mc:Fallback>
                <p:oleObj r:id="rId4" imgW="6096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971800"/>
                        <a:ext cx="12160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29061" name="Object 5"/>
          <p:cNvGraphicFramePr>
            <a:graphicFrameLocks noChangeAspect="1"/>
          </p:cNvGraphicFramePr>
          <p:nvPr/>
        </p:nvGraphicFramePr>
        <p:xfrm>
          <a:off x="3352800" y="3505200"/>
          <a:ext cx="3325813" cy="865188"/>
        </p:xfrm>
        <a:graphic>
          <a:graphicData uri="http://schemas.openxmlformats.org/presentationml/2006/ole">
            <mc:AlternateContent xmlns:mc="http://schemas.openxmlformats.org/markup-compatibility/2006">
              <mc:Choice xmlns:v="urn:schemas-microsoft-com:vml" Requires="v">
                <p:oleObj spid="_x0000_s124958" r:id="rId6" imgW="1651000" imgH="431800" progId="Equation.3">
                  <p:embed/>
                </p:oleObj>
              </mc:Choice>
              <mc:Fallback>
                <p:oleObj r:id="rId6" imgW="1651000" imgH="4318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505200"/>
                        <a:ext cx="33258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9062" name="Text Box 6"/>
          <p:cNvSpPr txBox="1">
            <a:spLocks noChangeArrowheads="1"/>
          </p:cNvSpPr>
          <p:nvPr/>
        </p:nvSpPr>
        <p:spPr bwMode="auto">
          <a:xfrm>
            <a:off x="822325" y="4616450"/>
            <a:ext cx="3756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若观察概率采用离散值</a:t>
            </a:r>
          </a:p>
        </p:txBody>
      </p:sp>
      <p:graphicFrame>
        <p:nvGraphicFramePr>
          <p:cNvPr id="429063" name="Object 7"/>
          <p:cNvGraphicFramePr>
            <a:graphicFrameLocks noChangeAspect="1"/>
          </p:cNvGraphicFramePr>
          <p:nvPr/>
        </p:nvGraphicFramePr>
        <p:xfrm>
          <a:off x="3073400" y="5334000"/>
          <a:ext cx="3162300" cy="1096963"/>
        </p:xfrm>
        <a:graphic>
          <a:graphicData uri="http://schemas.openxmlformats.org/presentationml/2006/ole">
            <mc:AlternateContent xmlns:mc="http://schemas.openxmlformats.org/markup-compatibility/2006">
              <mc:Choice xmlns:v="urn:schemas-microsoft-com:vml" Requires="v">
                <p:oleObj spid="_x0000_s124959" name="Equation" r:id="rId8" imgW="1562100" imgH="546100" progId="Equation.3">
                  <p:embed/>
                </p:oleObj>
              </mc:Choice>
              <mc:Fallback>
                <p:oleObj name="Equation" r:id="rId8" imgW="1562100" imgH="5461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3400" y="5334000"/>
                        <a:ext cx="31623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29059"/>
                                        </p:tgtEl>
                                        <p:attrNameLst>
                                          <p:attrName>style.visibility</p:attrName>
                                        </p:attrNameLst>
                                      </p:cBhvr>
                                      <p:to>
                                        <p:strVal val="visible"/>
                                      </p:to>
                                    </p:set>
                                    <p:animEffect transition="in" filter="wipe(up)">
                                      <p:cBhvr>
                                        <p:cTn id="7" dur="500"/>
                                        <p:tgtEl>
                                          <p:spTgt spid="429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29060"/>
                                        </p:tgtEl>
                                        <p:attrNameLst>
                                          <p:attrName>style.visibility</p:attrName>
                                        </p:attrNameLst>
                                      </p:cBhvr>
                                      <p:to>
                                        <p:strVal val="visible"/>
                                      </p:to>
                                    </p:set>
                                    <p:animEffect transition="in" filter="wipe(up)">
                                      <p:cBhvr>
                                        <p:cTn id="12" dur="500"/>
                                        <p:tgtEl>
                                          <p:spTgt spid="429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29061"/>
                                        </p:tgtEl>
                                        <p:attrNameLst>
                                          <p:attrName>style.visibility</p:attrName>
                                        </p:attrNameLst>
                                      </p:cBhvr>
                                      <p:to>
                                        <p:strVal val="visible"/>
                                      </p:to>
                                    </p:set>
                                    <p:animEffect transition="in" filter="wipe(up)">
                                      <p:cBhvr>
                                        <p:cTn id="17" dur="500"/>
                                        <p:tgtEl>
                                          <p:spTgt spid="429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29062"/>
                                        </p:tgtEl>
                                        <p:attrNameLst>
                                          <p:attrName>style.visibility</p:attrName>
                                        </p:attrNameLst>
                                      </p:cBhvr>
                                      <p:to>
                                        <p:strVal val="visible"/>
                                      </p:to>
                                    </p:set>
                                    <p:animEffect transition="in" filter="wipe(up)">
                                      <p:cBhvr>
                                        <p:cTn id="22" dur="500"/>
                                        <p:tgtEl>
                                          <p:spTgt spid="4290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29063"/>
                                        </p:tgtEl>
                                        <p:attrNameLst>
                                          <p:attrName>style.visibility</p:attrName>
                                        </p:attrNameLst>
                                      </p:cBhvr>
                                      <p:to>
                                        <p:strVal val="visible"/>
                                      </p:to>
                                    </p:set>
                                    <p:animEffect transition="in" filter="wipe(up)">
                                      <p:cBhvr>
                                        <p:cTn id="27" dur="500"/>
                                        <p:tgtEl>
                                          <p:spTgt spid="429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autoUpdateAnimBg="0"/>
      <p:bldP spid="42906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31107" name="Text Box 3"/>
          <p:cNvSpPr txBox="1">
            <a:spLocks noChangeArrowheads="1"/>
          </p:cNvSpPr>
          <p:nvPr/>
        </p:nvSpPr>
        <p:spPr bwMode="auto">
          <a:xfrm>
            <a:off x="811213" y="1971675"/>
            <a:ext cx="76469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若观察概率为多维连续高斯概率密度函数形式，即 </a:t>
            </a:r>
            <a:endParaRPr kumimoji="1" lang="en-US" altLang="zh-CN" sz="2800" b="1">
              <a:solidFill>
                <a:srgbClr val="1F2039"/>
              </a:solidFill>
              <a:latin typeface="Times New Roman" panose="02020603050405020304" pitchFamily="18" charset="0"/>
            </a:endParaRPr>
          </a:p>
        </p:txBody>
      </p:sp>
      <p:grpSp>
        <p:nvGrpSpPr>
          <p:cNvPr id="2" name="Group 4"/>
          <p:cNvGrpSpPr>
            <a:grpSpLocks/>
          </p:cNvGrpSpPr>
          <p:nvPr/>
        </p:nvGrpSpPr>
        <p:grpSpPr bwMode="auto">
          <a:xfrm>
            <a:off x="533400" y="2895600"/>
            <a:ext cx="8243888" cy="1219200"/>
            <a:chOff x="336" y="1824"/>
            <a:chExt cx="5193" cy="768"/>
          </a:xfrm>
        </p:grpSpPr>
        <p:sp>
          <p:nvSpPr>
            <p:cNvPr id="126985" name="Rectangle 5"/>
            <p:cNvSpPr>
              <a:spLocks noChangeArrowheads="1"/>
            </p:cNvSpPr>
            <p:nvPr/>
          </p:nvSpPr>
          <p:spPr bwMode="auto">
            <a:xfrm>
              <a:off x="384" y="1824"/>
              <a:ext cx="81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26986" name="Object 6"/>
            <p:cNvGraphicFramePr>
              <a:graphicFrameLocks noChangeAspect="1"/>
            </p:cNvGraphicFramePr>
            <p:nvPr/>
          </p:nvGraphicFramePr>
          <p:xfrm>
            <a:off x="480" y="1824"/>
            <a:ext cx="5049" cy="653"/>
          </p:xfrm>
          <a:graphic>
            <a:graphicData uri="http://schemas.openxmlformats.org/presentationml/2006/ole">
              <mc:AlternateContent xmlns:mc="http://schemas.openxmlformats.org/markup-compatibility/2006">
                <mc:Choice xmlns:v="urn:schemas-microsoft-com:vml" Requires="v">
                  <p:oleObj spid="_x0000_s127017" r:id="rId4" imgW="4051300" imgH="520700" progId="Equation.DSMT4">
                    <p:embed/>
                  </p:oleObj>
                </mc:Choice>
                <mc:Fallback>
                  <p:oleObj r:id="rId4" imgW="4051300" imgH="5207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824"/>
                          <a:ext cx="5049"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7" name="Rectangle 7"/>
            <p:cNvSpPr>
              <a:spLocks noChangeArrowheads="1"/>
            </p:cNvSpPr>
            <p:nvPr/>
          </p:nvSpPr>
          <p:spPr bwMode="auto">
            <a:xfrm>
              <a:off x="336" y="1824"/>
              <a:ext cx="864" cy="7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26988" name="Object 8"/>
            <p:cNvGraphicFramePr>
              <a:graphicFrameLocks noChangeAspect="1"/>
            </p:cNvGraphicFramePr>
            <p:nvPr/>
          </p:nvGraphicFramePr>
          <p:xfrm>
            <a:off x="720" y="1968"/>
            <a:ext cx="431" cy="287"/>
          </p:xfrm>
          <a:graphic>
            <a:graphicData uri="http://schemas.openxmlformats.org/presentationml/2006/ole">
              <mc:AlternateContent xmlns:mc="http://schemas.openxmlformats.org/markup-compatibility/2006">
                <mc:Choice xmlns:v="urn:schemas-microsoft-com:vml" Requires="v">
                  <p:oleObj spid="_x0000_s127018" name="Equation" r:id="rId6" imgW="342751" imgH="228501" progId="Equation.3">
                    <p:embed/>
                  </p:oleObj>
                </mc:Choice>
                <mc:Fallback>
                  <p:oleObj name="Equation" r:id="rId6" imgW="342751" imgH="228501"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 y="1968"/>
                          <a:ext cx="431"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9"/>
          <p:cNvGrpSpPr>
            <a:grpSpLocks/>
          </p:cNvGrpSpPr>
          <p:nvPr/>
        </p:nvGrpSpPr>
        <p:grpSpPr bwMode="auto">
          <a:xfrm>
            <a:off x="838200" y="3886200"/>
            <a:ext cx="2590800" cy="2133600"/>
            <a:chOff x="528" y="2448"/>
            <a:chExt cx="1632" cy="1344"/>
          </a:xfrm>
        </p:grpSpPr>
        <p:graphicFrame>
          <p:nvGraphicFramePr>
            <p:cNvPr id="126983" name="Object 10"/>
            <p:cNvGraphicFramePr>
              <a:graphicFrameLocks noChangeAspect="1"/>
            </p:cNvGraphicFramePr>
            <p:nvPr/>
          </p:nvGraphicFramePr>
          <p:xfrm>
            <a:off x="1008" y="2736"/>
            <a:ext cx="1152" cy="1056"/>
          </p:xfrm>
          <a:graphic>
            <a:graphicData uri="http://schemas.openxmlformats.org/presentationml/2006/ole">
              <mc:AlternateContent xmlns:mc="http://schemas.openxmlformats.org/markup-compatibility/2006">
                <mc:Choice xmlns:v="urn:schemas-microsoft-com:vml" Requires="v">
                  <p:oleObj spid="_x0000_s127019" name="Equation" r:id="rId8" imgW="914400" imgH="838200" progId="Equation.3">
                    <p:embed/>
                  </p:oleObj>
                </mc:Choice>
                <mc:Fallback>
                  <p:oleObj name="Equation" r:id="rId8" imgW="914400" imgH="838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 y="2736"/>
                          <a:ext cx="115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4" name="Text Box 11"/>
            <p:cNvSpPr txBox="1">
              <a:spLocks noChangeArrowheads="1"/>
            </p:cNvSpPr>
            <p:nvPr/>
          </p:nvSpPr>
          <p:spPr bwMode="auto">
            <a:xfrm>
              <a:off x="528" y="2448"/>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则</a:t>
              </a:r>
            </a:p>
          </p:txBody>
        </p:sp>
      </p:grpSp>
      <p:graphicFrame>
        <p:nvGraphicFramePr>
          <p:cNvPr id="431116" name="Object 12"/>
          <p:cNvGraphicFramePr>
            <a:graphicFrameLocks noChangeAspect="1"/>
          </p:cNvGraphicFramePr>
          <p:nvPr/>
        </p:nvGraphicFramePr>
        <p:xfrm>
          <a:off x="4686300" y="4343400"/>
          <a:ext cx="3640138" cy="1676400"/>
        </p:xfrm>
        <a:graphic>
          <a:graphicData uri="http://schemas.openxmlformats.org/presentationml/2006/ole">
            <mc:AlternateContent xmlns:mc="http://schemas.openxmlformats.org/markup-compatibility/2006">
              <mc:Choice xmlns:v="urn:schemas-microsoft-com:vml" Requires="v">
                <p:oleObj spid="_x0000_s127020" name="Equation" r:id="rId10" imgW="1816100" imgH="838200" progId="Equation.3">
                  <p:embed/>
                </p:oleObj>
              </mc:Choice>
              <mc:Fallback>
                <p:oleObj name="Equation" r:id="rId10" imgW="1816100" imgH="8382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6300" y="4343400"/>
                        <a:ext cx="36401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1107"/>
                                        </p:tgtEl>
                                        <p:attrNameLst>
                                          <p:attrName>style.visibility</p:attrName>
                                        </p:attrNameLst>
                                      </p:cBhvr>
                                      <p:to>
                                        <p:strVal val="visible"/>
                                      </p:to>
                                    </p:set>
                                    <p:animEffect transition="in" filter="wipe(up)">
                                      <p:cBhvr>
                                        <p:cTn id="7" dur="500"/>
                                        <p:tgtEl>
                                          <p:spTgt spid="431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31116"/>
                                        </p:tgtEl>
                                        <p:attrNameLst>
                                          <p:attrName>style.visibility</p:attrName>
                                        </p:attrNameLst>
                                      </p:cBhvr>
                                      <p:to>
                                        <p:strVal val="visible"/>
                                      </p:to>
                                    </p:set>
                                    <p:animEffect transition="in" filter="wipe(up)">
                                      <p:cBhvr>
                                        <p:cTn id="22" dur="500"/>
                                        <p:tgtEl>
                                          <p:spTgt spid="431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0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33155" name="Text Box 3"/>
          <p:cNvSpPr txBox="1">
            <a:spLocks noChangeArrowheads="1"/>
          </p:cNvSpPr>
          <p:nvPr/>
        </p:nvSpPr>
        <p:spPr bwMode="auto">
          <a:xfrm>
            <a:off x="811213" y="1971675"/>
            <a:ext cx="7646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若观察概率为</a:t>
            </a:r>
            <a:r>
              <a:rPr kumimoji="1" lang="zh-CN" altLang="en-US" sz="2800" b="1">
                <a:solidFill>
                  <a:srgbClr val="1F2039"/>
                </a:solidFill>
                <a:latin typeface="宋体" panose="02010600030101010101" pitchFamily="2" charset="-122"/>
              </a:rPr>
              <a:t>混合高斯分布</a:t>
            </a:r>
            <a:r>
              <a:rPr kumimoji="1" lang="zh-CN" altLang="en-US" sz="2800" b="1">
                <a:solidFill>
                  <a:srgbClr val="1F2039"/>
                </a:solidFill>
                <a:latin typeface="Times New Roman" panose="02020603050405020304" pitchFamily="18" charset="0"/>
              </a:rPr>
              <a:t>形式，即 </a:t>
            </a:r>
            <a:endParaRPr kumimoji="1" lang="en-US" altLang="zh-CN" sz="2800" b="1">
              <a:solidFill>
                <a:srgbClr val="1F2039"/>
              </a:solidFill>
              <a:latin typeface="Times New Roman" panose="02020603050405020304" pitchFamily="18" charset="0"/>
            </a:endParaRPr>
          </a:p>
        </p:txBody>
      </p:sp>
      <p:graphicFrame>
        <p:nvGraphicFramePr>
          <p:cNvPr id="433156" name="Object 4"/>
          <p:cNvGraphicFramePr>
            <a:graphicFrameLocks noChangeAspect="1"/>
          </p:cNvGraphicFramePr>
          <p:nvPr/>
        </p:nvGraphicFramePr>
        <p:xfrm>
          <a:off x="2438400" y="2819400"/>
          <a:ext cx="3675063" cy="865188"/>
        </p:xfrm>
        <a:graphic>
          <a:graphicData uri="http://schemas.openxmlformats.org/presentationml/2006/ole">
            <mc:AlternateContent xmlns:mc="http://schemas.openxmlformats.org/markup-compatibility/2006">
              <mc:Choice xmlns:v="urn:schemas-microsoft-com:vml" Requires="v">
                <p:oleObj spid="_x0000_s129053" r:id="rId4" imgW="1816100" imgH="431800" progId="Equation.3">
                  <p:embed/>
                </p:oleObj>
              </mc:Choice>
              <mc:Fallback>
                <p:oleObj r:id="rId4" imgW="18161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819400"/>
                        <a:ext cx="36750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3157" name="Text Box 5"/>
          <p:cNvSpPr txBox="1">
            <a:spLocks noChangeArrowheads="1"/>
          </p:cNvSpPr>
          <p:nvPr/>
        </p:nvSpPr>
        <p:spPr bwMode="auto">
          <a:xfrm>
            <a:off x="974725" y="3625850"/>
            <a:ext cx="26844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则重估公式写为</a:t>
            </a:r>
          </a:p>
        </p:txBody>
      </p:sp>
      <p:graphicFrame>
        <p:nvGraphicFramePr>
          <p:cNvPr id="433158" name="Object 6"/>
          <p:cNvGraphicFramePr>
            <a:graphicFrameLocks noChangeAspect="1"/>
          </p:cNvGraphicFramePr>
          <p:nvPr/>
        </p:nvGraphicFramePr>
        <p:xfrm>
          <a:off x="1219200" y="4419600"/>
          <a:ext cx="2036763" cy="1674813"/>
        </p:xfrm>
        <a:graphic>
          <a:graphicData uri="http://schemas.openxmlformats.org/presentationml/2006/ole">
            <mc:AlternateContent xmlns:mc="http://schemas.openxmlformats.org/markup-compatibility/2006">
              <mc:Choice xmlns:v="urn:schemas-microsoft-com:vml" Requires="v">
                <p:oleObj spid="_x0000_s129054" r:id="rId6" imgW="1016000" imgH="838200" progId="Equation.3">
                  <p:embed/>
                </p:oleObj>
              </mc:Choice>
              <mc:Fallback>
                <p:oleObj r:id="rId6" imgW="1016000" imgH="8382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4419600"/>
                        <a:ext cx="2036763"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33159" name="Object 7"/>
          <p:cNvGraphicFramePr>
            <a:graphicFrameLocks noChangeAspect="1"/>
          </p:cNvGraphicFramePr>
          <p:nvPr/>
        </p:nvGraphicFramePr>
        <p:xfrm>
          <a:off x="4495800" y="4495800"/>
          <a:ext cx="2289175" cy="1677988"/>
        </p:xfrm>
        <a:graphic>
          <a:graphicData uri="http://schemas.openxmlformats.org/presentationml/2006/ole">
            <mc:AlternateContent xmlns:mc="http://schemas.openxmlformats.org/markup-compatibility/2006">
              <mc:Choice xmlns:v="urn:schemas-microsoft-com:vml" Requires="v">
                <p:oleObj spid="_x0000_s129055" r:id="rId8" imgW="1143000" imgH="838200" progId="Equation.3">
                  <p:embed/>
                </p:oleObj>
              </mc:Choice>
              <mc:Fallback>
                <p:oleObj r:id="rId8" imgW="1143000" imgH="8382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95800" y="4495800"/>
                        <a:ext cx="2289175"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3155"/>
                                        </p:tgtEl>
                                        <p:attrNameLst>
                                          <p:attrName>style.visibility</p:attrName>
                                        </p:attrNameLst>
                                      </p:cBhvr>
                                      <p:to>
                                        <p:strVal val="visible"/>
                                      </p:to>
                                    </p:set>
                                    <p:animEffect transition="in" filter="wipe(up)">
                                      <p:cBhvr>
                                        <p:cTn id="7" dur="500"/>
                                        <p:tgtEl>
                                          <p:spTgt spid="433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33156"/>
                                        </p:tgtEl>
                                        <p:attrNameLst>
                                          <p:attrName>style.visibility</p:attrName>
                                        </p:attrNameLst>
                                      </p:cBhvr>
                                      <p:to>
                                        <p:strVal val="visible"/>
                                      </p:to>
                                    </p:set>
                                    <p:animEffect transition="in" filter="wipe(up)">
                                      <p:cBhvr>
                                        <p:cTn id="12" dur="500"/>
                                        <p:tgtEl>
                                          <p:spTgt spid="4331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3157"/>
                                        </p:tgtEl>
                                        <p:attrNameLst>
                                          <p:attrName>style.visibility</p:attrName>
                                        </p:attrNameLst>
                                      </p:cBhvr>
                                      <p:to>
                                        <p:strVal val="visible"/>
                                      </p:to>
                                    </p:set>
                                    <p:animEffect transition="in" filter="wipe(up)">
                                      <p:cBhvr>
                                        <p:cTn id="17" dur="500"/>
                                        <p:tgtEl>
                                          <p:spTgt spid="4331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33158"/>
                                        </p:tgtEl>
                                        <p:attrNameLst>
                                          <p:attrName>style.visibility</p:attrName>
                                        </p:attrNameLst>
                                      </p:cBhvr>
                                      <p:to>
                                        <p:strVal val="visible"/>
                                      </p:to>
                                    </p:set>
                                    <p:animEffect transition="in" filter="wipe(up)">
                                      <p:cBhvr>
                                        <p:cTn id="22" dur="500"/>
                                        <p:tgtEl>
                                          <p:spTgt spid="43315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33159"/>
                                        </p:tgtEl>
                                        <p:attrNameLst>
                                          <p:attrName>style.visibility</p:attrName>
                                        </p:attrNameLst>
                                      </p:cBhvr>
                                      <p:to>
                                        <p:strVal val="visible"/>
                                      </p:to>
                                    </p:set>
                                    <p:animEffect transition="in" filter="wipe(up)">
                                      <p:cBhvr>
                                        <p:cTn id="27" dur="500"/>
                                        <p:tgtEl>
                                          <p:spTgt spid="433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autoUpdateAnimBg="0"/>
      <p:bldP spid="433157"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31075" name="Rectangle 3"/>
          <p:cNvSpPr>
            <a:spLocks noChangeArrowheads="1"/>
          </p:cNvSpPr>
          <p:nvPr/>
        </p:nvSpPr>
        <p:spPr bwMode="auto">
          <a:xfrm>
            <a:off x="3490913"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31076" name="Object 4"/>
          <p:cNvGraphicFramePr>
            <a:graphicFrameLocks noChangeAspect="1"/>
          </p:cNvGraphicFramePr>
          <p:nvPr/>
        </p:nvGraphicFramePr>
        <p:xfrm>
          <a:off x="2209800" y="2209800"/>
          <a:ext cx="4325938" cy="1676400"/>
        </p:xfrm>
        <a:graphic>
          <a:graphicData uri="http://schemas.openxmlformats.org/presentationml/2006/ole">
            <mc:AlternateContent xmlns:mc="http://schemas.openxmlformats.org/markup-compatibility/2006">
              <mc:Choice xmlns:v="urn:schemas-microsoft-com:vml" Requires="v">
                <p:oleObj spid="_x0000_s131094" r:id="rId4" imgW="2159000" imgH="838200" progId="Equation.3">
                  <p:embed/>
                </p:oleObj>
              </mc:Choice>
              <mc:Fallback>
                <p:oleObj r:id="rId4" imgW="2159000" imgH="8382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209800"/>
                        <a:ext cx="43259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7" name="Text Box 5"/>
          <p:cNvSpPr txBox="1">
            <a:spLocks noChangeArrowheads="1"/>
          </p:cNvSpPr>
          <p:nvPr/>
        </p:nvSpPr>
        <p:spPr bwMode="auto">
          <a:xfrm>
            <a:off x="669925" y="39306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式中</a:t>
            </a:r>
          </a:p>
        </p:txBody>
      </p:sp>
      <p:sp>
        <p:nvSpPr>
          <p:cNvPr id="131078" name="Rectangle 6"/>
          <p:cNvSpPr>
            <a:spLocks noChangeArrowheads="1"/>
          </p:cNvSpPr>
          <p:nvPr/>
        </p:nvSpPr>
        <p:spPr bwMode="auto">
          <a:xfrm>
            <a:off x="3462338"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31079" name="Object 7"/>
          <p:cNvGraphicFramePr>
            <a:graphicFrameLocks noChangeAspect="1"/>
          </p:cNvGraphicFramePr>
          <p:nvPr/>
        </p:nvGraphicFramePr>
        <p:xfrm>
          <a:off x="2362200" y="4572000"/>
          <a:ext cx="4440238" cy="1295400"/>
        </p:xfrm>
        <a:graphic>
          <a:graphicData uri="http://schemas.openxmlformats.org/presentationml/2006/ole">
            <mc:AlternateContent xmlns:mc="http://schemas.openxmlformats.org/markup-compatibility/2006">
              <mc:Choice xmlns:v="urn:schemas-microsoft-com:vml" Requires="v">
                <p:oleObj spid="_x0000_s131095" r:id="rId6" imgW="2222500" imgH="647700" progId="Equation.3">
                  <p:embed/>
                </p:oleObj>
              </mc:Choice>
              <mc:Fallback>
                <p:oleObj r:id="rId6" imgW="2222500" imgH="6477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572000"/>
                        <a:ext cx="44402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33123" name="Rectangle 3"/>
          <p:cNvSpPr>
            <a:spLocks noGrp="1" noChangeArrowheads="1"/>
          </p:cNvSpPr>
          <p:nvPr>
            <p:ph type="body" idx="1"/>
          </p:nvPr>
        </p:nvSpPr>
        <p:spPr/>
        <p:txBody>
          <a:bodyPr/>
          <a:lstStyle/>
          <a:p>
            <a:pPr eaLnBrk="1" hangingPunct="1">
              <a:buFontTx/>
              <a:buNone/>
            </a:pPr>
            <a:r>
              <a:rPr lang="en-US" altLang="zh-CN" sz="2800" b="1" smtClean="0">
                <a:solidFill>
                  <a:srgbClr val="000000"/>
                </a:solidFill>
                <a:latin typeface="Times New Roman" panose="02020603050405020304" pitchFamily="18" charset="0"/>
              </a:rPr>
              <a:t>HMM</a:t>
            </a:r>
            <a:r>
              <a:rPr lang="zh-CN" altLang="en-US" sz="2800" b="1" smtClean="0">
                <a:solidFill>
                  <a:srgbClr val="000000"/>
                </a:solidFill>
                <a:latin typeface="宋体" panose="02010600030101010101" pitchFamily="2" charset="-122"/>
              </a:rPr>
              <a:t>算法实现中的问题</a:t>
            </a:r>
          </a:p>
          <a:p>
            <a:pPr eaLnBrk="1" hangingPunct="1"/>
            <a:r>
              <a:rPr lang="zh-CN" altLang="en-US" sz="2800" b="1" smtClean="0">
                <a:solidFill>
                  <a:srgbClr val="000000"/>
                </a:solidFill>
                <a:latin typeface="宋体" panose="02010600030101010101" pitchFamily="2" charset="-122"/>
              </a:rPr>
              <a:t>初始模型选取</a:t>
            </a:r>
            <a:r>
              <a:rPr lang="zh-CN" altLang="en-US" sz="2800" b="1" smtClean="0">
                <a:solidFill>
                  <a:srgbClr val="000000"/>
                </a:solidFill>
                <a:latin typeface="Times New Roman" panose="02020603050405020304" pitchFamily="18" charset="0"/>
              </a:rPr>
              <a:t>  </a:t>
            </a:r>
          </a:p>
        </p:txBody>
      </p:sp>
      <p:sp>
        <p:nvSpPr>
          <p:cNvPr id="437252" name="Text Box 4"/>
          <p:cNvSpPr txBox="1">
            <a:spLocks noChangeArrowheads="1"/>
          </p:cNvSpPr>
          <p:nvPr/>
        </p:nvSpPr>
        <p:spPr bwMode="auto">
          <a:xfrm>
            <a:off x="822325" y="3151188"/>
            <a:ext cx="786447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宋体" panose="02010600030101010101" pitchFamily="2" charset="-122"/>
              </a:rPr>
              <a:t>初始模型的选取</a:t>
            </a:r>
            <a:r>
              <a:rPr kumimoji="1" lang="zh-CN" altLang="en-US" sz="2800" b="1">
                <a:solidFill>
                  <a:srgbClr val="000000"/>
                </a:solidFill>
                <a:latin typeface="Times New Roman" panose="02020603050405020304" pitchFamily="18" charset="0"/>
              </a:rPr>
              <a:t>对</a:t>
            </a:r>
            <a:r>
              <a:rPr kumimoji="1" lang="en-US" altLang="zh-CN" sz="2800" b="1">
                <a:solidFill>
                  <a:srgbClr val="000000"/>
                </a:solidFill>
                <a:latin typeface="Times New Roman" panose="02020603050405020304" pitchFamily="18" charset="0"/>
              </a:rPr>
              <a:t>Baum-Welch</a:t>
            </a:r>
            <a:r>
              <a:rPr kumimoji="1" lang="zh-CN" altLang="en-US" sz="2800" b="1">
                <a:solidFill>
                  <a:srgbClr val="000000"/>
                </a:solidFill>
                <a:latin typeface="宋体" panose="02010600030101010101" pitchFamily="2" charset="-122"/>
              </a:rPr>
              <a:t>算法</a:t>
            </a:r>
            <a:r>
              <a:rPr kumimoji="1" lang="zh-CN" altLang="en-US" sz="2800" b="1">
                <a:solidFill>
                  <a:srgbClr val="000000"/>
                </a:solidFill>
                <a:latin typeface="Times New Roman" panose="02020603050405020304" pitchFamily="18" charset="0"/>
              </a:rPr>
              <a:t>的结果有巨大影响。只有</a:t>
            </a:r>
            <a:r>
              <a:rPr kumimoji="1" lang="zh-CN" altLang="en-US" sz="2800" b="1">
                <a:solidFill>
                  <a:srgbClr val="000000"/>
                </a:solidFill>
                <a:latin typeface="宋体" panose="02010600030101010101" pitchFamily="2" charset="-122"/>
              </a:rPr>
              <a:t>选取好的初始模型，才能使最后求出的局部极大与全局最大相接近。</a:t>
            </a:r>
          </a:p>
          <a:p>
            <a:pPr eaLnBrk="1" hangingPunct="1">
              <a:spcBef>
                <a:spcPct val="0"/>
              </a:spcBef>
              <a:buFontTx/>
              <a:buNone/>
            </a:pPr>
            <a:endParaRPr kumimoji="1" lang="zh-CN" altLang="en-US" sz="2800" b="1">
              <a:solidFill>
                <a:srgbClr val="000000"/>
              </a:solidFill>
              <a:latin typeface="宋体" panose="02010600030101010101" pitchFamily="2" charset="-122"/>
            </a:endParaRPr>
          </a:p>
          <a:p>
            <a:pPr eaLnBrk="1" hangingPunct="1">
              <a:spcBef>
                <a:spcPct val="0"/>
              </a:spcBef>
              <a:buFontTx/>
              <a:buNone/>
            </a:pPr>
            <a:r>
              <a:rPr kumimoji="1" lang="zh-CN" altLang="en-US" sz="2800" b="1">
                <a:solidFill>
                  <a:srgbClr val="000000"/>
                </a:solidFill>
                <a:latin typeface="宋体" panose="02010600030101010101" pitchFamily="2" charset="-122"/>
              </a:rPr>
              <a:t>最常采用的是一种基于</a:t>
            </a:r>
            <a:r>
              <a:rPr kumimoji="1" lang="en-US" altLang="zh-CN" sz="2800" b="1">
                <a:solidFill>
                  <a:srgbClr val="000000"/>
                </a:solidFill>
                <a:latin typeface="宋体" panose="02010600030101010101" pitchFamily="2" charset="-122"/>
              </a:rPr>
              <a:t>Viterbi</a:t>
            </a:r>
            <a:r>
              <a:rPr kumimoji="1" lang="zh-CN" altLang="en-US" sz="2800" b="1">
                <a:solidFill>
                  <a:srgbClr val="000000"/>
                </a:solidFill>
                <a:latin typeface="宋体" panose="02010600030101010101" pitchFamily="2" charset="-122"/>
              </a:rPr>
              <a:t>算法的初始模型选取方法。</a:t>
            </a:r>
          </a:p>
          <a:p>
            <a:pPr eaLnBrk="1" hangingPunct="1">
              <a:spcBef>
                <a:spcPct val="0"/>
              </a:spcBef>
              <a:buFontTx/>
              <a:buNone/>
            </a:pPr>
            <a:endParaRPr kumimoji="1" lang="zh-CN" altLang="en-US" sz="2800" b="1">
              <a:solidFill>
                <a:srgbClr val="000000"/>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7252">
                                            <p:txEl>
                                              <p:pRg st="0" end="0"/>
                                            </p:txEl>
                                          </p:spTgt>
                                        </p:tgtEl>
                                        <p:attrNameLst>
                                          <p:attrName>style.visibility</p:attrName>
                                        </p:attrNameLst>
                                      </p:cBhvr>
                                      <p:to>
                                        <p:strVal val="visible"/>
                                      </p:to>
                                    </p:set>
                                    <p:animEffect transition="in" filter="wipe(up)">
                                      <p:cBhvr>
                                        <p:cTn id="7" dur="500"/>
                                        <p:tgtEl>
                                          <p:spTgt spid="4372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37252">
                                            <p:txEl>
                                              <p:pRg st="2" end="2"/>
                                            </p:txEl>
                                          </p:spTgt>
                                        </p:tgtEl>
                                        <p:attrNameLst>
                                          <p:attrName>style.visibility</p:attrName>
                                        </p:attrNameLst>
                                      </p:cBhvr>
                                      <p:to>
                                        <p:strVal val="visible"/>
                                      </p:to>
                                    </p:set>
                                    <p:animEffect transition="in" filter="wipe(up)">
                                      <p:cBhvr>
                                        <p:cTn id="12" dur="500"/>
                                        <p:tgtEl>
                                          <p:spTgt spid="437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493713" y="312738"/>
            <a:ext cx="8158162" cy="1081087"/>
          </a:xfrm>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35171" name="Rectangle 3"/>
          <p:cNvSpPr>
            <a:spLocks noChangeArrowheads="1"/>
          </p:cNvSpPr>
          <p:nvPr/>
        </p:nvSpPr>
        <p:spPr bwMode="auto">
          <a:xfrm>
            <a:off x="1943100" y="16525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35172" name="Group 4"/>
          <p:cNvGrpSpPr>
            <a:grpSpLocks/>
          </p:cNvGrpSpPr>
          <p:nvPr/>
        </p:nvGrpSpPr>
        <p:grpSpPr bwMode="auto">
          <a:xfrm>
            <a:off x="1752600" y="2133600"/>
            <a:ext cx="5273675" cy="3552825"/>
            <a:chOff x="1104" y="1344"/>
            <a:chExt cx="3322" cy="2238"/>
          </a:xfrm>
        </p:grpSpPr>
        <p:sp>
          <p:nvSpPr>
            <p:cNvPr id="135173" name="AutoShape 5"/>
            <p:cNvSpPr>
              <a:spLocks noChangeAspect="1" noChangeArrowheads="1" noTextEdit="1"/>
            </p:cNvSpPr>
            <p:nvPr/>
          </p:nvSpPr>
          <p:spPr bwMode="auto">
            <a:xfrm>
              <a:off x="1104" y="1344"/>
              <a:ext cx="3311" cy="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4" name="Rectangle 6"/>
            <p:cNvSpPr>
              <a:spLocks noChangeArrowheads="1"/>
            </p:cNvSpPr>
            <p:nvPr/>
          </p:nvSpPr>
          <p:spPr bwMode="auto">
            <a:xfrm>
              <a:off x="1122" y="1359"/>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75" name="Rectangle 7"/>
            <p:cNvSpPr>
              <a:spLocks noChangeArrowheads="1"/>
            </p:cNvSpPr>
            <p:nvPr/>
          </p:nvSpPr>
          <p:spPr bwMode="auto">
            <a:xfrm>
              <a:off x="2883" y="1484"/>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76" name="Rectangle 8"/>
            <p:cNvSpPr>
              <a:spLocks noChangeArrowheads="1"/>
            </p:cNvSpPr>
            <p:nvPr/>
          </p:nvSpPr>
          <p:spPr bwMode="auto">
            <a:xfrm>
              <a:off x="2884" y="1609"/>
              <a:ext cx="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77" name="Rectangle 9"/>
            <p:cNvSpPr>
              <a:spLocks noChangeArrowheads="1"/>
            </p:cNvSpPr>
            <p:nvPr/>
          </p:nvSpPr>
          <p:spPr bwMode="auto">
            <a:xfrm>
              <a:off x="3069" y="1590"/>
              <a:ext cx="5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200" i="1">
                  <a:solidFill>
                    <a:srgbClr val="000000"/>
                  </a:solidFill>
                  <a:latin typeface="Symbol" panose="05050102010706020507" pitchFamily="18" charset="2"/>
                </a:rPr>
                <a:t>l</a:t>
              </a:r>
              <a:endParaRPr kumimoji="1" lang="en-US" altLang="zh-CN" sz="2800">
                <a:solidFill>
                  <a:srgbClr val="1F2039"/>
                </a:solidFill>
                <a:latin typeface="Times New Roman" panose="02020603050405020304" pitchFamily="18" charset="0"/>
              </a:endParaRPr>
            </a:p>
          </p:txBody>
        </p:sp>
        <p:sp>
          <p:nvSpPr>
            <p:cNvPr id="135178" name="Rectangle 10"/>
            <p:cNvSpPr>
              <a:spLocks noChangeArrowheads="1"/>
            </p:cNvSpPr>
            <p:nvPr/>
          </p:nvSpPr>
          <p:spPr bwMode="auto">
            <a:xfrm>
              <a:off x="3141" y="1609"/>
              <a:ext cx="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79" name="Rectangle 11"/>
            <p:cNvSpPr>
              <a:spLocks noChangeArrowheads="1"/>
            </p:cNvSpPr>
            <p:nvPr/>
          </p:nvSpPr>
          <p:spPr bwMode="auto">
            <a:xfrm>
              <a:off x="3309" y="1609"/>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0" name="Rectangle 12"/>
            <p:cNvSpPr>
              <a:spLocks noChangeArrowheads="1"/>
            </p:cNvSpPr>
            <p:nvPr/>
          </p:nvSpPr>
          <p:spPr bwMode="auto">
            <a:xfrm>
              <a:off x="2883" y="1733"/>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1" name="Rectangle 13"/>
            <p:cNvSpPr>
              <a:spLocks noChangeArrowheads="1"/>
            </p:cNvSpPr>
            <p:nvPr/>
          </p:nvSpPr>
          <p:spPr bwMode="auto">
            <a:xfrm>
              <a:off x="2883" y="1858"/>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2" name="Rectangle 14"/>
            <p:cNvSpPr>
              <a:spLocks noChangeArrowheads="1"/>
            </p:cNvSpPr>
            <p:nvPr/>
          </p:nvSpPr>
          <p:spPr bwMode="auto">
            <a:xfrm>
              <a:off x="2971" y="1983"/>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3" name="Rectangle 15"/>
            <p:cNvSpPr>
              <a:spLocks noChangeArrowheads="1"/>
            </p:cNvSpPr>
            <p:nvPr/>
          </p:nvSpPr>
          <p:spPr bwMode="auto">
            <a:xfrm>
              <a:off x="2891" y="2107"/>
              <a:ext cx="39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4" name="Rectangle 16"/>
            <p:cNvSpPr>
              <a:spLocks noChangeArrowheads="1"/>
            </p:cNvSpPr>
            <p:nvPr/>
          </p:nvSpPr>
          <p:spPr bwMode="auto">
            <a:xfrm>
              <a:off x="3648" y="2111"/>
              <a:ext cx="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否</a:t>
              </a:r>
              <a:endParaRPr kumimoji="1" lang="zh-CN" altLang="en-US" sz="2800">
                <a:solidFill>
                  <a:srgbClr val="1F2039"/>
                </a:solidFill>
                <a:latin typeface="Times New Roman" panose="02020603050405020304" pitchFamily="18" charset="0"/>
              </a:endParaRPr>
            </a:p>
          </p:txBody>
        </p:sp>
        <p:sp>
          <p:nvSpPr>
            <p:cNvPr id="135185" name="Rectangle 17"/>
            <p:cNvSpPr>
              <a:spLocks noChangeArrowheads="1"/>
            </p:cNvSpPr>
            <p:nvPr/>
          </p:nvSpPr>
          <p:spPr bwMode="auto">
            <a:xfrm>
              <a:off x="3728" y="2107"/>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6" name="Rectangle 18"/>
            <p:cNvSpPr>
              <a:spLocks noChangeArrowheads="1"/>
            </p:cNvSpPr>
            <p:nvPr/>
          </p:nvSpPr>
          <p:spPr bwMode="auto">
            <a:xfrm>
              <a:off x="2883" y="2232"/>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7" name="Rectangle 19"/>
            <p:cNvSpPr>
              <a:spLocks noChangeArrowheads="1"/>
            </p:cNvSpPr>
            <p:nvPr/>
          </p:nvSpPr>
          <p:spPr bwMode="auto">
            <a:xfrm>
              <a:off x="2897" y="2357"/>
              <a:ext cx="63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88" name="Rectangle 20"/>
            <p:cNvSpPr>
              <a:spLocks noChangeArrowheads="1"/>
            </p:cNvSpPr>
            <p:nvPr/>
          </p:nvSpPr>
          <p:spPr bwMode="auto">
            <a:xfrm>
              <a:off x="4112" y="2360"/>
              <a:ext cx="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是</a:t>
              </a:r>
              <a:endParaRPr kumimoji="1" lang="zh-CN" altLang="en-US" sz="2800">
                <a:solidFill>
                  <a:srgbClr val="1F2039"/>
                </a:solidFill>
                <a:latin typeface="Times New Roman" panose="02020603050405020304" pitchFamily="18" charset="0"/>
              </a:endParaRPr>
            </a:p>
          </p:txBody>
        </p:sp>
        <p:sp>
          <p:nvSpPr>
            <p:cNvPr id="135189" name="Rectangle 21"/>
            <p:cNvSpPr>
              <a:spLocks noChangeArrowheads="1"/>
            </p:cNvSpPr>
            <p:nvPr/>
          </p:nvSpPr>
          <p:spPr bwMode="auto">
            <a:xfrm>
              <a:off x="4195" y="2357"/>
              <a:ext cx="11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0" name="Rectangle 22"/>
            <p:cNvSpPr>
              <a:spLocks noChangeArrowheads="1"/>
            </p:cNvSpPr>
            <p:nvPr/>
          </p:nvSpPr>
          <p:spPr bwMode="auto">
            <a:xfrm>
              <a:off x="4404" y="2357"/>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1" name="Rectangle 23"/>
            <p:cNvSpPr>
              <a:spLocks noChangeArrowheads="1"/>
            </p:cNvSpPr>
            <p:nvPr/>
          </p:nvSpPr>
          <p:spPr bwMode="auto">
            <a:xfrm>
              <a:off x="2883" y="2481"/>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2" name="Rectangle 24"/>
            <p:cNvSpPr>
              <a:spLocks noChangeArrowheads="1"/>
            </p:cNvSpPr>
            <p:nvPr/>
          </p:nvSpPr>
          <p:spPr bwMode="auto">
            <a:xfrm>
              <a:off x="2883" y="2606"/>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3" name="Rectangle 25"/>
            <p:cNvSpPr>
              <a:spLocks noChangeArrowheads="1"/>
            </p:cNvSpPr>
            <p:nvPr/>
          </p:nvSpPr>
          <p:spPr bwMode="auto">
            <a:xfrm>
              <a:off x="2883" y="2731"/>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4" name="Rectangle 26"/>
            <p:cNvSpPr>
              <a:spLocks noChangeArrowheads="1"/>
            </p:cNvSpPr>
            <p:nvPr/>
          </p:nvSpPr>
          <p:spPr bwMode="auto">
            <a:xfrm>
              <a:off x="2883" y="2926"/>
              <a:ext cx="4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grpSp>
          <p:nvGrpSpPr>
            <p:cNvPr id="135195" name="Group 27"/>
            <p:cNvGrpSpPr>
              <a:grpSpLocks/>
            </p:cNvGrpSpPr>
            <p:nvPr/>
          </p:nvGrpSpPr>
          <p:grpSpPr bwMode="auto">
            <a:xfrm>
              <a:off x="2981" y="2900"/>
              <a:ext cx="68" cy="104"/>
              <a:chOff x="2981" y="2900"/>
              <a:chExt cx="68" cy="104"/>
            </a:xfrm>
          </p:grpSpPr>
          <p:sp>
            <p:nvSpPr>
              <p:cNvPr id="135257" name="Line 28"/>
              <p:cNvSpPr>
                <a:spLocks noChangeShapeType="1"/>
              </p:cNvSpPr>
              <p:nvPr/>
            </p:nvSpPr>
            <p:spPr bwMode="auto">
              <a:xfrm>
                <a:off x="2981" y="2915"/>
                <a:ext cx="54"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58" name="Rectangle 29"/>
              <p:cNvSpPr>
                <a:spLocks noChangeArrowheads="1"/>
              </p:cNvSpPr>
              <p:nvPr/>
            </p:nvSpPr>
            <p:spPr bwMode="auto">
              <a:xfrm>
                <a:off x="2996" y="2900"/>
                <a:ext cx="5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200" i="1">
                    <a:solidFill>
                      <a:srgbClr val="000000"/>
                    </a:solidFill>
                    <a:latin typeface="Symbol" panose="05050102010706020507" pitchFamily="18" charset="2"/>
                  </a:rPr>
                  <a:t>l</a:t>
                </a:r>
                <a:endParaRPr kumimoji="1" lang="en-US" altLang="zh-CN" sz="2800">
                  <a:solidFill>
                    <a:srgbClr val="1F2039"/>
                  </a:solidFill>
                  <a:latin typeface="Times New Roman" panose="02020603050405020304" pitchFamily="18" charset="0"/>
                </a:endParaRPr>
              </a:p>
            </p:txBody>
          </p:sp>
        </p:grpSp>
        <p:sp>
          <p:nvSpPr>
            <p:cNvPr id="135196" name="Rectangle 30"/>
            <p:cNvSpPr>
              <a:spLocks noChangeArrowheads="1"/>
            </p:cNvSpPr>
            <p:nvPr/>
          </p:nvSpPr>
          <p:spPr bwMode="auto">
            <a:xfrm>
              <a:off x="3071" y="2926"/>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197" name="Rectangle 31"/>
            <p:cNvSpPr>
              <a:spLocks noChangeArrowheads="1"/>
            </p:cNvSpPr>
            <p:nvPr/>
          </p:nvSpPr>
          <p:spPr bwMode="auto">
            <a:xfrm>
              <a:off x="2185" y="1469"/>
              <a:ext cx="649" cy="19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198" name="Rectangle 32"/>
            <p:cNvSpPr>
              <a:spLocks noChangeArrowheads="1"/>
            </p:cNvSpPr>
            <p:nvPr/>
          </p:nvSpPr>
          <p:spPr bwMode="auto">
            <a:xfrm>
              <a:off x="2352" y="1520"/>
              <a:ext cx="4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模型初始化</a:t>
              </a:r>
              <a:endParaRPr kumimoji="1" lang="zh-CN" altLang="en-US" sz="2800">
                <a:solidFill>
                  <a:srgbClr val="1F2039"/>
                </a:solidFill>
                <a:latin typeface="Times New Roman" panose="02020603050405020304" pitchFamily="18" charset="0"/>
              </a:endParaRPr>
            </a:p>
          </p:txBody>
        </p:sp>
        <p:sp>
          <p:nvSpPr>
            <p:cNvPr id="135199" name="Rectangle 33"/>
            <p:cNvSpPr>
              <a:spLocks noChangeArrowheads="1"/>
            </p:cNvSpPr>
            <p:nvPr/>
          </p:nvSpPr>
          <p:spPr bwMode="auto">
            <a:xfrm>
              <a:off x="2770" y="1517"/>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200" name="Rectangle 34"/>
            <p:cNvSpPr>
              <a:spLocks noChangeArrowheads="1"/>
            </p:cNvSpPr>
            <p:nvPr/>
          </p:nvSpPr>
          <p:spPr bwMode="auto">
            <a:xfrm>
              <a:off x="2185" y="1906"/>
              <a:ext cx="649" cy="312"/>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201" name="Rectangle 35"/>
            <p:cNvSpPr>
              <a:spLocks noChangeArrowheads="1"/>
            </p:cNvSpPr>
            <p:nvPr/>
          </p:nvSpPr>
          <p:spPr bwMode="auto">
            <a:xfrm>
              <a:off x="2267" y="1956"/>
              <a:ext cx="8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用</a:t>
              </a:r>
              <a:endParaRPr kumimoji="1" lang="zh-CN" altLang="en-US" sz="2800">
                <a:solidFill>
                  <a:srgbClr val="1F2039"/>
                </a:solidFill>
                <a:latin typeface="Times New Roman" panose="02020603050405020304" pitchFamily="18" charset="0"/>
              </a:endParaRPr>
            </a:p>
          </p:txBody>
        </p:sp>
        <p:sp>
          <p:nvSpPr>
            <p:cNvPr id="135202" name="Rectangle 36"/>
            <p:cNvSpPr>
              <a:spLocks noChangeArrowheads="1"/>
            </p:cNvSpPr>
            <p:nvPr/>
          </p:nvSpPr>
          <p:spPr bwMode="auto">
            <a:xfrm>
              <a:off x="2365" y="1952"/>
              <a:ext cx="248"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100">
                  <a:solidFill>
                    <a:srgbClr val="000000"/>
                  </a:solidFill>
                  <a:latin typeface="Times New Roman" panose="02020603050405020304" pitchFamily="18" charset="0"/>
                </a:rPr>
                <a:t>Viterbi</a:t>
              </a:r>
              <a:endParaRPr kumimoji="1" lang="en-US" altLang="zh-CN" sz="2800">
                <a:solidFill>
                  <a:srgbClr val="1F2039"/>
                </a:solidFill>
                <a:latin typeface="Times New Roman" panose="02020603050405020304" pitchFamily="18" charset="0"/>
              </a:endParaRPr>
            </a:p>
          </p:txBody>
        </p:sp>
        <p:sp>
          <p:nvSpPr>
            <p:cNvPr id="135203" name="Rectangle 37"/>
            <p:cNvSpPr>
              <a:spLocks noChangeArrowheads="1"/>
            </p:cNvSpPr>
            <p:nvPr/>
          </p:nvSpPr>
          <p:spPr bwMode="auto">
            <a:xfrm>
              <a:off x="2624" y="1956"/>
              <a:ext cx="17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算法</a:t>
              </a:r>
              <a:endParaRPr kumimoji="1" lang="zh-CN" altLang="en-US" sz="2800">
                <a:solidFill>
                  <a:srgbClr val="1F2039"/>
                </a:solidFill>
                <a:latin typeface="Times New Roman" panose="02020603050405020304" pitchFamily="18" charset="0"/>
              </a:endParaRPr>
            </a:p>
          </p:txBody>
        </p:sp>
        <p:sp>
          <p:nvSpPr>
            <p:cNvPr id="135204" name="Rectangle 38"/>
            <p:cNvSpPr>
              <a:spLocks noChangeArrowheads="1"/>
            </p:cNvSpPr>
            <p:nvPr/>
          </p:nvSpPr>
          <p:spPr bwMode="auto">
            <a:xfrm>
              <a:off x="2268" y="2080"/>
              <a:ext cx="440"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求状态序列</a:t>
              </a:r>
              <a:endParaRPr kumimoji="1" lang="zh-CN" altLang="en-US" sz="2800">
                <a:solidFill>
                  <a:srgbClr val="1F2039"/>
                </a:solidFill>
                <a:latin typeface="Times New Roman" panose="02020603050405020304" pitchFamily="18" charset="0"/>
              </a:endParaRPr>
            </a:p>
          </p:txBody>
        </p:sp>
        <p:sp>
          <p:nvSpPr>
            <p:cNvPr id="135205" name="Rectangle 39"/>
            <p:cNvSpPr>
              <a:spLocks noChangeArrowheads="1"/>
            </p:cNvSpPr>
            <p:nvPr/>
          </p:nvSpPr>
          <p:spPr bwMode="auto">
            <a:xfrm>
              <a:off x="2685" y="2077"/>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206" name="Rectangle 40"/>
            <p:cNvSpPr>
              <a:spLocks noChangeArrowheads="1"/>
            </p:cNvSpPr>
            <p:nvPr/>
          </p:nvSpPr>
          <p:spPr bwMode="auto">
            <a:xfrm>
              <a:off x="2185" y="2529"/>
              <a:ext cx="722" cy="3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5207" name="Rectangle 41"/>
            <p:cNvSpPr>
              <a:spLocks noChangeArrowheads="1"/>
            </p:cNvSpPr>
            <p:nvPr/>
          </p:nvSpPr>
          <p:spPr bwMode="auto">
            <a:xfrm>
              <a:off x="2268" y="2579"/>
              <a:ext cx="61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根据状态序列估</a:t>
              </a:r>
              <a:endParaRPr kumimoji="1" lang="zh-CN" altLang="en-US" sz="2800">
                <a:solidFill>
                  <a:srgbClr val="1F2039"/>
                </a:solidFill>
                <a:latin typeface="Times New Roman" panose="02020603050405020304" pitchFamily="18" charset="0"/>
              </a:endParaRPr>
            </a:p>
          </p:txBody>
        </p:sp>
        <p:sp>
          <p:nvSpPr>
            <p:cNvPr id="135208" name="Rectangle 42"/>
            <p:cNvSpPr>
              <a:spLocks noChangeArrowheads="1"/>
            </p:cNvSpPr>
            <p:nvPr/>
          </p:nvSpPr>
          <p:spPr bwMode="auto">
            <a:xfrm>
              <a:off x="2268" y="2704"/>
              <a:ext cx="61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计输出分布参数</a:t>
              </a:r>
              <a:endParaRPr kumimoji="1" lang="zh-CN" altLang="en-US" sz="2800">
                <a:solidFill>
                  <a:srgbClr val="1F2039"/>
                </a:solidFill>
                <a:latin typeface="Times New Roman" panose="02020603050405020304" pitchFamily="18" charset="0"/>
              </a:endParaRPr>
            </a:p>
          </p:txBody>
        </p:sp>
        <p:sp>
          <p:nvSpPr>
            <p:cNvPr id="135209" name="Rectangle 43"/>
            <p:cNvSpPr>
              <a:spLocks noChangeArrowheads="1"/>
            </p:cNvSpPr>
            <p:nvPr/>
          </p:nvSpPr>
          <p:spPr bwMode="auto">
            <a:xfrm>
              <a:off x="2854" y="2700"/>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grpSp>
          <p:nvGrpSpPr>
            <p:cNvPr id="135210" name="Group 44"/>
            <p:cNvGrpSpPr>
              <a:grpSpLocks/>
            </p:cNvGrpSpPr>
            <p:nvPr/>
          </p:nvGrpSpPr>
          <p:grpSpPr bwMode="auto">
            <a:xfrm>
              <a:off x="1248" y="1843"/>
              <a:ext cx="432" cy="498"/>
              <a:chOff x="1248" y="1843"/>
              <a:chExt cx="432" cy="498"/>
            </a:xfrm>
          </p:grpSpPr>
          <p:sp>
            <p:nvSpPr>
              <p:cNvPr id="135254" name="Freeform 45"/>
              <p:cNvSpPr>
                <a:spLocks/>
              </p:cNvSpPr>
              <p:nvPr/>
            </p:nvSpPr>
            <p:spPr bwMode="auto">
              <a:xfrm>
                <a:off x="1248" y="1843"/>
                <a:ext cx="432" cy="498"/>
              </a:xfrm>
              <a:custGeom>
                <a:avLst/>
                <a:gdLst>
                  <a:gd name="T0" fmla="*/ 215 w 432"/>
                  <a:gd name="T1" fmla="*/ 0 h 498"/>
                  <a:gd name="T2" fmla="*/ 171 w 432"/>
                  <a:gd name="T3" fmla="*/ 2 h 498"/>
                  <a:gd name="T4" fmla="*/ 131 w 432"/>
                  <a:gd name="T5" fmla="*/ 5 h 498"/>
                  <a:gd name="T6" fmla="*/ 94 w 432"/>
                  <a:gd name="T7" fmla="*/ 13 h 498"/>
                  <a:gd name="T8" fmla="*/ 63 w 432"/>
                  <a:gd name="T9" fmla="*/ 23 h 498"/>
                  <a:gd name="T10" fmla="*/ 37 w 432"/>
                  <a:gd name="T11" fmla="*/ 34 h 498"/>
                  <a:gd name="T12" fmla="*/ 17 w 432"/>
                  <a:gd name="T13" fmla="*/ 48 h 498"/>
                  <a:gd name="T14" fmla="*/ 10 w 432"/>
                  <a:gd name="T15" fmla="*/ 55 h 498"/>
                  <a:gd name="T16" fmla="*/ 4 w 432"/>
                  <a:gd name="T17" fmla="*/ 63 h 498"/>
                  <a:gd name="T18" fmla="*/ 2 w 432"/>
                  <a:gd name="T19" fmla="*/ 71 h 498"/>
                  <a:gd name="T20" fmla="*/ 0 w 432"/>
                  <a:gd name="T21" fmla="*/ 78 h 498"/>
                  <a:gd name="T22" fmla="*/ 0 w 432"/>
                  <a:gd name="T23" fmla="*/ 420 h 498"/>
                  <a:gd name="T24" fmla="*/ 2 w 432"/>
                  <a:gd name="T25" fmla="*/ 427 h 498"/>
                  <a:gd name="T26" fmla="*/ 4 w 432"/>
                  <a:gd name="T27" fmla="*/ 435 h 498"/>
                  <a:gd name="T28" fmla="*/ 10 w 432"/>
                  <a:gd name="T29" fmla="*/ 443 h 498"/>
                  <a:gd name="T30" fmla="*/ 17 w 432"/>
                  <a:gd name="T31" fmla="*/ 450 h 498"/>
                  <a:gd name="T32" fmla="*/ 37 w 432"/>
                  <a:gd name="T33" fmla="*/ 464 h 498"/>
                  <a:gd name="T34" fmla="*/ 63 w 432"/>
                  <a:gd name="T35" fmla="*/ 475 h 498"/>
                  <a:gd name="T36" fmla="*/ 94 w 432"/>
                  <a:gd name="T37" fmla="*/ 485 h 498"/>
                  <a:gd name="T38" fmla="*/ 131 w 432"/>
                  <a:gd name="T39" fmla="*/ 492 h 498"/>
                  <a:gd name="T40" fmla="*/ 171 w 432"/>
                  <a:gd name="T41" fmla="*/ 496 h 498"/>
                  <a:gd name="T42" fmla="*/ 215 w 432"/>
                  <a:gd name="T43" fmla="*/ 498 h 498"/>
                  <a:gd name="T44" fmla="*/ 259 w 432"/>
                  <a:gd name="T45" fmla="*/ 496 h 498"/>
                  <a:gd name="T46" fmla="*/ 300 w 432"/>
                  <a:gd name="T47" fmla="*/ 492 h 498"/>
                  <a:gd name="T48" fmla="*/ 336 w 432"/>
                  <a:gd name="T49" fmla="*/ 485 h 498"/>
                  <a:gd name="T50" fmla="*/ 369 w 432"/>
                  <a:gd name="T51" fmla="*/ 475 h 498"/>
                  <a:gd name="T52" fmla="*/ 396 w 432"/>
                  <a:gd name="T53" fmla="*/ 464 h 498"/>
                  <a:gd name="T54" fmla="*/ 415 w 432"/>
                  <a:gd name="T55" fmla="*/ 450 h 498"/>
                  <a:gd name="T56" fmla="*/ 423 w 432"/>
                  <a:gd name="T57" fmla="*/ 443 h 498"/>
                  <a:gd name="T58" fmla="*/ 428 w 432"/>
                  <a:gd name="T59" fmla="*/ 435 h 498"/>
                  <a:gd name="T60" fmla="*/ 430 w 432"/>
                  <a:gd name="T61" fmla="*/ 427 h 498"/>
                  <a:gd name="T62" fmla="*/ 432 w 432"/>
                  <a:gd name="T63" fmla="*/ 420 h 498"/>
                  <a:gd name="T64" fmla="*/ 432 w 432"/>
                  <a:gd name="T65" fmla="*/ 78 h 498"/>
                  <a:gd name="T66" fmla="*/ 430 w 432"/>
                  <a:gd name="T67" fmla="*/ 71 h 498"/>
                  <a:gd name="T68" fmla="*/ 428 w 432"/>
                  <a:gd name="T69" fmla="*/ 63 h 498"/>
                  <a:gd name="T70" fmla="*/ 423 w 432"/>
                  <a:gd name="T71" fmla="*/ 55 h 498"/>
                  <a:gd name="T72" fmla="*/ 415 w 432"/>
                  <a:gd name="T73" fmla="*/ 48 h 498"/>
                  <a:gd name="T74" fmla="*/ 396 w 432"/>
                  <a:gd name="T75" fmla="*/ 34 h 498"/>
                  <a:gd name="T76" fmla="*/ 369 w 432"/>
                  <a:gd name="T77" fmla="*/ 23 h 498"/>
                  <a:gd name="T78" fmla="*/ 336 w 432"/>
                  <a:gd name="T79" fmla="*/ 13 h 498"/>
                  <a:gd name="T80" fmla="*/ 300 w 432"/>
                  <a:gd name="T81" fmla="*/ 5 h 498"/>
                  <a:gd name="T82" fmla="*/ 259 w 432"/>
                  <a:gd name="T83" fmla="*/ 2 h 498"/>
                  <a:gd name="T84" fmla="*/ 215 w 432"/>
                  <a:gd name="T85" fmla="*/ 0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2"/>
                  <a:gd name="T130" fmla="*/ 0 h 498"/>
                  <a:gd name="T131" fmla="*/ 432 w 432"/>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2" h="498">
                    <a:moveTo>
                      <a:pt x="215" y="0"/>
                    </a:moveTo>
                    <a:lnTo>
                      <a:pt x="171" y="2"/>
                    </a:lnTo>
                    <a:lnTo>
                      <a:pt x="131" y="5"/>
                    </a:lnTo>
                    <a:lnTo>
                      <a:pt x="94" y="13"/>
                    </a:lnTo>
                    <a:lnTo>
                      <a:pt x="63" y="23"/>
                    </a:lnTo>
                    <a:lnTo>
                      <a:pt x="37" y="34"/>
                    </a:lnTo>
                    <a:lnTo>
                      <a:pt x="17" y="48"/>
                    </a:lnTo>
                    <a:lnTo>
                      <a:pt x="10" y="55"/>
                    </a:lnTo>
                    <a:lnTo>
                      <a:pt x="4" y="63"/>
                    </a:lnTo>
                    <a:lnTo>
                      <a:pt x="2" y="71"/>
                    </a:lnTo>
                    <a:lnTo>
                      <a:pt x="0" y="78"/>
                    </a:lnTo>
                    <a:lnTo>
                      <a:pt x="0" y="420"/>
                    </a:lnTo>
                    <a:lnTo>
                      <a:pt x="2" y="427"/>
                    </a:lnTo>
                    <a:lnTo>
                      <a:pt x="4" y="435"/>
                    </a:lnTo>
                    <a:lnTo>
                      <a:pt x="10" y="443"/>
                    </a:lnTo>
                    <a:lnTo>
                      <a:pt x="17" y="450"/>
                    </a:lnTo>
                    <a:lnTo>
                      <a:pt x="37" y="464"/>
                    </a:lnTo>
                    <a:lnTo>
                      <a:pt x="63" y="475"/>
                    </a:lnTo>
                    <a:lnTo>
                      <a:pt x="94" y="485"/>
                    </a:lnTo>
                    <a:lnTo>
                      <a:pt x="131" y="492"/>
                    </a:lnTo>
                    <a:lnTo>
                      <a:pt x="171" y="496"/>
                    </a:lnTo>
                    <a:lnTo>
                      <a:pt x="215" y="498"/>
                    </a:lnTo>
                    <a:lnTo>
                      <a:pt x="259" y="496"/>
                    </a:lnTo>
                    <a:lnTo>
                      <a:pt x="300" y="492"/>
                    </a:lnTo>
                    <a:lnTo>
                      <a:pt x="336" y="485"/>
                    </a:lnTo>
                    <a:lnTo>
                      <a:pt x="369" y="475"/>
                    </a:lnTo>
                    <a:lnTo>
                      <a:pt x="396" y="464"/>
                    </a:lnTo>
                    <a:lnTo>
                      <a:pt x="415" y="450"/>
                    </a:lnTo>
                    <a:lnTo>
                      <a:pt x="423" y="443"/>
                    </a:lnTo>
                    <a:lnTo>
                      <a:pt x="428" y="435"/>
                    </a:lnTo>
                    <a:lnTo>
                      <a:pt x="430" y="427"/>
                    </a:lnTo>
                    <a:lnTo>
                      <a:pt x="432" y="420"/>
                    </a:lnTo>
                    <a:lnTo>
                      <a:pt x="432" y="78"/>
                    </a:lnTo>
                    <a:lnTo>
                      <a:pt x="430" y="71"/>
                    </a:lnTo>
                    <a:lnTo>
                      <a:pt x="428" y="63"/>
                    </a:lnTo>
                    <a:lnTo>
                      <a:pt x="423" y="55"/>
                    </a:lnTo>
                    <a:lnTo>
                      <a:pt x="415" y="48"/>
                    </a:lnTo>
                    <a:lnTo>
                      <a:pt x="396" y="34"/>
                    </a:lnTo>
                    <a:lnTo>
                      <a:pt x="369" y="23"/>
                    </a:lnTo>
                    <a:lnTo>
                      <a:pt x="336" y="13"/>
                    </a:lnTo>
                    <a:lnTo>
                      <a:pt x="300" y="5"/>
                    </a:lnTo>
                    <a:lnTo>
                      <a:pt x="259" y="2"/>
                    </a:lnTo>
                    <a:lnTo>
                      <a:pt x="2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255" name="Freeform 46"/>
              <p:cNvSpPr>
                <a:spLocks/>
              </p:cNvSpPr>
              <p:nvPr/>
            </p:nvSpPr>
            <p:spPr bwMode="auto">
              <a:xfrm>
                <a:off x="1248" y="1843"/>
                <a:ext cx="432" cy="498"/>
              </a:xfrm>
              <a:custGeom>
                <a:avLst/>
                <a:gdLst>
                  <a:gd name="T0" fmla="*/ 215 w 432"/>
                  <a:gd name="T1" fmla="*/ 0 h 498"/>
                  <a:gd name="T2" fmla="*/ 171 w 432"/>
                  <a:gd name="T3" fmla="*/ 2 h 498"/>
                  <a:gd name="T4" fmla="*/ 131 w 432"/>
                  <a:gd name="T5" fmla="*/ 5 h 498"/>
                  <a:gd name="T6" fmla="*/ 94 w 432"/>
                  <a:gd name="T7" fmla="*/ 13 h 498"/>
                  <a:gd name="T8" fmla="*/ 63 w 432"/>
                  <a:gd name="T9" fmla="*/ 23 h 498"/>
                  <a:gd name="T10" fmla="*/ 37 w 432"/>
                  <a:gd name="T11" fmla="*/ 34 h 498"/>
                  <a:gd name="T12" fmla="*/ 17 w 432"/>
                  <a:gd name="T13" fmla="*/ 48 h 498"/>
                  <a:gd name="T14" fmla="*/ 10 w 432"/>
                  <a:gd name="T15" fmla="*/ 55 h 498"/>
                  <a:gd name="T16" fmla="*/ 4 w 432"/>
                  <a:gd name="T17" fmla="*/ 63 h 498"/>
                  <a:gd name="T18" fmla="*/ 2 w 432"/>
                  <a:gd name="T19" fmla="*/ 71 h 498"/>
                  <a:gd name="T20" fmla="*/ 0 w 432"/>
                  <a:gd name="T21" fmla="*/ 78 h 498"/>
                  <a:gd name="T22" fmla="*/ 0 w 432"/>
                  <a:gd name="T23" fmla="*/ 420 h 498"/>
                  <a:gd name="T24" fmla="*/ 2 w 432"/>
                  <a:gd name="T25" fmla="*/ 427 h 498"/>
                  <a:gd name="T26" fmla="*/ 4 w 432"/>
                  <a:gd name="T27" fmla="*/ 435 h 498"/>
                  <a:gd name="T28" fmla="*/ 10 w 432"/>
                  <a:gd name="T29" fmla="*/ 443 h 498"/>
                  <a:gd name="T30" fmla="*/ 17 w 432"/>
                  <a:gd name="T31" fmla="*/ 450 h 498"/>
                  <a:gd name="T32" fmla="*/ 37 w 432"/>
                  <a:gd name="T33" fmla="*/ 464 h 498"/>
                  <a:gd name="T34" fmla="*/ 63 w 432"/>
                  <a:gd name="T35" fmla="*/ 475 h 498"/>
                  <a:gd name="T36" fmla="*/ 94 w 432"/>
                  <a:gd name="T37" fmla="*/ 485 h 498"/>
                  <a:gd name="T38" fmla="*/ 131 w 432"/>
                  <a:gd name="T39" fmla="*/ 492 h 498"/>
                  <a:gd name="T40" fmla="*/ 171 w 432"/>
                  <a:gd name="T41" fmla="*/ 496 h 498"/>
                  <a:gd name="T42" fmla="*/ 215 w 432"/>
                  <a:gd name="T43" fmla="*/ 498 h 498"/>
                  <a:gd name="T44" fmla="*/ 259 w 432"/>
                  <a:gd name="T45" fmla="*/ 496 h 498"/>
                  <a:gd name="T46" fmla="*/ 300 w 432"/>
                  <a:gd name="T47" fmla="*/ 492 h 498"/>
                  <a:gd name="T48" fmla="*/ 336 w 432"/>
                  <a:gd name="T49" fmla="*/ 485 h 498"/>
                  <a:gd name="T50" fmla="*/ 369 w 432"/>
                  <a:gd name="T51" fmla="*/ 475 h 498"/>
                  <a:gd name="T52" fmla="*/ 396 w 432"/>
                  <a:gd name="T53" fmla="*/ 464 h 498"/>
                  <a:gd name="T54" fmla="*/ 415 w 432"/>
                  <a:gd name="T55" fmla="*/ 450 h 498"/>
                  <a:gd name="T56" fmla="*/ 423 w 432"/>
                  <a:gd name="T57" fmla="*/ 443 h 498"/>
                  <a:gd name="T58" fmla="*/ 428 w 432"/>
                  <a:gd name="T59" fmla="*/ 435 h 498"/>
                  <a:gd name="T60" fmla="*/ 430 w 432"/>
                  <a:gd name="T61" fmla="*/ 427 h 498"/>
                  <a:gd name="T62" fmla="*/ 432 w 432"/>
                  <a:gd name="T63" fmla="*/ 420 h 498"/>
                  <a:gd name="T64" fmla="*/ 432 w 432"/>
                  <a:gd name="T65" fmla="*/ 78 h 498"/>
                  <a:gd name="T66" fmla="*/ 430 w 432"/>
                  <a:gd name="T67" fmla="*/ 71 h 498"/>
                  <a:gd name="T68" fmla="*/ 428 w 432"/>
                  <a:gd name="T69" fmla="*/ 63 h 498"/>
                  <a:gd name="T70" fmla="*/ 423 w 432"/>
                  <a:gd name="T71" fmla="*/ 55 h 498"/>
                  <a:gd name="T72" fmla="*/ 415 w 432"/>
                  <a:gd name="T73" fmla="*/ 48 h 498"/>
                  <a:gd name="T74" fmla="*/ 396 w 432"/>
                  <a:gd name="T75" fmla="*/ 34 h 498"/>
                  <a:gd name="T76" fmla="*/ 369 w 432"/>
                  <a:gd name="T77" fmla="*/ 23 h 498"/>
                  <a:gd name="T78" fmla="*/ 336 w 432"/>
                  <a:gd name="T79" fmla="*/ 13 h 498"/>
                  <a:gd name="T80" fmla="*/ 300 w 432"/>
                  <a:gd name="T81" fmla="*/ 5 h 498"/>
                  <a:gd name="T82" fmla="*/ 259 w 432"/>
                  <a:gd name="T83" fmla="*/ 2 h 498"/>
                  <a:gd name="T84" fmla="*/ 215 w 432"/>
                  <a:gd name="T85" fmla="*/ 0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2"/>
                  <a:gd name="T130" fmla="*/ 0 h 498"/>
                  <a:gd name="T131" fmla="*/ 432 w 432"/>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2" h="498">
                    <a:moveTo>
                      <a:pt x="215" y="0"/>
                    </a:moveTo>
                    <a:lnTo>
                      <a:pt x="171" y="2"/>
                    </a:lnTo>
                    <a:lnTo>
                      <a:pt x="131" y="5"/>
                    </a:lnTo>
                    <a:lnTo>
                      <a:pt x="94" y="13"/>
                    </a:lnTo>
                    <a:lnTo>
                      <a:pt x="63" y="23"/>
                    </a:lnTo>
                    <a:lnTo>
                      <a:pt x="37" y="34"/>
                    </a:lnTo>
                    <a:lnTo>
                      <a:pt x="17" y="48"/>
                    </a:lnTo>
                    <a:lnTo>
                      <a:pt x="10" y="55"/>
                    </a:lnTo>
                    <a:lnTo>
                      <a:pt x="4" y="63"/>
                    </a:lnTo>
                    <a:lnTo>
                      <a:pt x="2" y="71"/>
                    </a:lnTo>
                    <a:lnTo>
                      <a:pt x="0" y="78"/>
                    </a:lnTo>
                    <a:lnTo>
                      <a:pt x="0" y="420"/>
                    </a:lnTo>
                    <a:lnTo>
                      <a:pt x="2" y="427"/>
                    </a:lnTo>
                    <a:lnTo>
                      <a:pt x="4" y="435"/>
                    </a:lnTo>
                    <a:lnTo>
                      <a:pt x="10" y="443"/>
                    </a:lnTo>
                    <a:lnTo>
                      <a:pt x="17" y="450"/>
                    </a:lnTo>
                    <a:lnTo>
                      <a:pt x="37" y="464"/>
                    </a:lnTo>
                    <a:lnTo>
                      <a:pt x="63" y="475"/>
                    </a:lnTo>
                    <a:lnTo>
                      <a:pt x="94" y="485"/>
                    </a:lnTo>
                    <a:lnTo>
                      <a:pt x="131" y="492"/>
                    </a:lnTo>
                    <a:lnTo>
                      <a:pt x="171" y="496"/>
                    </a:lnTo>
                    <a:lnTo>
                      <a:pt x="215" y="498"/>
                    </a:lnTo>
                    <a:lnTo>
                      <a:pt x="259" y="496"/>
                    </a:lnTo>
                    <a:lnTo>
                      <a:pt x="300" y="492"/>
                    </a:lnTo>
                    <a:lnTo>
                      <a:pt x="336" y="485"/>
                    </a:lnTo>
                    <a:lnTo>
                      <a:pt x="369" y="475"/>
                    </a:lnTo>
                    <a:lnTo>
                      <a:pt x="396" y="464"/>
                    </a:lnTo>
                    <a:lnTo>
                      <a:pt x="415" y="450"/>
                    </a:lnTo>
                    <a:lnTo>
                      <a:pt x="423" y="443"/>
                    </a:lnTo>
                    <a:lnTo>
                      <a:pt x="428" y="435"/>
                    </a:lnTo>
                    <a:lnTo>
                      <a:pt x="430" y="427"/>
                    </a:lnTo>
                    <a:lnTo>
                      <a:pt x="432" y="420"/>
                    </a:lnTo>
                    <a:lnTo>
                      <a:pt x="432" y="78"/>
                    </a:lnTo>
                    <a:lnTo>
                      <a:pt x="430" y="71"/>
                    </a:lnTo>
                    <a:lnTo>
                      <a:pt x="428" y="63"/>
                    </a:lnTo>
                    <a:lnTo>
                      <a:pt x="423" y="55"/>
                    </a:lnTo>
                    <a:lnTo>
                      <a:pt x="415" y="48"/>
                    </a:lnTo>
                    <a:lnTo>
                      <a:pt x="396" y="34"/>
                    </a:lnTo>
                    <a:lnTo>
                      <a:pt x="369" y="23"/>
                    </a:lnTo>
                    <a:lnTo>
                      <a:pt x="336" y="13"/>
                    </a:lnTo>
                    <a:lnTo>
                      <a:pt x="300" y="5"/>
                    </a:lnTo>
                    <a:lnTo>
                      <a:pt x="259" y="2"/>
                    </a:lnTo>
                    <a:lnTo>
                      <a:pt x="215"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256" name="Freeform 47"/>
              <p:cNvSpPr>
                <a:spLocks/>
              </p:cNvSpPr>
              <p:nvPr/>
            </p:nvSpPr>
            <p:spPr bwMode="auto">
              <a:xfrm>
                <a:off x="1248" y="1921"/>
                <a:ext cx="432" cy="79"/>
              </a:xfrm>
              <a:custGeom>
                <a:avLst/>
                <a:gdLst>
                  <a:gd name="T0" fmla="*/ 0 w 432"/>
                  <a:gd name="T1" fmla="*/ 0 h 79"/>
                  <a:gd name="T2" fmla="*/ 2 w 432"/>
                  <a:gd name="T3" fmla="*/ 8 h 79"/>
                  <a:gd name="T4" fmla="*/ 4 w 432"/>
                  <a:gd name="T5" fmla="*/ 16 h 79"/>
                  <a:gd name="T6" fmla="*/ 10 w 432"/>
                  <a:gd name="T7" fmla="*/ 23 h 79"/>
                  <a:gd name="T8" fmla="*/ 17 w 432"/>
                  <a:gd name="T9" fmla="*/ 31 h 79"/>
                  <a:gd name="T10" fmla="*/ 37 w 432"/>
                  <a:gd name="T11" fmla="*/ 44 h 79"/>
                  <a:gd name="T12" fmla="*/ 63 w 432"/>
                  <a:gd name="T13" fmla="*/ 56 h 79"/>
                  <a:gd name="T14" fmla="*/ 94 w 432"/>
                  <a:gd name="T15" fmla="*/ 65 h 79"/>
                  <a:gd name="T16" fmla="*/ 131 w 432"/>
                  <a:gd name="T17" fmla="*/ 73 h 79"/>
                  <a:gd name="T18" fmla="*/ 171 w 432"/>
                  <a:gd name="T19" fmla="*/ 77 h 79"/>
                  <a:gd name="T20" fmla="*/ 215 w 432"/>
                  <a:gd name="T21" fmla="*/ 79 h 79"/>
                  <a:gd name="T22" fmla="*/ 259 w 432"/>
                  <a:gd name="T23" fmla="*/ 77 h 79"/>
                  <a:gd name="T24" fmla="*/ 300 w 432"/>
                  <a:gd name="T25" fmla="*/ 73 h 79"/>
                  <a:gd name="T26" fmla="*/ 336 w 432"/>
                  <a:gd name="T27" fmla="*/ 65 h 79"/>
                  <a:gd name="T28" fmla="*/ 369 w 432"/>
                  <a:gd name="T29" fmla="*/ 56 h 79"/>
                  <a:gd name="T30" fmla="*/ 396 w 432"/>
                  <a:gd name="T31" fmla="*/ 44 h 79"/>
                  <a:gd name="T32" fmla="*/ 415 w 432"/>
                  <a:gd name="T33" fmla="*/ 31 h 79"/>
                  <a:gd name="T34" fmla="*/ 423 w 432"/>
                  <a:gd name="T35" fmla="*/ 23 h 79"/>
                  <a:gd name="T36" fmla="*/ 428 w 432"/>
                  <a:gd name="T37" fmla="*/ 16 h 79"/>
                  <a:gd name="T38" fmla="*/ 430 w 432"/>
                  <a:gd name="T39" fmla="*/ 8 h 79"/>
                  <a:gd name="T40" fmla="*/ 432 w 432"/>
                  <a:gd name="T41" fmla="*/ 0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2"/>
                  <a:gd name="T64" fmla="*/ 0 h 79"/>
                  <a:gd name="T65" fmla="*/ 432 w 432"/>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2" h="79">
                    <a:moveTo>
                      <a:pt x="0" y="0"/>
                    </a:moveTo>
                    <a:lnTo>
                      <a:pt x="2" y="8"/>
                    </a:lnTo>
                    <a:lnTo>
                      <a:pt x="4" y="16"/>
                    </a:lnTo>
                    <a:lnTo>
                      <a:pt x="10" y="23"/>
                    </a:lnTo>
                    <a:lnTo>
                      <a:pt x="17" y="31"/>
                    </a:lnTo>
                    <a:lnTo>
                      <a:pt x="37" y="44"/>
                    </a:lnTo>
                    <a:lnTo>
                      <a:pt x="63" y="56"/>
                    </a:lnTo>
                    <a:lnTo>
                      <a:pt x="94" y="65"/>
                    </a:lnTo>
                    <a:lnTo>
                      <a:pt x="131" y="73"/>
                    </a:lnTo>
                    <a:lnTo>
                      <a:pt x="171" y="77"/>
                    </a:lnTo>
                    <a:lnTo>
                      <a:pt x="215" y="79"/>
                    </a:lnTo>
                    <a:lnTo>
                      <a:pt x="259" y="77"/>
                    </a:lnTo>
                    <a:lnTo>
                      <a:pt x="300" y="73"/>
                    </a:lnTo>
                    <a:lnTo>
                      <a:pt x="336" y="65"/>
                    </a:lnTo>
                    <a:lnTo>
                      <a:pt x="369" y="56"/>
                    </a:lnTo>
                    <a:lnTo>
                      <a:pt x="396" y="44"/>
                    </a:lnTo>
                    <a:lnTo>
                      <a:pt x="415" y="31"/>
                    </a:lnTo>
                    <a:lnTo>
                      <a:pt x="423" y="23"/>
                    </a:lnTo>
                    <a:lnTo>
                      <a:pt x="428" y="16"/>
                    </a:lnTo>
                    <a:lnTo>
                      <a:pt x="430" y="8"/>
                    </a:lnTo>
                    <a:lnTo>
                      <a:pt x="432"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5211" name="Rectangle 48"/>
            <p:cNvSpPr>
              <a:spLocks noChangeArrowheads="1"/>
            </p:cNvSpPr>
            <p:nvPr/>
          </p:nvSpPr>
          <p:spPr bwMode="auto">
            <a:xfrm>
              <a:off x="1416" y="2031"/>
              <a:ext cx="17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训练</a:t>
              </a:r>
              <a:endParaRPr kumimoji="1" lang="zh-CN" altLang="en-US" sz="2800">
                <a:solidFill>
                  <a:srgbClr val="1F2039"/>
                </a:solidFill>
                <a:latin typeface="Times New Roman" panose="02020603050405020304" pitchFamily="18" charset="0"/>
              </a:endParaRPr>
            </a:p>
          </p:txBody>
        </p:sp>
        <p:sp>
          <p:nvSpPr>
            <p:cNvPr id="135212" name="Rectangle 49"/>
            <p:cNvSpPr>
              <a:spLocks noChangeArrowheads="1"/>
            </p:cNvSpPr>
            <p:nvPr/>
          </p:nvSpPr>
          <p:spPr bwMode="auto">
            <a:xfrm>
              <a:off x="1581" y="2027"/>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213" name="Rectangle 50"/>
            <p:cNvSpPr>
              <a:spLocks noChangeArrowheads="1"/>
            </p:cNvSpPr>
            <p:nvPr/>
          </p:nvSpPr>
          <p:spPr bwMode="auto">
            <a:xfrm>
              <a:off x="1416" y="2155"/>
              <a:ext cx="176"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数据</a:t>
              </a:r>
              <a:endParaRPr kumimoji="1" lang="zh-CN" altLang="en-US" sz="2800">
                <a:solidFill>
                  <a:srgbClr val="1F2039"/>
                </a:solidFill>
                <a:latin typeface="Times New Roman" panose="02020603050405020304" pitchFamily="18" charset="0"/>
              </a:endParaRPr>
            </a:p>
          </p:txBody>
        </p:sp>
        <p:sp>
          <p:nvSpPr>
            <p:cNvPr id="135214" name="Rectangle 51"/>
            <p:cNvSpPr>
              <a:spLocks noChangeArrowheads="1"/>
            </p:cNvSpPr>
            <p:nvPr/>
          </p:nvSpPr>
          <p:spPr bwMode="auto">
            <a:xfrm>
              <a:off x="1581" y="2151"/>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grpSp>
          <p:nvGrpSpPr>
            <p:cNvPr id="135215" name="Group 52"/>
            <p:cNvGrpSpPr>
              <a:grpSpLocks/>
            </p:cNvGrpSpPr>
            <p:nvPr/>
          </p:nvGrpSpPr>
          <p:grpSpPr bwMode="auto">
            <a:xfrm>
              <a:off x="1680" y="2061"/>
              <a:ext cx="503" cy="64"/>
              <a:chOff x="1680" y="2061"/>
              <a:chExt cx="503" cy="64"/>
            </a:xfrm>
          </p:grpSpPr>
          <p:sp>
            <p:nvSpPr>
              <p:cNvPr id="135252" name="Line 53"/>
              <p:cNvSpPr>
                <a:spLocks noChangeShapeType="1"/>
              </p:cNvSpPr>
              <p:nvPr/>
            </p:nvSpPr>
            <p:spPr bwMode="auto">
              <a:xfrm>
                <a:off x="1680" y="2092"/>
                <a:ext cx="44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53" name="Freeform 54"/>
              <p:cNvSpPr>
                <a:spLocks/>
              </p:cNvSpPr>
              <p:nvPr/>
            </p:nvSpPr>
            <p:spPr bwMode="auto">
              <a:xfrm>
                <a:off x="2122" y="2061"/>
                <a:ext cx="61" cy="64"/>
              </a:xfrm>
              <a:custGeom>
                <a:avLst/>
                <a:gdLst>
                  <a:gd name="T0" fmla="*/ 0 w 61"/>
                  <a:gd name="T1" fmla="*/ 64 h 64"/>
                  <a:gd name="T2" fmla="*/ 61 w 61"/>
                  <a:gd name="T3" fmla="*/ 31 h 64"/>
                  <a:gd name="T4" fmla="*/ 0 w 61"/>
                  <a:gd name="T5" fmla="*/ 0 h 64"/>
                  <a:gd name="T6" fmla="*/ 0 w 61"/>
                  <a:gd name="T7" fmla="*/ 64 h 64"/>
                  <a:gd name="T8" fmla="*/ 0 60000 65536"/>
                  <a:gd name="T9" fmla="*/ 0 60000 65536"/>
                  <a:gd name="T10" fmla="*/ 0 60000 65536"/>
                  <a:gd name="T11" fmla="*/ 0 60000 65536"/>
                  <a:gd name="T12" fmla="*/ 0 w 61"/>
                  <a:gd name="T13" fmla="*/ 0 h 64"/>
                  <a:gd name="T14" fmla="*/ 61 w 61"/>
                  <a:gd name="T15" fmla="*/ 64 h 64"/>
                </a:gdLst>
                <a:ahLst/>
                <a:cxnLst>
                  <a:cxn ang="T8">
                    <a:pos x="T0" y="T1"/>
                  </a:cxn>
                  <a:cxn ang="T9">
                    <a:pos x="T2" y="T3"/>
                  </a:cxn>
                  <a:cxn ang="T10">
                    <a:pos x="T4" y="T5"/>
                  </a:cxn>
                  <a:cxn ang="T11">
                    <a:pos x="T6" y="T7"/>
                  </a:cxn>
                </a:cxnLst>
                <a:rect l="T12" t="T13" r="T14" b="T15"/>
                <a:pathLst>
                  <a:path w="61" h="64">
                    <a:moveTo>
                      <a:pt x="0" y="64"/>
                    </a:moveTo>
                    <a:lnTo>
                      <a:pt x="61" y="31"/>
                    </a:lnTo>
                    <a:lnTo>
                      <a:pt x="0" y="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5216" name="Line 55"/>
            <p:cNvSpPr>
              <a:spLocks noChangeShapeType="1"/>
            </p:cNvSpPr>
            <p:nvPr/>
          </p:nvSpPr>
          <p:spPr bwMode="auto">
            <a:xfrm>
              <a:off x="1895" y="1530"/>
              <a:ext cx="1" cy="11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5217" name="Group 56"/>
            <p:cNvGrpSpPr>
              <a:grpSpLocks/>
            </p:cNvGrpSpPr>
            <p:nvPr/>
          </p:nvGrpSpPr>
          <p:grpSpPr bwMode="auto">
            <a:xfrm>
              <a:off x="1895" y="1499"/>
              <a:ext cx="288" cy="64"/>
              <a:chOff x="1895" y="1499"/>
              <a:chExt cx="288" cy="64"/>
            </a:xfrm>
          </p:grpSpPr>
          <p:sp>
            <p:nvSpPr>
              <p:cNvPr id="135250" name="Line 57"/>
              <p:cNvSpPr>
                <a:spLocks noChangeShapeType="1"/>
              </p:cNvSpPr>
              <p:nvPr/>
            </p:nvSpPr>
            <p:spPr bwMode="auto">
              <a:xfrm>
                <a:off x="1895" y="1530"/>
                <a:ext cx="23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51" name="Freeform 58"/>
              <p:cNvSpPr>
                <a:spLocks/>
              </p:cNvSpPr>
              <p:nvPr/>
            </p:nvSpPr>
            <p:spPr bwMode="auto">
              <a:xfrm>
                <a:off x="2122" y="1499"/>
                <a:ext cx="61" cy="64"/>
              </a:xfrm>
              <a:custGeom>
                <a:avLst/>
                <a:gdLst>
                  <a:gd name="T0" fmla="*/ 0 w 61"/>
                  <a:gd name="T1" fmla="*/ 64 h 64"/>
                  <a:gd name="T2" fmla="*/ 61 w 61"/>
                  <a:gd name="T3" fmla="*/ 33 h 64"/>
                  <a:gd name="T4" fmla="*/ 0 w 61"/>
                  <a:gd name="T5" fmla="*/ 0 h 64"/>
                  <a:gd name="T6" fmla="*/ 0 w 61"/>
                  <a:gd name="T7" fmla="*/ 64 h 64"/>
                  <a:gd name="T8" fmla="*/ 0 60000 65536"/>
                  <a:gd name="T9" fmla="*/ 0 60000 65536"/>
                  <a:gd name="T10" fmla="*/ 0 60000 65536"/>
                  <a:gd name="T11" fmla="*/ 0 60000 65536"/>
                  <a:gd name="T12" fmla="*/ 0 w 61"/>
                  <a:gd name="T13" fmla="*/ 0 h 64"/>
                  <a:gd name="T14" fmla="*/ 61 w 61"/>
                  <a:gd name="T15" fmla="*/ 64 h 64"/>
                </a:gdLst>
                <a:ahLst/>
                <a:cxnLst>
                  <a:cxn ang="T8">
                    <a:pos x="T0" y="T1"/>
                  </a:cxn>
                  <a:cxn ang="T9">
                    <a:pos x="T2" y="T3"/>
                  </a:cxn>
                  <a:cxn ang="T10">
                    <a:pos x="T4" y="T5"/>
                  </a:cxn>
                  <a:cxn ang="T11">
                    <a:pos x="T6" y="T7"/>
                  </a:cxn>
                </a:cxnLst>
                <a:rect l="T12" t="T13" r="T14" b="T15"/>
                <a:pathLst>
                  <a:path w="61" h="64">
                    <a:moveTo>
                      <a:pt x="0" y="64"/>
                    </a:moveTo>
                    <a:lnTo>
                      <a:pt x="61" y="33"/>
                    </a:lnTo>
                    <a:lnTo>
                      <a:pt x="0" y="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5218" name="Group 59"/>
            <p:cNvGrpSpPr>
              <a:grpSpLocks/>
            </p:cNvGrpSpPr>
            <p:nvPr/>
          </p:nvGrpSpPr>
          <p:grpSpPr bwMode="auto">
            <a:xfrm>
              <a:off x="1895" y="2684"/>
              <a:ext cx="288" cy="64"/>
              <a:chOff x="1895" y="2684"/>
              <a:chExt cx="288" cy="64"/>
            </a:xfrm>
          </p:grpSpPr>
          <p:sp>
            <p:nvSpPr>
              <p:cNvPr id="135248" name="Line 60"/>
              <p:cNvSpPr>
                <a:spLocks noChangeShapeType="1"/>
              </p:cNvSpPr>
              <p:nvPr/>
            </p:nvSpPr>
            <p:spPr bwMode="auto">
              <a:xfrm>
                <a:off x="1895" y="2715"/>
                <a:ext cx="23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49" name="Freeform 61"/>
              <p:cNvSpPr>
                <a:spLocks/>
              </p:cNvSpPr>
              <p:nvPr/>
            </p:nvSpPr>
            <p:spPr bwMode="auto">
              <a:xfrm>
                <a:off x="2122" y="2684"/>
                <a:ext cx="61" cy="64"/>
              </a:xfrm>
              <a:custGeom>
                <a:avLst/>
                <a:gdLst>
                  <a:gd name="T0" fmla="*/ 0 w 61"/>
                  <a:gd name="T1" fmla="*/ 64 h 64"/>
                  <a:gd name="T2" fmla="*/ 61 w 61"/>
                  <a:gd name="T3" fmla="*/ 33 h 64"/>
                  <a:gd name="T4" fmla="*/ 0 w 61"/>
                  <a:gd name="T5" fmla="*/ 0 h 64"/>
                  <a:gd name="T6" fmla="*/ 0 w 61"/>
                  <a:gd name="T7" fmla="*/ 64 h 64"/>
                  <a:gd name="T8" fmla="*/ 0 60000 65536"/>
                  <a:gd name="T9" fmla="*/ 0 60000 65536"/>
                  <a:gd name="T10" fmla="*/ 0 60000 65536"/>
                  <a:gd name="T11" fmla="*/ 0 60000 65536"/>
                  <a:gd name="T12" fmla="*/ 0 w 61"/>
                  <a:gd name="T13" fmla="*/ 0 h 64"/>
                  <a:gd name="T14" fmla="*/ 61 w 61"/>
                  <a:gd name="T15" fmla="*/ 64 h 64"/>
                </a:gdLst>
                <a:ahLst/>
                <a:cxnLst>
                  <a:cxn ang="T8">
                    <a:pos x="T0" y="T1"/>
                  </a:cxn>
                  <a:cxn ang="T9">
                    <a:pos x="T2" y="T3"/>
                  </a:cxn>
                  <a:cxn ang="T10">
                    <a:pos x="T4" y="T5"/>
                  </a:cxn>
                  <a:cxn ang="T11">
                    <a:pos x="T6" y="T7"/>
                  </a:cxn>
                </a:cxnLst>
                <a:rect l="T12" t="T13" r="T14" b="T15"/>
                <a:pathLst>
                  <a:path w="61" h="64">
                    <a:moveTo>
                      <a:pt x="0" y="64"/>
                    </a:moveTo>
                    <a:lnTo>
                      <a:pt x="61" y="33"/>
                    </a:lnTo>
                    <a:lnTo>
                      <a:pt x="0" y="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5219" name="Freeform 62"/>
            <p:cNvSpPr>
              <a:spLocks/>
            </p:cNvSpPr>
            <p:nvPr/>
          </p:nvSpPr>
          <p:spPr bwMode="auto">
            <a:xfrm>
              <a:off x="3192" y="2217"/>
              <a:ext cx="720" cy="374"/>
            </a:xfrm>
            <a:custGeom>
              <a:avLst/>
              <a:gdLst>
                <a:gd name="T0" fmla="*/ 361 w 720"/>
                <a:gd name="T1" fmla="*/ 0 h 374"/>
                <a:gd name="T2" fmla="*/ 0 w 720"/>
                <a:gd name="T3" fmla="*/ 186 h 374"/>
                <a:gd name="T4" fmla="*/ 361 w 720"/>
                <a:gd name="T5" fmla="*/ 374 h 374"/>
                <a:gd name="T6" fmla="*/ 720 w 720"/>
                <a:gd name="T7" fmla="*/ 186 h 374"/>
                <a:gd name="T8" fmla="*/ 361 w 720"/>
                <a:gd name="T9" fmla="*/ 0 h 374"/>
                <a:gd name="T10" fmla="*/ 0 60000 65536"/>
                <a:gd name="T11" fmla="*/ 0 60000 65536"/>
                <a:gd name="T12" fmla="*/ 0 60000 65536"/>
                <a:gd name="T13" fmla="*/ 0 60000 65536"/>
                <a:gd name="T14" fmla="*/ 0 60000 65536"/>
                <a:gd name="T15" fmla="*/ 0 w 720"/>
                <a:gd name="T16" fmla="*/ 0 h 374"/>
                <a:gd name="T17" fmla="*/ 720 w 720"/>
                <a:gd name="T18" fmla="*/ 374 h 374"/>
              </a:gdLst>
              <a:ahLst/>
              <a:cxnLst>
                <a:cxn ang="T10">
                  <a:pos x="T0" y="T1"/>
                </a:cxn>
                <a:cxn ang="T11">
                  <a:pos x="T2" y="T3"/>
                </a:cxn>
                <a:cxn ang="T12">
                  <a:pos x="T4" y="T5"/>
                </a:cxn>
                <a:cxn ang="T13">
                  <a:pos x="T6" y="T7"/>
                </a:cxn>
                <a:cxn ang="T14">
                  <a:pos x="T8" y="T9"/>
                </a:cxn>
              </a:cxnLst>
              <a:rect l="T15" t="T16" r="T17" b="T18"/>
              <a:pathLst>
                <a:path w="720" h="374">
                  <a:moveTo>
                    <a:pt x="361" y="0"/>
                  </a:moveTo>
                  <a:lnTo>
                    <a:pt x="0" y="186"/>
                  </a:lnTo>
                  <a:lnTo>
                    <a:pt x="361" y="374"/>
                  </a:lnTo>
                  <a:lnTo>
                    <a:pt x="720" y="186"/>
                  </a:lnTo>
                  <a:lnTo>
                    <a:pt x="361" y="0"/>
                  </a:lnTo>
                  <a:close/>
                </a:path>
              </a:pathLst>
            </a:custGeom>
            <a:solidFill>
              <a:srgbClr val="FFFFFF"/>
            </a:solidFill>
            <a:ln w="9525">
              <a:solidFill>
                <a:srgbClr val="000000"/>
              </a:solidFill>
              <a:round/>
              <a:headEnd/>
              <a:tailEnd/>
            </a:ln>
          </p:spPr>
          <p:txBody>
            <a:bodyPr/>
            <a:lstStyle/>
            <a:p>
              <a:endParaRPr lang="zh-CN" altLang="en-US"/>
            </a:p>
          </p:txBody>
        </p:sp>
        <p:sp>
          <p:nvSpPr>
            <p:cNvPr id="135220" name="Rectangle 63"/>
            <p:cNvSpPr>
              <a:spLocks noChangeArrowheads="1"/>
            </p:cNvSpPr>
            <p:nvPr/>
          </p:nvSpPr>
          <p:spPr bwMode="auto">
            <a:xfrm>
              <a:off x="3425" y="2343"/>
              <a:ext cx="264"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收敛吗</a:t>
              </a:r>
              <a:endParaRPr kumimoji="1" lang="zh-CN" altLang="en-US" sz="2800">
                <a:solidFill>
                  <a:srgbClr val="1F2039"/>
                </a:solidFill>
                <a:latin typeface="Times New Roman" panose="02020603050405020304" pitchFamily="18" charset="0"/>
              </a:endParaRPr>
            </a:p>
          </p:txBody>
        </p:sp>
        <p:sp>
          <p:nvSpPr>
            <p:cNvPr id="135221" name="Rectangle 64"/>
            <p:cNvSpPr>
              <a:spLocks noChangeArrowheads="1"/>
            </p:cNvSpPr>
            <p:nvPr/>
          </p:nvSpPr>
          <p:spPr bwMode="auto">
            <a:xfrm>
              <a:off x="3673" y="2339"/>
              <a:ext cx="39"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en-US" altLang="zh-CN" sz="1100">
                  <a:solidFill>
                    <a:srgbClr val="000000"/>
                  </a:solidFill>
                  <a:latin typeface="Times New Roman" panose="02020603050405020304" pitchFamily="18" charset="0"/>
                </a:rPr>
                <a:t>?</a:t>
              </a:r>
              <a:endParaRPr kumimoji="1" lang="en-US" altLang="zh-CN" sz="2800">
                <a:solidFill>
                  <a:srgbClr val="1F2039"/>
                </a:solidFill>
                <a:latin typeface="Times New Roman" panose="02020603050405020304" pitchFamily="18" charset="0"/>
              </a:endParaRPr>
            </a:p>
          </p:txBody>
        </p:sp>
        <p:sp>
          <p:nvSpPr>
            <p:cNvPr id="135222" name="Rectangle 65"/>
            <p:cNvSpPr>
              <a:spLocks noChangeArrowheads="1"/>
            </p:cNvSpPr>
            <p:nvPr/>
          </p:nvSpPr>
          <p:spPr bwMode="auto">
            <a:xfrm>
              <a:off x="3711" y="2339"/>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grpSp>
          <p:nvGrpSpPr>
            <p:cNvPr id="135223" name="Group 66"/>
            <p:cNvGrpSpPr>
              <a:grpSpLocks/>
            </p:cNvGrpSpPr>
            <p:nvPr/>
          </p:nvGrpSpPr>
          <p:grpSpPr bwMode="auto">
            <a:xfrm>
              <a:off x="3841" y="2715"/>
              <a:ext cx="503" cy="311"/>
              <a:chOff x="3841" y="2715"/>
              <a:chExt cx="503" cy="311"/>
            </a:xfrm>
          </p:grpSpPr>
          <p:sp>
            <p:nvSpPr>
              <p:cNvPr id="135245" name="Freeform 67"/>
              <p:cNvSpPr>
                <a:spLocks/>
              </p:cNvSpPr>
              <p:nvPr/>
            </p:nvSpPr>
            <p:spPr bwMode="auto">
              <a:xfrm>
                <a:off x="3841" y="2715"/>
                <a:ext cx="503" cy="311"/>
              </a:xfrm>
              <a:custGeom>
                <a:avLst/>
                <a:gdLst>
                  <a:gd name="T0" fmla="*/ 251 w 503"/>
                  <a:gd name="T1" fmla="*/ 0 h 311"/>
                  <a:gd name="T2" fmla="*/ 201 w 503"/>
                  <a:gd name="T3" fmla="*/ 2 h 311"/>
                  <a:gd name="T4" fmla="*/ 153 w 503"/>
                  <a:gd name="T5" fmla="*/ 4 h 311"/>
                  <a:gd name="T6" fmla="*/ 111 w 503"/>
                  <a:gd name="T7" fmla="*/ 8 h 311"/>
                  <a:gd name="T8" fmla="*/ 75 w 503"/>
                  <a:gd name="T9" fmla="*/ 14 h 311"/>
                  <a:gd name="T10" fmla="*/ 42 w 503"/>
                  <a:gd name="T11" fmla="*/ 21 h 311"/>
                  <a:gd name="T12" fmla="*/ 30 w 503"/>
                  <a:gd name="T13" fmla="*/ 25 h 311"/>
                  <a:gd name="T14" fmla="*/ 19 w 503"/>
                  <a:gd name="T15" fmla="*/ 31 h 311"/>
                  <a:gd name="T16" fmla="*/ 11 w 503"/>
                  <a:gd name="T17" fmla="*/ 35 h 311"/>
                  <a:gd name="T18" fmla="*/ 6 w 503"/>
                  <a:gd name="T19" fmla="*/ 40 h 311"/>
                  <a:gd name="T20" fmla="*/ 2 w 503"/>
                  <a:gd name="T21" fmla="*/ 44 h 311"/>
                  <a:gd name="T22" fmla="*/ 0 w 503"/>
                  <a:gd name="T23" fmla="*/ 50 h 311"/>
                  <a:gd name="T24" fmla="*/ 0 w 503"/>
                  <a:gd name="T25" fmla="*/ 263 h 311"/>
                  <a:gd name="T26" fmla="*/ 2 w 503"/>
                  <a:gd name="T27" fmla="*/ 269 h 311"/>
                  <a:gd name="T28" fmla="*/ 6 w 503"/>
                  <a:gd name="T29" fmla="*/ 273 h 311"/>
                  <a:gd name="T30" fmla="*/ 11 w 503"/>
                  <a:gd name="T31" fmla="*/ 278 h 311"/>
                  <a:gd name="T32" fmla="*/ 19 w 503"/>
                  <a:gd name="T33" fmla="*/ 282 h 311"/>
                  <a:gd name="T34" fmla="*/ 30 w 503"/>
                  <a:gd name="T35" fmla="*/ 286 h 311"/>
                  <a:gd name="T36" fmla="*/ 42 w 503"/>
                  <a:gd name="T37" fmla="*/ 290 h 311"/>
                  <a:gd name="T38" fmla="*/ 75 w 503"/>
                  <a:gd name="T39" fmla="*/ 297 h 311"/>
                  <a:gd name="T40" fmla="*/ 111 w 503"/>
                  <a:gd name="T41" fmla="*/ 303 h 311"/>
                  <a:gd name="T42" fmla="*/ 153 w 503"/>
                  <a:gd name="T43" fmla="*/ 307 h 311"/>
                  <a:gd name="T44" fmla="*/ 201 w 503"/>
                  <a:gd name="T45" fmla="*/ 311 h 311"/>
                  <a:gd name="T46" fmla="*/ 251 w 503"/>
                  <a:gd name="T47" fmla="*/ 311 h 311"/>
                  <a:gd name="T48" fmla="*/ 303 w 503"/>
                  <a:gd name="T49" fmla="*/ 311 h 311"/>
                  <a:gd name="T50" fmla="*/ 349 w 503"/>
                  <a:gd name="T51" fmla="*/ 307 h 311"/>
                  <a:gd name="T52" fmla="*/ 393 w 503"/>
                  <a:gd name="T53" fmla="*/ 303 h 311"/>
                  <a:gd name="T54" fmla="*/ 430 w 503"/>
                  <a:gd name="T55" fmla="*/ 297 h 311"/>
                  <a:gd name="T56" fmla="*/ 461 w 503"/>
                  <a:gd name="T57" fmla="*/ 290 h 311"/>
                  <a:gd name="T58" fmla="*/ 472 w 503"/>
                  <a:gd name="T59" fmla="*/ 286 h 311"/>
                  <a:gd name="T60" fmla="*/ 484 w 503"/>
                  <a:gd name="T61" fmla="*/ 282 h 311"/>
                  <a:gd name="T62" fmla="*/ 491 w 503"/>
                  <a:gd name="T63" fmla="*/ 278 h 311"/>
                  <a:gd name="T64" fmla="*/ 497 w 503"/>
                  <a:gd name="T65" fmla="*/ 273 h 311"/>
                  <a:gd name="T66" fmla="*/ 501 w 503"/>
                  <a:gd name="T67" fmla="*/ 269 h 311"/>
                  <a:gd name="T68" fmla="*/ 503 w 503"/>
                  <a:gd name="T69" fmla="*/ 263 h 311"/>
                  <a:gd name="T70" fmla="*/ 503 w 503"/>
                  <a:gd name="T71" fmla="*/ 50 h 311"/>
                  <a:gd name="T72" fmla="*/ 501 w 503"/>
                  <a:gd name="T73" fmla="*/ 44 h 311"/>
                  <a:gd name="T74" fmla="*/ 497 w 503"/>
                  <a:gd name="T75" fmla="*/ 40 h 311"/>
                  <a:gd name="T76" fmla="*/ 491 w 503"/>
                  <a:gd name="T77" fmla="*/ 35 h 311"/>
                  <a:gd name="T78" fmla="*/ 484 w 503"/>
                  <a:gd name="T79" fmla="*/ 31 h 311"/>
                  <a:gd name="T80" fmla="*/ 472 w 503"/>
                  <a:gd name="T81" fmla="*/ 25 h 311"/>
                  <a:gd name="T82" fmla="*/ 461 w 503"/>
                  <a:gd name="T83" fmla="*/ 21 h 311"/>
                  <a:gd name="T84" fmla="*/ 430 w 503"/>
                  <a:gd name="T85" fmla="*/ 14 h 311"/>
                  <a:gd name="T86" fmla="*/ 393 w 503"/>
                  <a:gd name="T87" fmla="*/ 8 h 311"/>
                  <a:gd name="T88" fmla="*/ 349 w 503"/>
                  <a:gd name="T89" fmla="*/ 4 h 311"/>
                  <a:gd name="T90" fmla="*/ 303 w 503"/>
                  <a:gd name="T91" fmla="*/ 2 h 311"/>
                  <a:gd name="T92" fmla="*/ 251 w 503"/>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3"/>
                  <a:gd name="T142" fmla="*/ 0 h 311"/>
                  <a:gd name="T143" fmla="*/ 503 w 503"/>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3" h="311">
                    <a:moveTo>
                      <a:pt x="251" y="0"/>
                    </a:moveTo>
                    <a:lnTo>
                      <a:pt x="201" y="2"/>
                    </a:lnTo>
                    <a:lnTo>
                      <a:pt x="153" y="4"/>
                    </a:lnTo>
                    <a:lnTo>
                      <a:pt x="111" y="8"/>
                    </a:lnTo>
                    <a:lnTo>
                      <a:pt x="75" y="14"/>
                    </a:lnTo>
                    <a:lnTo>
                      <a:pt x="42" y="21"/>
                    </a:lnTo>
                    <a:lnTo>
                      <a:pt x="30" y="25"/>
                    </a:lnTo>
                    <a:lnTo>
                      <a:pt x="19" y="31"/>
                    </a:lnTo>
                    <a:lnTo>
                      <a:pt x="11" y="35"/>
                    </a:lnTo>
                    <a:lnTo>
                      <a:pt x="6" y="40"/>
                    </a:lnTo>
                    <a:lnTo>
                      <a:pt x="2" y="44"/>
                    </a:lnTo>
                    <a:lnTo>
                      <a:pt x="0" y="50"/>
                    </a:lnTo>
                    <a:lnTo>
                      <a:pt x="0" y="263"/>
                    </a:lnTo>
                    <a:lnTo>
                      <a:pt x="2" y="269"/>
                    </a:lnTo>
                    <a:lnTo>
                      <a:pt x="6" y="273"/>
                    </a:lnTo>
                    <a:lnTo>
                      <a:pt x="11" y="278"/>
                    </a:lnTo>
                    <a:lnTo>
                      <a:pt x="19" y="282"/>
                    </a:lnTo>
                    <a:lnTo>
                      <a:pt x="30" y="286"/>
                    </a:lnTo>
                    <a:lnTo>
                      <a:pt x="42" y="290"/>
                    </a:lnTo>
                    <a:lnTo>
                      <a:pt x="75" y="297"/>
                    </a:lnTo>
                    <a:lnTo>
                      <a:pt x="111" y="303"/>
                    </a:lnTo>
                    <a:lnTo>
                      <a:pt x="153" y="307"/>
                    </a:lnTo>
                    <a:lnTo>
                      <a:pt x="201" y="311"/>
                    </a:lnTo>
                    <a:lnTo>
                      <a:pt x="251" y="311"/>
                    </a:lnTo>
                    <a:lnTo>
                      <a:pt x="303" y="311"/>
                    </a:lnTo>
                    <a:lnTo>
                      <a:pt x="349" y="307"/>
                    </a:lnTo>
                    <a:lnTo>
                      <a:pt x="393" y="303"/>
                    </a:lnTo>
                    <a:lnTo>
                      <a:pt x="430" y="297"/>
                    </a:lnTo>
                    <a:lnTo>
                      <a:pt x="461" y="290"/>
                    </a:lnTo>
                    <a:lnTo>
                      <a:pt x="472" y="286"/>
                    </a:lnTo>
                    <a:lnTo>
                      <a:pt x="484" y="282"/>
                    </a:lnTo>
                    <a:lnTo>
                      <a:pt x="491" y="278"/>
                    </a:lnTo>
                    <a:lnTo>
                      <a:pt x="497" y="273"/>
                    </a:lnTo>
                    <a:lnTo>
                      <a:pt x="501" y="269"/>
                    </a:lnTo>
                    <a:lnTo>
                      <a:pt x="503" y="263"/>
                    </a:lnTo>
                    <a:lnTo>
                      <a:pt x="503" y="50"/>
                    </a:lnTo>
                    <a:lnTo>
                      <a:pt x="501" y="44"/>
                    </a:lnTo>
                    <a:lnTo>
                      <a:pt x="497" y="40"/>
                    </a:lnTo>
                    <a:lnTo>
                      <a:pt x="491" y="35"/>
                    </a:lnTo>
                    <a:lnTo>
                      <a:pt x="484" y="31"/>
                    </a:lnTo>
                    <a:lnTo>
                      <a:pt x="472" y="25"/>
                    </a:lnTo>
                    <a:lnTo>
                      <a:pt x="461" y="21"/>
                    </a:lnTo>
                    <a:lnTo>
                      <a:pt x="430" y="14"/>
                    </a:lnTo>
                    <a:lnTo>
                      <a:pt x="393" y="8"/>
                    </a:lnTo>
                    <a:lnTo>
                      <a:pt x="349" y="4"/>
                    </a:lnTo>
                    <a:lnTo>
                      <a:pt x="303" y="2"/>
                    </a:lnTo>
                    <a:lnTo>
                      <a:pt x="2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246" name="Freeform 68"/>
              <p:cNvSpPr>
                <a:spLocks/>
              </p:cNvSpPr>
              <p:nvPr/>
            </p:nvSpPr>
            <p:spPr bwMode="auto">
              <a:xfrm>
                <a:off x="3841" y="2715"/>
                <a:ext cx="503" cy="311"/>
              </a:xfrm>
              <a:custGeom>
                <a:avLst/>
                <a:gdLst>
                  <a:gd name="T0" fmla="*/ 251 w 503"/>
                  <a:gd name="T1" fmla="*/ 0 h 311"/>
                  <a:gd name="T2" fmla="*/ 201 w 503"/>
                  <a:gd name="T3" fmla="*/ 2 h 311"/>
                  <a:gd name="T4" fmla="*/ 153 w 503"/>
                  <a:gd name="T5" fmla="*/ 4 h 311"/>
                  <a:gd name="T6" fmla="*/ 111 w 503"/>
                  <a:gd name="T7" fmla="*/ 8 h 311"/>
                  <a:gd name="T8" fmla="*/ 75 w 503"/>
                  <a:gd name="T9" fmla="*/ 14 h 311"/>
                  <a:gd name="T10" fmla="*/ 42 w 503"/>
                  <a:gd name="T11" fmla="*/ 21 h 311"/>
                  <a:gd name="T12" fmla="*/ 30 w 503"/>
                  <a:gd name="T13" fmla="*/ 25 h 311"/>
                  <a:gd name="T14" fmla="*/ 19 w 503"/>
                  <a:gd name="T15" fmla="*/ 31 h 311"/>
                  <a:gd name="T16" fmla="*/ 11 w 503"/>
                  <a:gd name="T17" fmla="*/ 35 h 311"/>
                  <a:gd name="T18" fmla="*/ 6 w 503"/>
                  <a:gd name="T19" fmla="*/ 40 h 311"/>
                  <a:gd name="T20" fmla="*/ 2 w 503"/>
                  <a:gd name="T21" fmla="*/ 44 h 311"/>
                  <a:gd name="T22" fmla="*/ 0 w 503"/>
                  <a:gd name="T23" fmla="*/ 50 h 311"/>
                  <a:gd name="T24" fmla="*/ 0 w 503"/>
                  <a:gd name="T25" fmla="*/ 263 h 311"/>
                  <a:gd name="T26" fmla="*/ 2 w 503"/>
                  <a:gd name="T27" fmla="*/ 269 h 311"/>
                  <a:gd name="T28" fmla="*/ 6 w 503"/>
                  <a:gd name="T29" fmla="*/ 273 h 311"/>
                  <a:gd name="T30" fmla="*/ 11 w 503"/>
                  <a:gd name="T31" fmla="*/ 278 h 311"/>
                  <a:gd name="T32" fmla="*/ 19 w 503"/>
                  <a:gd name="T33" fmla="*/ 282 h 311"/>
                  <a:gd name="T34" fmla="*/ 30 w 503"/>
                  <a:gd name="T35" fmla="*/ 286 h 311"/>
                  <a:gd name="T36" fmla="*/ 42 w 503"/>
                  <a:gd name="T37" fmla="*/ 290 h 311"/>
                  <a:gd name="T38" fmla="*/ 75 w 503"/>
                  <a:gd name="T39" fmla="*/ 297 h 311"/>
                  <a:gd name="T40" fmla="*/ 111 w 503"/>
                  <a:gd name="T41" fmla="*/ 303 h 311"/>
                  <a:gd name="T42" fmla="*/ 153 w 503"/>
                  <a:gd name="T43" fmla="*/ 307 h 311"/>
                  <a:gd name="T44" fmla="*/ 201 w 503"/>
                  <a:gd name="T45" fmla="*/ 311 h 311"/>
                  <a:gd name="T46" fmla="*/ 251 w 503"/>
                  <a:gd name="T47" fmla="*/ 311 h 311"/>
                  <a:gd name="T48" fmla="*/ 303 w 503"/>
                  <a:gd name="T49" fmla="*/ 311 h 311"/>
                  <a:gd name="T50" fmla="*/ 349 w 503"/>
                  <a:gd name="T51" fmla="*/ 307 h 311"/>
                  <a:gd name="T52" fmla="*/ 393 w 503"/>
                  <a:gd name="T53" fmla="*/ 303 h 311"/>
                  <a:gd name="T54" fmla="*/ 430 w 503"/>
                  <a:gd name="T55" fmla="*/ 297 h 311"/>
                  <a:gd name="T56" fmla="*/ 461 w 503"/>
                  <a:gd name="T57" fmla="*/ 290 h 311"/>
                  <a:gd name="T58" fmla="*/ 472 w 503"/>
                  <a:gd name="T59" fmla="*/ 286 h 311"/>
                  <a:gd name="T60" fmla="*/ 484 w 503"/>
                  <a:gd name="T61" fmla="*/ 282 h 311"/>
                  <a:gd name="T62" fmla="*/ 491 w 503"/>
                  <a:gd name="T63" fmla="*/ 278 h 311"/>
                  <a:gd name="T64" fmla="*/ 497 w 503"/>
                  <a:gd name="T65" fmla="*/ 273 h 311"/>
                  <a:gd name="T66" fmla="*/ 501 w 503"/>
                  <a:gd name="T67" fmla="*/ 269 h 311"/>
                  <a:gd name="T68" fmla="*/ 503 w 503"/>
                  <a:gd name="T69" fmla="*/ 263 h 311"/>
                  <a:gd name="T70" fmla="*/ 503 w 503"/>
                  <a:gd name="T71" fmla="*/ 50 h 311"/>
                  <a:gd name="T72" fmla="*/ 501 w 503"/>
                  <a:gd name="T73" fmla="*/ 44 h 311"/>
                  <a:gd name="T74" fmla="*/ 497 w 503"/>
                  <a:gd name="T75" fmla="*/ 40 h 311"/>
                  <a:gd name="T76" fmla="*/ 491 w 503"/>
                  <a:gd name="T77" fmla="*/ 35 h 311"/>
                  <a:gd name="T78" fmla="*/ 484 w 503"/>
                  <a:gd name="T79" fmla="*/ 31 h 311"/>
                  <a:gd name="T80" fmla="*/ 472 w 503"/>
                  <a:gd name="T81" fmla="*/ 25 h 311"/>
                  <a:gd name="T82" fmla="*/ 461 w 503"/>
                  <a:gd name="T83" fmla="*/ 21 h 311"/>
                  <a:gd name="T84" fmla="*/ 430 w 503"/>
                  <a:gd name="T85" fmla="*/ 14 h 311"/>
                  <a:gd name="T86" fmla="*/ 393 w 503"/>
                  <a:gd name="T87" fmla="*/ 8 h 311"/>
                  <a:gd name="T88" fmla="*/ 349 w 503"/>
                  <a:gd name="T89" fmla="*/ 4 h 311"/>
                  <a:gd name="T90" fmla="*/ 303 w 503"/>
                  <a:gd name="T91" fmla="*/ 2 h 311"/>
                  <a:gd name="T92" fmla="*/ 251 w 503"/>
                  <a:gd name="T93" fmla="*/ 0 h 3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3"/>
                  <a:gd name="T142" fmla="*/ 0 h 311"/>
                  <a:gd name="T143" fmla="*/ 503 w 503"/>
                  <a:gd name="T144" fmla="*/ 311 h 31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3" h="311">
                    <a:moveTo>
                      <a:pt x="251" y="0"/>
                    </a:moveTo>
                    <a:lnTo>
                      <a:pt x="201" y="2"/>
                    </a:lnTo>
                    <a:lnTo>
                      <a:pt x="153" y="4"/>
                    </a:lnTo>
                    <a:lnTo>
                      <a:pt x="111" y="8"/>
                    </a:lnTo>
                    <a:lnTo>
                      <a:pt x="75" y="14"/>
                    </a:lnTo>
                    <a:lnTo>
                      <a:pt x="42" y="21"/>
                    </a:lnTo>
                    <a:lnTo>
                      <a:pt x="30" y="25"/>
                    </a:lnTo>
                    <a:lnTo>
                      <a:pt x="19" y="31"/>
                    </a:lnTo>
                    <a:lnTo>
                      <a:pt x="11" y="35"/>
                    </a:lnTo>
                    <a:lnTo>
                      <a:pt x="6" y="40"/>
                    </a:lnTo>
                    <a:lnTo>
                      <a:pt x="2" y="44"/>
                    </a:lnTo>
                    <a:lnTo>
                      <a:pt x="0" y="50"/>
                    </a:lnTo>
                    <a:lnTo>
                      <a:pt x="0" y="263"/>
                    </a:lnTo>
                    <a:lnTo>
                      <a:pt x="2" y="269"/>
                    </a:lnTo>
                    <a:lnTo>
                      <a:pt x="6" y="273"/>
                    </a:lnTo>
                    <a:lnTo>
                      <a:pt x="11" y="278"/>
                    </a:lnTo>
                    <a:lnTo>
                      <a:pt x="19" y="282"/>
                    </a:lnTo>
                    <a:lnTo>
                      <a:pt x="30" y="286"/>
                    </a:lnTo>
                    <a:lnTo>
                      <a:pt x="42" y="290"/>
                    </a:lnTo>
                    <a:lnTo>
                      <a:pt x="75" y="297"/>
                    </a:lnTo>
                    <a:lnTo>
                      <a:pt x="111" y="303"/>
                    </a:lnTo>
                    <a:lnTo>
                      <a:pt x="153" y="307"/>
                    </a:lnTo>
                    <a:lnTo>
                      <a:pt x="201" y="311"/>
                    </a:lnTo>
                    <a:lnTo>
                      <a:pt x="251" y="311"/>
                    </a:lnTo>
                    <a:lnTo>
                      <a:pt x="303" y="311"/>
                    </a:lnTo>
                    <a:lnTo>
                      <a:pt x="349" y="307"/>
                    </a:lnTo>
                    <a:lnTo>
                      <a:pt x="393" y="303"/>
                    </a:lnTo>
                    <a:lnTo>
                      <a:pt x="430" y="297"/>
                    </a:lnTo>
                    <a:lnTo>
                      <a:pt x="461" y="290"/>
                    </a:lnTo>
                    <a:lnTo>
                      <a:pt x="472" y="286"/>
                    </a:lnTo>
                    <a:lnTo>
                      <a:pt x="484" y="282"/>
                    </a:lnTo>
                    <a:lnTo>
                      <a:pt x="491" y="278"/>
                    </a:lnTo>
                    <a:lnTo>
                      <a:pt x="497" y="273"/>
                    </a:lnTo>
                    <a:lnTo>
                      <a:pt x="501" y="269"/>
                    </a:lnTo>
                    <a:lnTo>
                      <a:pt x="503" y="263"/>
                    </a:lnTo>
                    <a:lnTo>
                      <a:pt x="503" y="50"/>
                    </a:lnTo>
                    <a:lnTo>
                      <a:pt x="501" y="44"/>
                    </a:lnTo>
                    <a:lnTo>
                      <a:pt x="497" y="40"/>
                    </a:lnTo>
                    <a:lnTo>
                      <a:pt x="491" y="35"/>
                    </a:lnTo>
                    <a:lnTo>
                      <a:pt x="484" y="31"/>
                    </a:lnTo>
                    <a:lnTo>
                      <a:pt x="472" y="25"/>
                    </a:lnTo>
                    <a:lnTo>
                      <a:pt x="461" y="21"/>
                    </a:lnTo>
                    <a:lnTo>
                      <a:pt x="430" y="14"/>
                    </a:lnTo>
                    <a:lnTo>
                      <a:pt x="393" y="8"/>
                    </a:lnTo>
                    <a:lnTo>
                      <a:pt x="349" y="4"/>
                    </a:lnTo>
                    <a:lnTo>
                      <a:pt x="303" y="2"/>
                    </a:lnTo>
                    <a:lnTo>
                      <a:pt x="25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5247" name="Freeform 69"/>
              <p:cNvSpPr>
                <a:spLocks/>
              </p:cNvSpPr>
              <p:nvPr/>
            </p:nvSpPr>
            <p:spPr bwMode="auto">
              <a:xfrm>
                <a:off x="3841" y="2765"/>
                <a:ext cx="503" cy="48"/>
              </a:xfrm>
              <a:custGeom>
                <a:avLst/>
                <a:gdLst>
                  <a:gd name="T0" fmla="*/ 0 w 503"/>
                  <a:gd name="T1" fmla="*/ 0 h 48"/>
                  <a:gd name="T2" fmla="*/ 2 w 503"/>
                  <a:gd name="T3" fmla="*/ 6 h 48"/>
                  <a:gd name="T4" fmla="*/ 6 w 503"/>
                  <a:gd name="T5" fmla="*/ 10 h 48"/>
                  <a:gd name="T6" fmla="*/ 11 w 503"/>
                  <a:gd name="T7" fmla="*/ 15 h 48"/>
                  <a:gd name="T8" fmla="*/ 19 w 503"/>
                  <a:gd name="T9" fmla="*/ 19 h 48"/>
                  <a:gd name="T10" fmla="*/ 30 w 503"/>
                  <a:gd name="T11" fmla="*/ 23 h 48"/>
                  <a:gd name="T12" fmla="*/ 42 w 503"/>
                  <a:gd name="T13" fmla="*/ 27 h 48"/>
                  <a:gd name="T14" fmla="*/ 75 w 503"/>
                  <a:gd name="T15" fmla="*/ 35 h 48"/>
                  <a:gd name="T16" fmla="*/ 111 w 503"/>
                  <a:gd name="T17" fmla="*/ 40 h 48"/>
                  <a:gd name="T18" fmla="*/ 153 w 503"/>
                  <a:gd name="T19" fmla="*/ 44 h 48"/>
                  <a:gd name="T20" fmla="*/ 201 w 503"/>
                  <a:gd name="T21" fmla="*/ 48 h 48"/>
                  <a:gd name="T22" fmla="*/ 251 w 503"/>
                  <a:gd name="T23" fmla="*/ 48 h 48"/>
                  <a:gd name="T24" fmla="*/ 303 w 503"/>
                  <a:gd name="T25" fmla="*/ 48 h 48"/>
                  <a:gd name="T26" fmla="*/ 349 w 503"/>
                  <a:gd name="T27" fmla="*/ 44 h 48"/>
                  <a:gd name="T28" fmla="*/ 393 w 503"/>
                  <a:gd name="T29" fmla="*/ 40 h 48"/>
                  <a:gd name="T30" fmla="*/ 430 w 503"/>
                  <a:gd name="T31" fmla="*/ 35 h 48"/>
                  <a:gd name="T32" fmla="*/ 461 w 503"/>
                  <a:gd name="T33" fmla="*/ 27 h 48"/>
                  <a:gd name="T34" fmla="*/ 472 w 503"/>
                  <a:gd name="T35" fmla="*/ 23 h 48"/>
                  <a:gd name="T36" fmla="*/ 484 w 503"/>
                  <a:gd name="T37" fmla="*/ 19 h 48"/>
                  <a:gd name="T38" fmla="*/ 491 w 503"/>
                  <a:gd name="T39" fmla="*/ 15 h 48"/>
                  <a:gd name="T40" fmla="*/ 497 w 503"/>
                  <a:gd name="T41" fmla="*/ 10 h 48"/>
                  <a:gd name="T42" fmla="*/ 501 w 503"/>
                  <a:gd name="T43" fmla="*/ 6 h 48"/>
                  <a:gd name="T44" fmla="*/ 503 w 503"/>
                  <a:gd name="T45" fmla="*/ 0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3"/>
                  <a:gd name="T70" fmla="*/ 0 h 48"/>
                  <a:gd name="T71" fmla="*/ 503 w 503"/>
                  <a:gd name="T72" fmla="*/ 48 h 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3" h="48">
                    <a:moveTo>
                      <a:pt x="0" y="0"/>
                    </a:moveTo>
                    <a:lnTo>
                      <a:pt x="2" y="6"/>
                    </a:lnTo>
                    <a:lnTo>
                      <a:pt x="6" y="10"/>
                    </a:lnTo>
                    <a:lnTo>
                      <a:pt x="11" y="15"/>
                    </a:lnTo>
                    <a:lnTo>
                      <a:pt x="19" y="19"/>
                    </a:lnTo>
                    <a:lnTo>
                      <a:pt x="30" y="23"/>
                    </a:lnTo>
                    <a:lnTo>
                      <a:pt x="42" y="27"/>
                    </a:lnTo>
                    <a:lnTo>
                      <a:pt x="75" y="35"/>
                    </a:lnTo>
                    <a:lnTo>
                      <a:pt x="111" y="40"/>
                    </a:lnTo>
                    <a:lnTo>
                      <a:pt x="153" y="44"/>
                    </a:lnTo>
                    <a:lnTo>
                      <a:pt x="201" y="48"/>
                    </a:lnTo>
                    <a:lnTo>
                      <a:pt x="251" y="48"/>
                    </a:lnTo>
                    <a:lnTo>
                      <a:pt x="303" y="48"/>
                    </a:lnTo>
                    <a:lnTo>
                      <a:pt x="349" y="44"/>
                    </a:lnTo>
                    <a:lnTo>
                      <a:pt x="393" y="40"/>
                    </a:lnTo>
                    <a:lnTo>
                      <a:pt x="430" y="35"/>
                    </a:lnTo>
                    <a:lnTo>
                      <a:pt x="461" y="27"/>
                    </a:lnTo>
                    <a:lnTo>
                      <a:pt x="472" y="23"/>
                    </a:lnTo>
                    <a:lnTo>
                      <a:pt x="484" y="19"/>
                    </a:lnTo>
                    <a:lnTo>
                      <a:pt x="491" y="15"/>
                    </a:lnTo>
                    <a:lnTo>
                      <a:pt x="497" y="10"/>
                    </a:lnTo>
                    <a:lnTo>
                      <a:pt x="501" y="6"/>
                    </a:lnTo>
                    <a:lnTo>
                      <a:pt x="50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5224" name="Rectangle 70"/>
            <p:cNvSpPr>
              <a:spLocks noChangeArrowheads="1"/>
            </p:cNvSpPr>
            <p:nvPr/>
          </p:nvSpPr>
          <p:spPr bwMode="auto">
            <a:xfrm>
              <a:off x="3925" y="2842"/>
              <a:ext cx="35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宋体" panose="02010600030101010101" pitchFamily="2" charset="-122"/>
                </a:rPr>
                <a:t>模型参数</a:t>
              </a:r>
              <a:endParaRPr kumimoji="1" lang="zh-CN" altLang="en-US" sz="2800">
                <a:solidFill>
                  <a:srgbClr val="1F2039"/>
                </a:solidFill>
                <a:latin typeface="Times New Roman" panose="02020603050405020304" pitchFamily="18" charset="0"/>
              </a:endParaRPr>
            </a:p>
          </p:txBody>
        </p:sp>
        <p:sp>
          <p:nvSpPr>
            <p:cNvPr id="135225" name="Rectangle 71"/>
            <p:cNvSpPr>
              <a:spLocks noChangeArrowheads="1"/>
            </p:cNvSpPr>
            <p:nvPr/>
          </p:nvSpPr>
          <p:spPr bwMode="auto">
            <a:xfrm>
              <a:off x="4258" y="2838"/>
              <a:ext cx="22" cy="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1100">
                  <a:solidFill>
                    <a:srgbClr val="000000"/>
                  </a:solidFill>
                  <a:latin typeface="Times New Roman" panose="02020603050405020304" pitchFamily="18" charset="0"/>
                </a:rPr>
                <a:t> </a:t>
              </a:r>
              <a:endParaRPr kumimoji="1" lang="zh-CN" altLang="en-US" sz="2800">
                <a:solidFill>
                  <a:srgbClr val="1F2039"/>
                </a:solidFill>
                <a:latin typeface="Times New Roman" panose="02020603050405020304" pitchFamily="18" charset="0"/>
              </a:endParaRPr>
            </a:p>
          </p:txBody>
        </p:sp>
        <p:sp>
          <p:nvSpPr>
            <p:cNvPr id="135226" name="Line 72"/>
            <p:cNvSpPr>
              <a:spLocks noChangeShapeType="1"/>
            </p:cNvSpPr>
            <p:nvPr/>
          </p:nvSpPr>
          <p:spPr bwMode="auto">
            <a:xfrm flipV="1">
              <a:off x="3553" y="1779"/>
              <a:ext cx="1" cy="4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27" name="Line 73"/>
            <p:cNvSpPr>
              <a:spLocks noChangeShapeType="1"/>
            </p:cNvSpPr>
            <p:nvPr/>
          </p:nvSpPr>
          <p:spPr bwMode="auto">
            <a:xfrm>
              <a:off x="3912" y="2403"/>
              <a:ext cx="144"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5228" name="Group 74"/>
            <p:cNvGrpSpPr>
              <a:grpSpLocks/>
            </p:cNvGrpSpPr>
            <p:nvPr/>
          </p:nvGrpSpPr>
          <p:grpSpPr bwMode="auto">
            <a:xfrm>
              <a:off x="4025" y="2403"/>
              <a:ext cx="64" cy="314"/>
              <a:chOff x="4025" y="2403"/>
              <a:chExt cx="64" cy="314"/>
            </a:xfrm>
          </p:grpSpPr>
          <p:sp>
            <p:nvSpPr>
              <p:cNvPr id="135243" name="Line 75"/>
              <p:cNvSpPr>
                <a:spLocks noChangeShapeType="1"/>
              </p:cNvSpPr>
              <p:nvPr/>
            </p:nvSpPr>
            <p:spPr bwMode="auto">
              <a:xfrm>
                <a:off x="4056" y="2403"/>
                <a:ext cx="1" cy="25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44" name="Freeform 76"/>
              <p:cNvSpPr>
                <a:spLocks/>
              </p:cNvSpPr>
              <p:nvPr/>
            </p:nvSpPr>
            <p:spPr bwMode="auto">
              <a:xfrm>
                <a:off x="4025" y="2654"/>
                <a:ext cx="64" cy="63"/>
              </a:xfrm>
              <a:custGeom>
                <a:avLst/>
                <a:gdLst>
                  <a:gd name="T0" fmla="*/ 0 w 64"/>
                  <a:gd name="T1" fmla="*/ 0 h 63"/>
                  <a:gd name="T2" fmla="*/ 33 w 64"/>
                  <a:gd name="T3" fmla="*/ 63 h 63"/>
                  <a:gd name="T4" fmla="*/ 64 w 64"/>
                  <a:gd name="T5" fmla="*/ 0 h 63"/>
                  <a:gd name="T6" fmla="*/ 0 w 64"/>
                  <a:gd name="T7" fmla="*/ 0 h 63"/>
                  <a:gd name="T8" fmla="*/ 0 60000 65536"/>
                  <a:gd name="T9" fmla="*/ 0 60000 65536"/>
                  <a:gd name="T10" fmla="*/ 0 60000 65536"/>
                  <a:gd name="T11" fmla="*/ 0 60000 65536"/>
                  <a:gd name="T12" fmla="*/ 0 w 64"/>
                  <a:gd name="T13" fmla="*/ 0 h 63"/>
                  <a:gd name="T14" fmla="*/ 64 w 64"/>
                  <a:gd name="T15" fmla="*/ 63 h 63"/>
                </a:gdLst>
                <a:ahLst/>
                <a:cxnLst>
                  <a:cxn ang="T8">
                    <a:pos x="T0" y="T1"/>
                  </a:cxn>
                  <a:cxn ang="T9">
                    <a:pos x="T2" y="T3"/>
                  </a:cxn>
                  <a:cxn ang="T10">
                    <a:pos x="T4" y="T5"/>
                  </a:cxn>
                  <a:cxn ang="T11">
                    <a:pos x="T6" y="T7"/>
                  </a:cxn>
                </a:cxnLst>
                <a:rect l="T12" t="T13" r="T14" b="T15"/>
                <a:pathLst>
                  <a:path w="64" h="63">
                    <a:moveTo>
                      <a:pt x="0" y="0"/>
                    </a:moveTo>
                    <a:lnTo>
                      <a:pt x="33" y="63"/>
                    </a:lnTo>
                    <a:lnTo>
                      <a:pt x="6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5229" name="Group 77"/>
            <p:cNvGrpSpPr>
              <a:grpSpLocks/>
            </p:cNvGrpSpPr>
            <p:nvPr/>
          </p:nvGrpSpPr>
          <p:grpSpPr bwMode="auto">
            <a:xfrm>
              <a:off x="2514" y="1655"/>
              <a:ext cx="63" cy="249"/>
              <a:chOff x="2514" y="1655"/>
              <a:chExt cx="63" cy="249"/>
            </a:xfrm>
          </p:grpSpPr>
          <p:sp>
            <p:nvSpPr>
              <p:cNvPr id="135241" name="Line 78"/>
              <p:cNvSpPr>
                <a:spLocks noChangeShapeType="1"/>
              </p:cNvSpPr>
              <p:nvPr/>
            </p:nvSpPr>
            <p:spPr bwMode="auto">
              <a:xfrm>
                <a:off x="2544" y="1655"/>
                <a:ext cx="1" cy="19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42" name="Freeform 79"/>
              <p:cNvSpPr>
                <a:spLocks/>
              </p:cNvSpPr>
              <p:nvPr/>
            </p:nvSpPr>
            <p:spPr bwMode="auto">
              <a:xfrm>
                <a:off x="2514" y="1843"/>
                <a:ext cx="63" cy="61"/>
              </a:xfrm>
              <a:custGeom>
                <a:avLst/>
                <a:gdLst>
                  <a:gd name="T0" fmla="*/ 0 w 63"/>
                  <a:gd name="T1" fmla="*/ 0 h 61"/>
                  <a:gd name="T2" fmla="*/ 30 w 63"/>
                  <a:gd name="T3" fmla="*/ 61 h 61"/>
                  <a:gd name="T4" fmla="*/ 63 w 63"/>
                  <a:gd name="T5" fmla="*/ 0 h 61"/>
                  <a:gd name="T6" fmla="*/ 0 w 63"/>
                  <a:gd name="T7" fmla="*/ 0 h 61"/>
                  <a:gd name="T8" fmla="*/ 0 60000 65536"/>
                  <a:gd name="T9" fmla="*/ 0 60000 65536"/>
                  <a:gd name="T10" fmla="*/ 0 60000 65536"/>
                  <a:gd name="T11" fmla="*/ 0 60000 65536"/>
                  <a:gd name="T12" fmla="*/ 0 w 63"/>
                  <a:gd name="T13" fmla="*/ 0 h 61"/>
                  <a:gd name="T14" fmla="*/ 63 w 63"/>
                  <a:gd name="T15" fmla="*/ 61 h 61"/>
                </a:gdLst>
                <a:ahLst/>
                <a:cxnLst>
                  <a:cxn ang="T8">
                    <a:pos x="T0" y="T1"/>
                  </a:cxn>
                  <a:cxn ang="T9">
                    <a:pos x="T2" y="T3"/>
                  </a:cxn>
                  <a:cxn ang="T10">
                    <a:pos x="T4" y="T5"/>
                  </a:cxn>
                  <a:cxn ang="T11">
                    <a:pos x="T6" y="T7"/>
                  </a:cxn>
                </a:cxnLst>
                <a:rect l="T12" t="T13" r="T14" b="T15"/>
                <a:pathLst>
                  <a:path w="63" h="61">
                    <a:moveTo>
                      <a:pt x="0" y="0"/>
                    </a:moveTo>
                    <a:lnTo>
                      <a:pt x="30" y="61"/>
                    </a:lnTo>
                    <a:lnTo>
                      <a:pt x="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5230" name="Group 80"/>
            <p:cNvGrpSpPr>
              <a:grpSpLocks/>
            </p:cNvGrpSpPr>
            <p:nvPr/>
          </p:nvGrpSpPr>
          <p:grpSpPr bwMode="auto">
            <a:xfrm>
              <a:off x="2514" y="2217"/>
              <a:ext cx="63" cy="312"/>
              <a:chOff x="2514" y="2217"/>
              <a:chExt cx="63" cy="312"/>
            </a:xfrm>
          </p:grpSpPr>
          <p:sp>
            <p:nvSpPr>
              <p:cNvPr id="135239" name="Line 81"/>
              <p:cNvSpPr>
                <a:spLocks noChangeShapeType="1"/>
              </p:cNvSpPr>
              <p:nvPr/>
            </p:nvSpPr>
            <p:spPr bwMode="auto">
              <a:xfrm>
                <a:off x="2544" y="2217"/>
                <a:ext cx="1" cy="25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40" name="Freeform 82"/>
              <p:cNvSpPr>
                <a:spLocks/>
              </p:cNvSpPr>
              <p:nvPr/>
            </p:nvSpPr>
            <p:spPr bwMode="auto">
              <a:xfrm>
                <a:off x="2514" y="2466"/>
                <a:ext cx="63" cy="63"/>
              </a:xfrm>
              <a:custGeom>
                <a:avLst/>
                <a:gdLst>
                  <a:gd name="T0" fmla="*/ 0 w 63"/>
                  <a:gd name="T1" fmla="*/ 0 h 63"/>
                  <a:gd name="T2" fmla="*/ 30 w 63"/>
                  <a:gd name="T3" fmla="*/ 63 h 63"/>
                  <a:gd name="T4" fmla="*/ 63 w 63"/>
                  <a:gd name="T5" fmla="*/ 0 h 63"/>
                  <a:gd name="T6" fmla="*/ 0 w 63"/>
                  <a:gd name="T7" fmla="*/ 0 h 63"/>
                  <a:gd name="T8" fmla="*/ 0 60000 65536"/>
                  <a:gd name="T9" fmla="*/ 0 60000 65536"/>
                  <a:gd name="T10" fmla="*/ 0 60000 65536"/>
                  <a:gd name="T11" fmla="*/ 0 60000 65536"/>
                  <a:gd name="T12" fmla="*/ 0 w 63"/>
                  <a:gd name="T13" fmla="*/ 0 h 63"/>
                  <a:gd name="T14" fmla="*/ 63 w 63"/>
                  <a:gd name="T15" fmla="*/ 63 h 63"/>
                </a:gdLst>
                <a:ahLst/>
                <a:cxnLst>
                  <a:cxn ang="T8">
                    <a:pos x="T0" y="T1"/>
                  </a:cxn>
                  <a:cxn ang="T9">
                    <a:pos x="T2" y="T3"/>
                  </a:cxn>
                  <a:cxn ang="T10">
                    <a:pos x="T4" y="T5"/>
                  </a:cxn>
                  <a:cxn ang="T11">
                    <a:pos x="T6" y="T7"/>
                  </a:cxn>
                </a:cxnLst>
                <a:rect l="T12" t="T13" r="T14" b="T15"/>
                <a:pathLst>
                  <a:path w="63" h="63">
                    <a:moveTo>
                      <a:pt x="0" y="0"/>
                    </a:moveTo>
                    <a:lnTo>
                      <a:pt x="30" y="63"/>
                    </a:lnTo>
                    <a:lnTo>
                      <a:pt x="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5231" name="Line 83"/>
            <p:cNvSpPr>
              <a:spLocks noChangeShapeType="1"/>
            </p:cNvSpPr>
            <p:nvPr/>
          </p:nvSpPr>
          <p:spPr bwMode="auto">
            <a:xfrm>
              <a:off x="2544" y="2840"/>
              <a:ext cx="1" cy="1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135232" name="Group 84"/>
            <p:cNvGrpSpPr>
              <a:grpSpLocks/>
            </p:cNvGrpSpPr>
            <p:nvPr/>
          </p:nvGrpSpPr>
          <p:grpSpPr bwMode="auto">
            <a:xfrm>
              <a:off x="3522" y="2591"/>
              <a:ext cx="63" cy="435"/>
              <a:chOff x="3522" y="2591"/>
              <a:chExt cx="63" cy="435"/>
            </a:xfrm>
          </p:grpSpPr>
          <p:sp>
            <p:nvSpPr>
              <p:cNvPr id="135237" name="Line 85"/>
              <p:cNvSpPr>
                <a:spLocks noChangeShapeType="1"/>
              </p:cNvSpPr>
              <p:nvPr/>
            </p:nvSpPr>
            <p:spPr bwMode="auto">
              <a:xfrm flipV="1">
                <a:off x="3553" y="2648"/>
                <a:ext cx="1" cy="37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38" name="Freeform 86"/>
              <p:cNvSpPr>
                <a:spLocks/>
              </p:cNvSpPr>
              <p:nvPr/>
            </p:nvSpPr>
            <p:spPr bwMode="auto">
              <a:xfrm>
                <a:off x="3522" y="2591"/>
                <a:ext cx="63" cy="63"/>
              </a:xfrm>
              <a:custGeom>
                <a:avLst/>
                <a:gdLst>
                  <a:gd name="T0" fmla="*/ 63 w 63"/>
                  <a:gd name="T1" fmla="*/ 63 h 63"/>
                  <a:gd name="T2" fmla="*/ 33 w 63"/>
                  <a:gd name="T3" fmla="*/ 0 h 63"/>
                  <a:gd name="T4" fmla="*/ 0 w 63"/>
                  <a:gd name="T5" fmla="*/ 63 h 63"/>
                  <a:gd name="T6" fmla="*/ 63 w 63"/>
                  <a:gd name="T7" fmla="*/ 63 h 63"/>
                  <a:gd name="T8" fmla="*/ 0 60000 65536"/>
                  <a:gd name="T9" fmla="*/ 0 60000 65536"/>
                  <a:gd name="T10" fmla="*/ 0 60000 65536"/>
                  <a:gd name="T11" fmla="*/ 0 60000 65536"/>
                  <a:gd name="T12" fmla="*/ 0 w 63"/>
                  <a:gd name="T13" fmla="*/ 0 h 63"/>
                  <a:gd name="T14" fmla="*/ 63 w 63"/>
                  <a:gd name="T15" fmla="*/ 63 h 63"/>
                </a:gdLst>
                <a:ahLst/>
                <a:cxnLst>
                  <a:cxn ang="T8">
                    <a:pos x="T0" y="T1"/>
                  </a:cxn>
                  <a:cxn ang="T9">
                    <a:pos x="T2" y="T3"/>
                  </a:cxn>
                  <a:cxn ang="T10">
                    <a:pos x="T4" y="T5"/>
                  </a:cxn>
                  <a:cxn ang="T11">
                    <a:pos x="T6" y="T7"/>
                  </a:cxn>
                </a:cxnLst>
                <a:rect l="T12" t="T13" r="T14" b="T15"/>
                <a:pathLst>
                  <a:path w="63" h="63">
                    <a:moveTo>
                      <a:pt x="63" y="63"/>
                    </a:moveTo>
                    <a:lnTo>
                      <a:pt x="33" y="0"/>
                    </a:lnTo>
                    <a:lnTo>
                      <a:pt x="0" y="63"/>
                    </a:lnTo>
                    <a:lnTo>
                      <a:pt x="63"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5233" name="Group 87"/>
            <p:cNvGrpSpPr>
              <a:grpSpLocks/>
            </p:cNvGrpSpPr>
            <p:nvPr/>
          </p:nvGrpSpPr>
          <p:grpSpPr bwMode="auto">
            <a:xfrm>
              <a:off x="2544" y="1749"/>
              <a:ext cx="1009" cy="63"/>
              <a:chOff x="2544" y="1749"/>
              <a:chExt cx="1009" cy="63"/>
            </a:xfrm>
          </p:grpSpPr>
          <p:sp>
            <p:nvSpPr>
              <p:cNvPr id="135235" name="Line 88"/>
              <p:cNvSpPr>
                <a:spLocks noChangeShapeType="1"/>
              </p:cNvSpPr>
              <p:nvPr/>
            </p:nvSpPr>
            <p:spPr bwMode="auto">
              <a:xfrm flipH="1">
                <a:off x="2602" y="1779"/>
                <a:ext cx="95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5236" name="Freeform 89"/>
              <p:cNvSpPr>
                <a:spLocks/>
              </p:cNvSpPr>
              <p:nvPr/>
            </p:nvSpPr>
            <p:spPr bwMode="auto">
              <a:xfrm>
                <a:off x="2544" y="1749"/>
                <a:ext cx="64" cy="63"/>
              </a:xfrm>
              <a:custGeom>
                <a:avLst/>
                <a:gdLst>
                  <a:gd name="T0" fmla="*/ 64 w 64"/>
                  <a:gd name="T1" fmla="*/ 0 h 63"/>
                  <a:gd name="T2" fmla="*/ 0 w 64"/>
                  <a:gd name="T3" fmla="*/ 32 h 63"/>
                  <a:gd name="T4" fmla="*/ 64 w 64"/>
                  <a:gd name="T5" fmla="*/ 63 h 63"/>
                  <a:gd name="T6" fmla="*/ 64 w 64"/>
                  <a:gd name="T7" fmla="*/ 0 h 63"/>
                  <a:gd name="T8" fmla="*/ 0 60000 65536"/>
                  <a:gd name="T9" fmla="*/ 0 60000 65536"/>
                  <a:gd name="T10" fmla="*/ 0 60000 65536"/>
                  <a:gd name="T11" fmla="*/ 0 60000 65536"/>
                  <a:gd name="T12" fmla="*/ 0 w 64"/>
                  <a:gd name="T13" fmla="*/ 0 h 63"/>
                  <a:gd name="T14" fmla="*/ 64 w 64"/>
                  <a:gd name="T15" fmla="*/ 63 h 63"/>
                </a:gdLst>
                <a:ahLst/>
                <a:cxnLst>
                  <a:cxn ang="T8">
                    <a:pos x="T0" y="T1"/>
                  </a:cxn>
                  <a:cxn ang="T9">
                    <a:pos x="T2" y="T3"/>
                  </a:cxn>
                  <a:cxn ang="T10">
                    <a:pos x="T4" y="T5"/>
                  </a:cxn>
                  <a:cxn ang="T11">
                    <a:pos x="T6" y="T7"/>
                  </a:cxn>
                </a:cxnLst>
                <a:rect l="T12" t="T13" r="T14" b="T15"/>
                <a:pathLst>
                  <a:path w="64" h="63">
                    <a:moveTo>
                      <a:pt x="64" y="0"/>
                    </a:moveTo>
                    <a:lnTo>
                      <a:pt x="0" y="32"/>
                    </a:lnTo>
                    <a:lnTo>
                      <a:pt x="64" y="63"/>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5234" name="Line 90"/>
            <p:cNvSpPr>
              <a:spLocks noChangeShapeType="1"/>
            </p:cNvSpPr>
            <p:nvPr/>
          </p:nvSpPr>
          <p:spPr bwMode="auto">
            <a:xfrm>
              <a:off x="2544" y="3028"/>
              <a:ext cx="10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37219" name="Rectangle 3"/>
          <p:cNvSpPr>
            <a:spLocks noGrp="1" noChangeArrowheads="1"/>
          </p:cNvSpPr>
          <p:nvPr>
            <p:ph type="body" sz="half" idx="1"/>
          </p:nvPr>
        </p:nvSpPr>
        <p:spPr>
          <a:xfrm>
            <a:off x="685800" y="1700213"/>
            <a:ext cx="3810000" cy="727075"/>
          </a:xfrm>
        </p:spPr>
        <p:txBody>
          <a:bodyPr/>
          <a:lstStyle/>
          <a:p>
            <a:pPr eaLnBrk="1" hangingPunct="1"/>
            <a:r>
              <a:rPr lang="zh-CN" altLang="en-US" sz="2800" b="1" smtClean="0">
                <a:solidFill>
                  <a:srgbClr val="000000"/>
                </a:solidFill>
              </a:rPr>
              <a:t>根据状态序列重估</a:t>
            </a:r>
            <a:endParaRPr lang="en-US" altLang="zh-CN" sz="2800" b="1" smtClean="0">
              <a:solidFill>
                <a:srgbClr val="000000"/>
              </a:solidFill>
            </a:endParaRPr>
          </a:p>
        </p:txBody>
      </p:sp>
      <p:graphicFrame>
        <p:nvGraphicFramePr>
          <p:cNvPr id="441348" name="Object 4"/>
          <p:cNvGraphicFramePr>
            <a:graphicFrameLocks noGrp="1" noChangeAspect="1"/>
          </p:cNvGraphicFramePr>
          <p:nvPr>
            <p:ph sz="quarter" idx="2"/>
          </p:nvPr>
        </p:nvGraphicFramePr>
        <p:xfrm>
          <a:off x="1804988" y="2090738"/>
          <a:ext cx="6426200" cy="503237"/>
        </p:xfrm>
        <a:graphic>
          <a:graphicData uri="http://schemas.openxmlformats.org/presentationml/2006/ole">
            <mc:AlternateContent xmlns:mc="http://schemas.openxmlformats.org/markup-compatibility/2006">
              <mc:Choice xmlns:v="urn:schemas-microsoft-com:vml" Requires="v">
                <p:oleObj spid="_x0000_s137276" name="Equation" r:id="rId3" imgW="3035300" imgH="228600" progId="Equation.DSMT4">
                  <p:embed/>
                </p:oleObj>
              </mc:Choice>
              <mc:Fallback>
                <p:oleObj name="Equation" r:id="rId3" imgW="30353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2090738"/>
                        <a:ext cx="6426200"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1349" name="Object 5"/>
          <p:cNvGraphicFramePr>
            <a:graphicFrameLocks noGrp="1" noChangeAspect="1"/>
          </p:cNvGraphicFramePr>
          <p:nvPr>
            <p:ph sz="quarter" idx="3"/>
          </p:nvPr>
        </p:nvGraphicFramePr>
        <p:xfrm>
          <a:off x="1779588" y="2805113"/>
          <a:ext cx="5994400" cy="530225"/>
        </p:xfrm>
        <a:graphic>
          <a:graphicData uri="http://schemas.openxmlformats.org/presentationml/2006/ole">
            <mc:AlternateContent xmlns:mc="http://schemas.openxmlformats.org/markup-compatibility/2006">
              <mc:Choice xmlns:v="urn:schemas-microsoft-com:vml" Requires="v">
                <p:oleObj spid="_x0000_s137277" name="Equation" r:id="rId5" imgW="2832100" imgH="241300" progId="Equation.DSMT4">
                  <p:embed/>
                </p:oleObj>
              </mc:Choice>
              <mc:Fallback>
                <p:oleObj name="Equation" r:id="rId5" imgW="2832100" imgH="2413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9588" y="2805113"/>
                        <a:ext cx="59944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350" name="Text Box 6"/>
          <p:cNvSpPr txBox="1">
            <a:spLocks noChangeArrowheads="1"/>
          </p:cNvSpPr>
          <p:nvPr/>
        </p:nvSpPr>
        <p:spPr bwMode="auto">
          <a:xfrm>
            <a:off x="1028700" y="3636963"/>
            <a:ext cx="7646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Times New Roman" panose="02020603050405020304" pitchFamily="18" charset="0"/>
              </a:rPr>
              <a:t>若观察概率为单高斯概率密度函数形式</a:t>
            </a:r>
            <a:endParaRPr kumimoji="1" lang="en-US" altLang="zh-CN" sz="2800" b="1">
              <a:solidFill>
                <a:srgbClr val="000000"/>
              </a:solidFill>
              <a:latin typeface="Times New Roman" panose="02020603050405020304" pitchFamily="18" charset="0"/>
            </a:endParaRPr>
          </a:p>
        </p:txBody>
      </p:sp>
      <p:grpSp>
        <p:nvGrpSpPr>
          <p:cNvPr id="2" name="Group 7"/>
          <p:cNvGrpSpPr>
            <a:grpSpLocks/>
          </p:cNvGrpSpPr>
          <p:nvPr/>
        </p:nvGrpSpPr>
        <p:grpSpPr bwMode="auto">
          <a:xfrm>
            <a:off x="395288" y="4156075"/>
            <a:ext cx="8243887" cy="1630363"/>
            <a:chOff x="295" y="2798"/>
            <a:chExt cx="5193" cy="1027"/>
          </a:xfrm>
        </p:grpSpPr>
        <p:grpSp>
          <p:nvGrpSpPr>
            <p:cNvPr id="137225" name="Group 8"/>
            <p:cNvGrpSpPr>
              <a:grpSpLocks/>
            </p:cNvGrpSpPr>
            <p:nvPr/>
          </p:nvGrpSpPr>
          <p:grpSpPr bwMode="auto">
            <a:xfrm>
              <a:off x="295" y="2798"/>
              <a:ext cx="5193" cy="768"/>
              <a:chOff x="336" y="1824"/>
              <a:chExt cx="5193" cy="768"/>
            </a:xfrm>
          </p:grpSpPr>
          <p:sp>
            <p:nvSpPr>
              <p:cNvPr id="137230" name="Rectangle 9"/>
              <p:cNvSpPr>
                <a:spLocks noChangeArrowheads="1"/>
              </p:cNvSpPr>
              <p:nvPr/>
            </p:nvSpPr>
            <p:spPr bwMode="auto">
              <a:xfrm>
                <a:off x="384" y="1824"/>
                <a:ext cx="81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37231" name="Object 10"/>
              <p:cNvGraphicFramePr>
                <a:graphicFrameLocks noChangeAspect="1"/>
              </p:cNvGraphicFramePr>
              <p:nvPr/>
            </p:nvGraphicFramePr>
            <p:xfrm>
              <a:off x="480" y="1824"/>
              <a:ext cx="5049" cy="653"/>
            </p:xfrm>
            <a:graphic>
              <a:graphicData uri="http://schemas.openxmlformats.org/presentationml/2006/ole">
                <mc:AlternateContent xmlns:mc="http://schemas.openxmlformats.org/markup-compatibility/2006">
                  <mc:Choice xmlns:v="urn:schemas-microsoft-com:vml" Requires="v">
                    <p:oleObj spid="_x0000_s137278" r:id="rId7" imgW="4051300" imgH="520700" progId="Equation.DSMT4">
                      <p:embed/>
                    </p:oleObj>
                  </mc:Choice>
                  <mc:Fallback>
                    <p:oleObj r:id="rId7" imgW="4051300" imgH="5207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 y="1824"/>
                            <a:ext cx="5049"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32" name="Rectangle 11"/>
              <p:cNvSpPr>
                <a:spLocks noChangeArrowheads="1"/>
              </p:cNvSpPr>
              <p:nvPr/>
            </p:nvSpPr>
            <p:spPr bwMode="auto">
              <a:xfrm>
                <a:off x="336" y="1824"/>
                <a:ext cx="864" cy="7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37233" name="Object 12"/>
              <p:cNvGraphicFramePr>
                <a:graphicFrameLocks noChangeAspect="1"/>
              </p:cNvGraphicFramePr>
              <p:nvPr/>
            </p:nvGraphicFramePr>
            <p:xfrm>
              <a:off x="720" y="1968"/>
              <a:ext cx="431" cy="287"/>
            </p:xfrm>
            <a:graphic>
              <a:graphicData uri="http://schemas.openxmlformats.org/presentationml/2006/ole">
                <mc:AlternateContent xmlns:mc="http://schemas.openxmlformats.org/markup-compatibility/2006">
                  <mc:Choice xmlns:v="urn:schemas-microsoft-com:vml" Requires="v">
                    <p:oleObj spid="_x0000_s137279" name="Equation" r:id="rId9" imgW="342751" imgH="228501" progId="Equation.3">
                      <p:embed/>
                    </p:oleObj>
                  </mc:Choice>
                  <mc:Fallback>
                    <p:oleObj name="Equation" r:id="rId9" imgW="342751" imgH="228501"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 y="1968"/>
                            <a:ext cx="431"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7226" name="Group 13"/>
            <p:cNvGrpSpPr>
              <a:grpSpLocks/>
            </p:cNvGrpSpPr>
            <p:nvPr/>
          </p:nvGrpSpPr>
          <p:grpSpPr bwMode="auto">
            <a:xfrm>
              <a:off x="748" y="3521"/>
              <a:ext cx="2565" cy="304"/>
              <a:chOff x="769" y="3475"/>
              <a:chExt cx="2565" cy="304"/>
            </a:xfrm>
          </p:grpSpPr>
          <p:graphicFrame>
            <p:nvGraphicFramePr>
              <p:cNvPr id="137227" name="Object 14"/>
              <p:cNvGraphicFramePr>
                <a:graphicFrameLocks noChangeAspect="1"/>
              </p:cNvGraphicFramePr>
              <p:nvPr/>
            </p:nvGraphicFramePr>
            <p:xfrm>
              <a:off x="1338" y="3475"/>
              <a:ext cx="209" cy="304"/>
            </p:xfrm>
            <a:graphic>
              <a:graphicData uri="http://schemas.openxmlformats.org/presentationml/2006/ole">
                <mc:AlternateContent xmlns:mc="http://schemas.openxmlformats.org/markup-compatibility/2006">
                  <mc:Choice xmlns:v="urn:schemas-microsoft-com:vml" Requires="v">
                    <p:oleObj spid="_x0000_s137280" name="Equation" r:id="rId11" imgW="164957" imgH="241091" progId="Equation.DSMT4">
                      <p:embed/>
                    </p:oleObj>
                  </mc:Choice>
                  <mc:Fallback>
                    <p:oleObj name="Equation" r:id="rId11" imgW="164957" imgH="241091"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8" y="3475"/>
                            <a:ext cx="20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28" name="Text Box 15"/>
              <p:cNvSpPr txBox="1">
                <a:spLocks noChangeArrowheads="1"/>
              </p:cNvSpPr>
              <p:nvPr/>
            </p:nvSpPr>
            <p:spPr bwMode="auto">
              <a:xfrm>
                <a:off x="769" y="3475"/>
                <a:ext cx="56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800" b="1">
                    <a:solidFill>
                      <a:srgbClr val="000000"/>
                    </a:solidFill>
                  </a:rPr>
                  <a:t>一般</a:t>
                </a:r>
                <a:endParaRPr kumimoji="1" lang="en-US" altLang="zh-CN" sz="2800" b="1">
                  <a:solidFill>
                    <a:srgbClr val="000000"/>
                  </a:solidFill>
                </a:endParaRPr>
              </a:p>
            </p:txBody>
          </p:sp>
          <p:sp>
            <p:nvSpPr>
              <p:cNvPr id="137229" name="Text Box 16"/>
              <p:cNvSpPr txBox="1">
                <a:spLocks noChangeArrowheads="1"/>
              </p:cNvSpPr>
              <p:nvPr/>
            </p:nvSpPr>
            <p:spPr bwMode="auto">
              <a:xfrm>
                <a:off x="1565" y="3475"/>
                <a:ext cx="1769"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800" b="1">
                    <a:solidFill>
                      <a:srgbClr val="000000"/>
                    </a:solidFill>
                  </a:rPr>
                  <a:t>采用对角阵形式</a:t>
                </a:r>
              </a:p>
            </p:txBody>
          </p:sp>
        </p:grpSp>
      </p:grpSp>
      <p:graphicFrame>
        <p:nvGraphicFramePr>
          <p:cNvPr id="441361" name="Object 17"/>
          <p:cNvGraphicFramePr>
            <a:graphicFrameLocks noChangeAspect="1"/>
          </p:cNvGraphicFramePr>
          <p:nvPr/>
        </p:nvGraphicFramePr>
        <p:xfrm>
          <a:off x="5757863" y="5084763"/>
          <a:ext cx="2411412" cy="1473200"/>
        </p:xfrm>
        <a:graphic>
          <a:graphicData uri="http://schemas.openxmlformats.org/presentationml/2006/ole">
            <mc:AlternateContent xmlns:mc="http://schemas.openxmlformats.org/markup-compatibility/2006">
              <mc:Choice xmlns:v="urn:schemas-microsoft-com:vml" Requires="v">
                <p:oleObj spid="_x0000_s137281" name="Equation" r:id="rId13" imgW="1206500" imgH="736600" progId="Equation.DSMT4">
                  <p:embed/>
                </p:oleObj>
              </mc:Choice>
              <mc:Fallback>
                <p:oleObj name="Equation" r:id="rId13" imgW="1206500" imgH="736600" progId="Equation.DSMT4">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7863" y="5084763"/>
                        <a:ext cx="2411412"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1348"/>
                                        </p:tgtEl>
                                        <p:attrNameLst>
                                          <p:attrName>style.visibility</p:attrName>
                                        </p:attrNameLst>
                                      </p:cBhvr>
                                      <p:to>
                                        <p:strVal val="visible"/>
                                      </p:to>
                                    </p:set>
                                    <p:animEffect transition="in" filter="wipe(up)">
                                      <p:cBhvr>
                                        <p:cTn id="7" dur="500"/>
                                        <p:tgtEl>
                                          <p:spTgt spid="4413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41349"/>
                                        </p:tgtEl>
                                        <p:attrNameLst>
                                          <p:attrName>style.visibility</p:attrName>
                                        </p:attrNameLst>
                                      </p:cBhvr>
                                      <p:to>
                                        <p:strVal val="visible"/>
                                      </p:to>
                                    </p:set>
                                    <p:animEffect transition="in" filter="wipe(up)">
                                      <p:cBhvr>
                                        <p:cTn id="12" dur="500"/>
                                        <p:tgtEl>
                                          <p:spTgt spid="4413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1350"/>
                                        </p:tgtEl>
                                        <p:attrNameLst>
                                          <p:attrName>style.visibility</p:attrName>
                                        </p:attrNameLst>
                                      </p:cBhvr>
                                      <p:to>
                                        <p:strVal val="visible"/>
                                      </p:to>
                                    </p:set>
                                    <p:animEffect transition="in" filter="wipe(up)">
                                      <p:cBhvr>
                                        <p:cTn id="17" dur="500"/>
                                        <p:tgtEl>
                                          <p:spTgt spid="4413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41361"/>
                                        </p:tgtEl>
                                        <p:attrNameLst>
                                          <p:attrName>style.visibility</p:attrName>
                                        </p:attrNameLst>
                                      </p:cBhvr>
                                      <p:to>
                                        <p:strVal val="visible"/>
                                      </p:to>
                                    </p:set>
                                    <p:animEffect transition="in" filter="wipe(up)">
                                      <p:cBhvr>
                                        <p:cTn id="27" dur="500"/>
                                        <p:tgtEl>
                                          <p:spTgt spid="441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5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52259" name="Rectangle 3"/>
          <p:cNvSpPr>
            <a:spLocks noChangeArrowheads="1"/>
          </p:cNvSpPr>
          <p:nvPr/>
        </p:nvSpPr>
        <p:spPr bwMode="auto">
          <a:xfrm>
            <a:off x="457200" y="2057400"/>
            <a:ext cx="792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Blip>
                <a:blip r:embed="rId4"/>
              </a:buBlip>
            </a:pPr>
            <a:r>
              <a:rPr kumimoji="1" lang="zh-CN" altLang="en-US" sz="2400" b="1">
                <a:solidFill>
                  <a:schemeClr val="tx2"/>
                </a:solidFill>
                <a:latin typeface="Times New Roman" panose="02020603050405020304" pitchFamily="18" charset="0"/>
              </a:rPr>
              <a:t>如何计算两个矢量序列</a:t>
            </a:r>
            <a:r>
              <a:rPr kumimoji="1" lang="en-US" altLang="zh-CN" sz="2400" b="1" i="1">
                <a:solidFill>
                  <a:schemeClr val="tx2"/>
                </a:solidFill>
                <a:latin typeface="Times New Roman" panose="02020603050405020304" pitchFamily="18" charset="0"/>
              </a:rPr>
              <a:t>X</a:t>
            </a:r>
            <a:r>
              <a:rPr kumimoji="1" lang="en-US" altLang="zh-CN" sz="2400" b="1" baseline="-25000">
                <a:solidFill>
                  <a:schemeClr val="tx2"/>
                </a:solidFill>
                <a:latin typeface="Times New Roman" panose="02020603050405020304" pitchFamily="18" charset="0"/>
              </a:rPr>
              <a:t>1</a:t>
            </a:r>
            <a:r>
              <a:rPr kumimoji="1" lang="zh-CN" altLang="en-US" sz="2400" b="1">
                <a:solidFill>
                  <a:schemeClr val="tx2"/>
                </a:solidFill>
                <a:latin typeface="Times New Roman" panose="02020603050405020304" pitchFamily="18" charset="0"/>
              </a:rPr>
              <a:t>和</a:t>
            </a:r>
            <a:r>
              <a:rPr kumimoji="1" lang="en-US" altLang="zh-CN" sz="2400" b="1" i="1">
                <a:solidFill>
                  <a:schemeClr val="tx2"/>
                </a:solidFill>
                <a:latin typeface="Times New Roman" panose="02020603050405020304" pitchFamily="18" charset="0"/>
              </a:rPr>
              <a:t>X</a:t>
            </a:r>
            <a:r>
              <a:rPr kumimoji="1" lang="en-US" altLang="zh-CN" sz="2400" b="1" baseline="-25000">
                <a:solidFill>
                  <a:schemeClr val="tx2"/>
                </a:solidFill>
                <a:latin typeface="Times New Roman" panose="02020603050405020304" pitchFamily="18" charset="0"/>
              </a:rPr>
              <a:t>2</a:t>
            </a:r>
            <a:r>
              <a:rPr kumimoji="1" lang="zh-CN" altLang="en-US" sz="2400" b="1">
                <a:solidFill>
                  <a:schemeClr val="tx2"/>
                </a:solidFill>
                <a:latin typeface="Times New Roman" panose="02020603050405020304" pitchFamily="18" charset="0"/>
              </a:rPr>
              <a:t>之间的相似度 </a:t>
            </a:r>
            <a:r>
              <a:rPr kumimoji="1" lang="zh-CN" altLang="en-US" sz="2400" b="1">
                <a:solidFill>
                  <a:schemeClr val="tx2"/>
                </a:solidFill>
                <a:latin typeface="宋体" panose="02010600030101010101" pitchFamily="2" charset="-122"/>
              </a:rPr>
              <a:t>???</a:t>
            </a:r>
            <a:r>
              <a:rPr kumimoji="1" lang="zh-CN" altLang="en-US" sz="2400" b="1">
                <a:solidFill>
                  <a:schemeClr val="tx2"/>
                </a:solidFill>
              </a:rPr>
              <a:t>       </a:t>
            </a:r>
          </a:p>
        </p:txBody>
      </p:sp>
      <p:graphicFrame>
        <p:nvGraphicFramePr>
          <p:cNvPr id="352260" name="Object 4"/>
          <p:cNvGraphicFramePr>
            <a:graphicFrameLocks noChangeAspect="1"/>
          </p:cNvGraphicFramePr>
          <p:nvPr/>
        </p:nvGraphicFramePr>
        <p:xfrm>
          <a:off x="3151188" y="2590800"/>
          <a:ext cx="3173412" cy="863600"/>
        </p:xfrm>
        <a:graphic>
          <a:graphicData uri="http://schemas.openxmlformats.org/presentationml/2006/ole">
            <mc:AlternateContent xmlns:mc="http://schemas.openxmlformats.org/markup-compatibility/2006">
              <mc:Choice xmlns:v="urn:schemas-microsoft-com:vml" Requires="v">
                <p:oleObj spid="_x0000_s14360" name="Microsoft 公式 3.0" r:id="rId5" imgW="1587500" imgH="431800" progId="Equation.3">
                  <p:embed/>
                </p:oleObj>
              </mc:Choice>
              <mc:Fallback>
                <p:oleObj name="Microsoft 公式 3.0" r:id="rId5" imgW="1587500" imgH="431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1188" y="2590800"/>
                        <a:ext cx="317341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2261" name="AutoShape 5"/>
          <p:cNvSpPr>
            <a:spLocks noChangeArrowheads="1"/>
          </p:cNvSpPr>
          <p:nvPr/>
        </p:nvSpPr>
        <p:spPr bwMode="auto">
          <a:xfrm>
            <a:off x="990600" y="2667000"/>
            <a:ext cx="1981200" cy="685800"/>
          </a:xfrm>
          <a:prstGeom prst="notchedRightArrow">
            <a:avLst>
              <a:gd name="adj1" fmla="val 50000"/>
              <a:gd name="adj2" fmla="val 72222"/>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b="1">
                <a:solidFill>
                  <a:schemeClr val="tx2"/>
                </a:solidFill>
                <a:latin typeface="Times New Roman" panose="02020603050405020304" pitchFamily="18" charset="0"/>
              </a:rPr>
              <a:t>一个直接的想法</a:t>
            </a:r>
          </a:p>
        </p:txBody>
      </p:sp>
      <p:grpSp>
        <p:nvGrpSpPr>
          <p:cNvPr id="2" name="Group 6"/>
          <p:cNvGrpSpPr>
            <a:grpSpLocks/>
          </p:cNvGrpSpPr>
          <p:nvPr/>
        </p:nvGrpSpPr>
        <p:grpSpPr bwMode="auto">
          <a:xfrm>
            <a:off x="457200" y="3581400"/>
            <a:ext cx="7924800" cy="1143000"/>
            <a:chOff x="288" y="2256"/>
            <a:chExt cx="4992" cy="720"/>
          </a:xfrm>
        </p:grpSpPr>
        <p:sp>
          <p:nvSpPr>
            <p:cNvPr id="14344" name="Rectangle 7"/>
            <p:cNvSpPr>
              <a:spLocks noChangeArrowheads="1"/>
            </p:cNvSpPr>
            <p:nvPr/>
          </p:nvSpPr>
          <p:spPr bwMode="auto">
            <a:xfrm>
              <a:off x="288" y="2256"/>
              <a:ext cx="499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None/>
              </a:pPr>
              <a:r>
                <a:rPr kumimoji="1" lang="zh-CN" altLang="en-US" sz="2400" b="1">
                  <a:solidFill>
                    <a:schemeClr val="tx2"/>
                  </a:solidFill>
                </a:rPr>
                <a:t>存在问题：</a:t>
              </a:r>
            </a:p>
            <a:p>
              <a:pPr eaLnBrk="1" hangingPunct="1">
                <a:lnSpc>
                  <a:spcPct val="90000"/>
                </a:lnSpc>
                <a:buSzPct val="80000"/>
              </a:pPr>
              <a:r>
                <a:rPr kumimoji="1" lang="zh-CN" altLang="en-US" sz="2400" b="1">
                  <a:solidFill>
                    <a:schemeClr val="tx2"/>
                  </a:solidFill>
                </a:rPr>
                <a:t>长度不同，</a:t>
              </a:r>
            </a:p>
            <a:p>
              <a:pPr eaLnBrk="1" hangingPunct="1">
                <a:lnSpc>
                  <a:spcPct val="90000"/>
                </a:lnSpc>
                <a:buSzPct val="80000"/>
              </a:pPr>
              <a:r>
                <a:rPr kumimoji="1" lang="zh-CN" altLang="en-US" sz="2400" b="1">
                  <a:solidFill>
                    <a:schemeClr val="tx2"/>
                  </a:solidFill>
                </a:rPr>
                <a:t>对不准</a:t>
              </a:r>
            </a:p>
            <a:p>
              <a:pPr eaLnBrk="1" hangingPunct="1">
                <a:lnSpc>
                  <a:spcPct val="90000"/>
                </a:lnSpc>
                <a:buSzPct val="80000"/>
                <a:buFontTx/>
                <a:buNone/>
              </a:pPr>
              <a:endParaRPr kumimoji="1" lang="zh-CN" altLang="en-US" sz="2400" b="1">
                <a:solidFill>
                  <a:schemeClr val="tx2"/>
                </a:solidFill>
              </a:endParaRPr>
            </a:p>
          </p:txBody>
        </p:sp>
        <p:graphicFrame>
          <p:nvGraphicFramePr>
            <p:cNvPr id="14345" name="Object 8"/>
            <p:cNvGraphicFramePr>
              <a:graphicFrameLocks noChangeAspect="1"/>
            </p:cNvGraphicFramePr>
            <p:nvPr/>
          </p:nvGraphicFramePr>
          <p:xfrm>
            <a:off x="1440" y="2512"/>
            <a:ext cx="735" cy="272"/>
          </p:xfrm>
          <a:graphic>
            <a:graphicData uri="http://schemas.openxmlformats.org/presentationml/2006/ole">
              <mc:AlternateContent xmlns:mc="http://schemas.openxmlformats.org/markup-compatibility/2006">
                <mc:Choice xmlns:v="urn:schemas-microsoft-com:vml" Requires="v">
                  <p:oleObj spid="_x0000_s14361" name="Equation" r:id="rId7" imgW="583693" imgH="215713" progId="Equation.3">
                    <p:embed/>
                  </p:oleObj>
                </mc:Choice>
                <mc:Fallback>
                  <p:oleObj name="Equation" r:id="rId7" imgW="583693" imgH="215713"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0" y="2512"/>
                          <a:ext cx="735"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2265" name="Text Box 9"/>
          <p:cNvSpPr txBox="1">
            <a:spLocks noChangeArrowheads="1"/>
          </p:cNvSpPr>
          <p:nvPr/>
        </p:nvSpPr>
        <p:spPr bwMode="auto">
          <a:xfrm>
            <a:off x="457200" y="5105400"/>
            <a:ext cx="8061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chemeClr val="tx2"/>
                </a:solidFill>
                <a:latin typeface="Times New Roman" panose="02020603050405020304" pitchFamily="18" charset="0"/>
              </a:rPr>
              <a:t>DTW:</a:t>
            </a:r>
            <a:r>
              <a:rPr kumimoji="1" lang="zh-CN" altLang="en-US" sz="2400" b="1">
                <a:solidFill>
                  <a:schemeClr val="tx2"/>
                </a:solidFill>
                <a:latin typeface="Times New Roman" panose="02020603050405020304" pitchFamily="18" charset="0"/>
              </a:rPr>
              <a:t>将表示两个语音段的矢量序列对准了再计算相似度。</a:t>
            </a:r>
          </a:p>
          <a:p>
            <a:pPr eaLnBrk="1" hangingPunct="1">
              <a:spcBef>
                <a:spcPct val="0"/>
              </a:spcBef>
              <a:buFontTx/>
              <a:buNone/>
            </a:pPr>
            <a:r>
              <a:rPr kumimoji="1" lang="zh-CN" altLang="en-US" sz="2400" b="1">
                <a:solidFill>
                  <a:schemeClr val="tx2"/>
                </a:solidFill>
                <a:latin typeface="Times New Roman" panose="02020603050405020304" pitchFamily="18" charset="0"/>
              </a:rPr>
              <a:t>           或者说在时间上归正后再计算相似度。</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wipe(up)">
                                      <p:cBhvr>
                                        <p:cTn id="7" dur="500"/>
                                        <p:tgtEl>
                                          <p:spTgt spid="3522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2261"/>
                                        </p:tgtEl>
                                        <p:attrNameLst>
                                          <p:attrName>style.visibility</p:attrName>
                                        </p:attrNameLst>
                                      </p:cBhvr>
                                      <p:to>
                                        <p:strVal val="visible"/>
                                      </p:to>
                                    </p:set>
                                    <p:animEffect transition="in" filter="wipe(up)">
                                      <p:cBhvr>
                                        <p:cTn id="12" dur="500"/>
                                        <p:tgtEl>
                                          <p:spTgt spid="3522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52260"/>
                                        </p:tgtEl>
                                        <p:attrNameLst>
                                          <p:attrName>style.visibility</p:attrName>
                                        </p:attrNameLst>
                                      </p:cBhvr>
                                      <p:to>
                                        <p:strVal val="visible"/>
                                      </p:to>
                                    </p:set>
                                    <p:animEffect transition="in" filter="wipe(up)">
                                      <p:cBhvr>
                                        <p:cTn id="17" dur="500"/>
                                        <p:tgtEl>
                                          <p:spTgt spid="3522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52265"/>
                                        </p:tgtEl>
                                        <p:attrNameLst>
                                          <p:attrName>style.visibility</p:attrName>
                                        </p:attrNameLst>
                                      </p:cBhvr>
                                      <p:to>
                                        <p:strVal val="visible"/>
                                      </p:to>
                                    </p:set>
                                    <p:animEffect transition="in" filter="wipe(up)">
                                      <p:cBhvr>
                                        <p:cTn id="27" dur="500"/>
                                        <p:tgtEl>
                                          <p:spTgt spid="352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autoUpdateAnimBg="0"/>
      <p:bldP spid="352261" grpId="0" animBg="1" autoUpdateAnimBg="0"/>
      <p:bldP spid="352265"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ext Box 2"/>
          <p:cNvSpPr txBox="1">
            <a:spLocks noChangeArrowheads="1"/>
          </p:cNvSpPr>
          <p:nvPr/>
        </p:nvSpPr>
        <p:spPr bwMode="auto">
          <a:xfrm>
            <a:off x="755650" y="3068638"/>
            <a:ext cx="7646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00"/>
                </a:solidFill>
                <a:latin typeface="Times New Roman" panose="02020603050405020304" pitchFamily="18" charset="0"/>
              </a:rPr>
              <a:t>若观察概率为混合高斯概率密度函数形式</a:t>
            </a:r>
            <a:endParaRPr kumimoji="1" lang="en-US" altLang="zh-CN" sz="2800" b="1">
              <a:solidFill>
                <a:srgbClr val="000000"/>
              </a:solidFill>
              <a:latin typeface="Times New Roman" panose="02020603050405020304" pitchFamily="18" charset="0"/>
            </a:endParaRPr>
          </a:p>
        </p:txBody>
      </p:sp>
      <p:sp>
        <p:nvSpPr>
          <p:cNvPr id="138243" name="Rectangle 3"/>
          <p:cNvSpPr>
            <a:spLocks noGrp="1" noChangeArrowheads="1"/>
          </p:cNvSpPr>
          <p:nvPr>
            <p:ph type="title" sz="quarter"/>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en-US" altLang="zh-CN" smtClean="0">
              <a:solidFill>
                <a:schemeClr val="accent2"/>
              </a:solidFill>
            </a:endParaRPr>
          </a:p>
        </p:txBody>
      </p:sp>
      <p:graphicFrame>
        <p:nvGraphicFramePr>
          <p:cNvPr id="442372" name="Object 4"/>
          <p:cNvGraphicFramePr>
            <a:graphicFrameLocks noGrp="1" noChangeAspect="1"/>
          </p:cNvGraphicFramePr>
          <p:nvPr>
            <p:ph sz="quarter" idx="2"/>
          </p:nvPr>
        </p:nvGraphicFramePr>
        <p:xfrm>
          <a:off x="2381250" y="3508375"/>
          <a:ext cx="3497263" cy="950913"/>
        </p:xfrm>
        <a:graphic>
          <a:graphicData uri="http://schemas.openxmlformats.org/presentationml/2006/ole">
            <mc:AlternateContent xmlns:mc="http://schemas.openxmlformats.org/markup-compatibility/2006">
              <mc:Choice xmlns:v="urn:schemas-microsoft-com:vml" Requires="v">
                <p:oleObj spid="_x0000_s138300" name="Equation" r:id="rId3" imgW="1651000" imgH="431800" progId="Equation.DSMT4">
                  <p:embed/>
                </p:oleObj>
              </mc:Choice>
              <mc:Fallback>
                <p:oleObj name="Equation" r:id="rId3" imgW="1651000" imgH="431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50" y="3508375"/>
                        <a:ext cx="3497263" cy="950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755650" y="1700213"/>
            <a:ext cx="8186738" cy="541337"/>
            <a:chOff x="476" y="1071"/>
            <a:chExt cx="5157" cy="341"/>
          </a:xfrm>
        </p:grpSpPr>
        <p:graphicFrame>
          <p:nvGraphicFramePr>
            <p:cNvPr id="138255" name="Object 6"/>
            <p:cNvGraphicFramePr>
              <a:graphicFrameLocks noChangeAspect="1"/>
            </p:cNvGraphicFramePr>
            <p:nvPr/>
          </p:nvGraphicFramePr>
          <p:xfrm>
            <a:off x="793" y="1117"/>
            <a:ext cx="192" cy="288"/>
          </p:xfrm>
          <a:graphic>
            <a:graphicData uri="http://schemas.openxmlformats.org/presentationml/2006/ole">
              <mc:AlternateContent xmlns:mc="http://schemas.openxmlformats.org/markup-compatibility/2006">
                <mc:Choice xmlns:v="urn:schemas-microsoft-com:vml" Requires="v">
                  <p:oleObj spid="_x0000_s138301" name="Equation" r:id="rId5" imgW="152334" imgH="228501" progId="Equation.DSMT4">
                    <p:embed/>
                  </p:oleObj>
                </mc:Choice>
                <mc:Fallback>
                  <p:oleObj name="Equation" r:id="rId5" imgW="152334" imgH="228501"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1117"/>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8256" name="Text Box 7"/>
            <p:cNvSpPr txBox="1">
              <a:spLocks noChangeArrowheads="1"/>
            </p:cNvSpPr>
            <p:nvPr/>
          </p:nvSpPr>
          <p:spPr bwMode="auto">
            <a:xfrm>
              <a:off x="476" y="107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将</a:t>
              </a:r>
            </a:p>
          </p:txBody>
        </p:sp>
        <p:sp>
          <p:nvSpPr>
            <p:cNvPr id="138257" name="Text Box 8"/>
            <p:cNvSpPr txBox="1">
              <a:spLocks noChangeArrowheads="1"/>
            </p:cNvSpPr>
            <p:nvPr/>
          </p:nvSpPr>
          <p:spPr bwMode="auto">
            <a:xfrm>
              <a:off x="975" y="1085"/>
              <a:ext cx="46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估计为所有状态标号为</a:t>
              </a:r>
              <a:r>
                <a:rPr kumimoji="1" lang="en-US" altLang="zh-CN" sz="2800" b="1" i="1">
                  <a:solidFill>
                    <a:srgbClr val="1F2039"/>
                  </a:solidFill>
                  <a:latin typeface="Times New Roman" panose="02020603050405020304" pitchFamily="18" charset="0"/>
                </a:rPr>
                <a:t>i</a:t>
              </a:r>
              <a:r>
                <a:rPr kumimoji="1" lang="zh-CN" altLang="en-US" sz="2800" b="1">
                  <a:solidFill>
                    <a:srgbClr val="1F2039"/>
                  </a:solidFill>
                  <a:latin typeface="Times New Roman" panose="02020603050405020304" pitchFamily="18" charset="0"/>
                </a:rPr>
                <a:t>的特征矢量的样本均值</a:t>
              </a:r>
              <a:endParaRPr kumimoji="1" lang="en-US" altLang="zh-CN" sz="2800" b="1">
                <a:solidFill>
                  <a:srgbClr val="1F2039"/>
                </a:solidFill>
                <a:latin typeface="Times New Roman" panose="02020603050405020304" pitchFamily="18" charset="0"/>
              </a:endParaRPr>
            </a:p>
          </p:txBody>
        </p:sp>
      </p:grpSp>
      <p:grpSp>
        <p:nvGrpSpPr>
          <p:cNvPr id="3" name="Group 9"/>
          <p:cNvGrpSpPr>
            <a:grpSpLocks/>
          </p:cNvGrpSpPr>
          <p:nvPr/>
        </p:nvGrpSpPr>
        <p:grpSpPr bwMode="auto">
          <a:xfrm>
            <a:off x="755650" y="1979613"/>
            <a:ext cx="8364538" cy="815975"/>
            <a:chOff x="476" y="1247"/>
            <a:chExt cx="5269" cy="514"/>
          </a:xfrm>
        </p:grpSpPr>
        <p:graphicFrame>
          <p:nvGraphicFramePr>
            <p:cNvPr id="138252" name="Object 10"/>
            <p:cNvGraphicFramePr>
              <a:graphicFrameLocks noChangeAspect="1"/>
            </p:cNvGraphicFramePr>
            <p:nvPr/>
          </p:nvGraphicFramePr>
          <p:xfrm>
            <a:off x="623" y="1247"/>
            <a:ext cx="271" cy="297"/>
          </p:xfrm>
          <a:graphic>
            <a:graphicData uri="http://schemas.openxmlformats.org/presentationml/2006/ole">
              <mc:AlternateContent xmlns:mc="http://schemas.openxmlformats.org/markup-compatibility/2006">
                <mc:Choice xmlns:v="urn:schemas-microsoft-com:vml" Requires="v">
                  <p:oleObj spid="_x0000_s138302" name="Equation" r:id="rId7" imgW="228600" imgH="241300" progId="Equation.DSMT4">
                    <p:embed/>
                  </p:oleObj>
                </mc:Choice>
                <mc:Fallback>
                  <p:oleObj name="Equation" r:id="rId7" imgW="228600" imgH="2413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 y="1247"/>
                          <a:ext cx="271"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53" name="Text Box 11"/>
            <p:cNvSpPr txBox="1">
              <a:spLocks noChangeArrowheads="1"/>
            </p:cNvSpPr>
            <p:nvPr/>
          </p:nvSpPr>
          <p:spPr bwMode="auto">
            <a:xfrm>
              <a:off x="476" y="143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将</a:t>
              </a:r>
            </a:p>
          </p:txBody>
        </p:sp>
        <p:sp>
          <p:nvSpPr>
            <p:cNvPr id="138254" name="Text Box 12"/>
            <p:cNvSpPr txBox="1">
              <a:spLocks noChangeArrowheads="1"/>
            </p:cNvSpPr>
            <p:nvPr/>
          </p:nvSpPr>
          <p:spPr bwMode="auto">
            <a:xfrm>
              <a:off x="975" y="1434"/>
              <a:ext cx="47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估计为所有状态标号为</a:t>
              </a:r>
              <a:r>
                <a:rPr kumimoji="1" lang="en-US" altLang="zh-CN" sz="2800" b="1" i="1">
                  <a:solidFill>
                    <a:srgbClr val="1F2039"/>
                  </a:solidFill>
                  <a:latin typeface="Times New Roman" panose="02020603050405020304" pitchFamily="18" charset="0"/>
                </a:rPr>
                <a:t>i</a:t>
              </a:r>
              <a:r>
                <a:rPr kumimoji="1" lang="zh-CN" altLang="en-US" sz="2800" b="1">
                  <a:solidFill>
                    <a:srgbClr val="1F2039"/>
                  </a:solidFill>
                  <a:latin typeface="Times New Roman" panose="02020603050405020304" pitchFamily="18" charset="0"/>
                </a:rPr>
                <a:t>的特征矢量第</a:t>
              </a:r>
              <a:r>
                <a:rPr kumimoji="1" lang="en-US" altLang="zh-CN" sz="2800" i="1">
                  <a:solidFill>
                    <a:srgbClr val="1F2039"/>
                  </a:solidFill>
                  <a:latin typeface="Times New Roman" panose="02020603050405020304" pitchFamily="18" charset="0"/>
                </a:rPr>
                <a:t>d</a:t>
              </a:r>
              <a:r>
                <a:rPr kumimoji="1" lang="zh-CN" altLang="en-US" sz="2800" b="1">
                  <a:solidFill>
                    <a:srgbClr val="1F2039"/>
                  </a:solidFill>
                  <a:latin typeface="Times New Roman" panose="02020603050405020304" pitchFamily="18" charset="0"/>
                </a:rPr>
                <a:t>维的方差</a:t>
              </a:r>
              <a:endParaRPr kumimoji="1" lang="en-US" altLang="zh-CN" sz="2800" b="1">
                <a:solidFill>
                  <a:srgbClr val="1F2039"/>
                </a:solidFill>
                <a:latin typeface="Times New Roman" panose="02020603050405020304" pitchFamily="18" charset="0"/>
              </a:endParaRPr>
            </a:p>
          </p:txBody>
        </p:sp>
      </p:grpSp>
      <p:grpSp>
        <p:nvGrpSpPr>
          <p:cNvPr id="4" name="Group 13"/>
          <p:cNvGrpSpPr>
            <a:grpSpLocks/>
          </p:cNvGrpSpPr>
          <p:nvPr/>
        </p:nvGrpSpPr>
        <p:grpSpPr bwMode="auto">
          <a:xfrm>
            <a:off x="395288" y="4652963"/>
            <a:ext cx="8280400" cy="914400"/>
            <a:chOff x="249" y="3070"/>
            <a:chExt cx="5216" cy="576"/>
          </a:xfrm>
        </p:grpSpPr>
        <p:sp>
          <p:nvSpPr>
            <p:cNvPr id="138249" name="Text Box 14"/>
            <p:cNvSpPr txBox="1">
              <a:spLocks noChangeArrowheads="1"/>
            </p:cNvSpPr>
            <p:nvPr/>
          </p:nvSpPr>
          <p:spPr bwMode="auto">
            <a:xfrm>
              <a:off x="249" y="3070"/>
              <a:ext cx="5216"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None/>
              </a:pPr>
              <a:r>
                <a:rPr kumimoji="1" lang="zh-CN" altLang="en-US" sz="2800" b="1">
                  <a:solidFill>
                    <a:srgbClr val="000000"/>
                  </a:solidFill>
                </a:rPr>
                <a:t>   需要将状态标号</a:t>
              </a:r>
              <a:r>
                <a:rPr kumimoji="1" lang="zh-CN" altLang="en-US" sz="2800" b="1">
                  <a:solidFill>
                    <a:srgbClr val="1F2039"/>
                  </a:solidFill>
                </a:rPr>
                <a:t>为</a:t>
              </a:r>
              <a:r>
                <a:rPr kumimoji="1" lang="en-US" altLang="zh-CN" sz="2800" i="1">
                  <a:solidFill>
                    <a:srgbClr val="1F2039"/>
                  </a:solidFill>
                  <a:latin typeface="Times New Roman" panose="02020603050405020304" pitchFamily="18" charset="0"/>
                </a:rPr>
                <a:t>i</a:t>
              </a:r>
              <a:r>
                <a:rPr kumimoji="1" lang="zh-CN" altLang="en-US" sz="2800" b="1">
                  <a:solidFill>
                    <a:srgbClr val="1F2039"/>
                  </a:solidFill>
                </a:rPr>
                <a:t>的特征矢量进行聚类</a:t>
              </a:r>
              <a:r>
                <a:rPr kumimoji="1" lang="en-US" altLang="zh-CN" sz="2800" b="1">
                  <a:solidFill>
                    <a:srgbClr val="1F2039"/>
                  </a:solidFill>
                </a:rPr>
                <a:t>,</a:t>
              </a:r>
              <a:r>
                <a:rPr kumimoji="1" lang="zh-CN" altLang="en-US" sz="2800" b="1">
                  <a:solidFill>
                    <a:srgbClr val="1F2039"/>
                  </a:solidFill>
                </a:rPr>
                <a:t>聚成</a:t>
              </a:r>
              <a:r>
                <a:rPr kumimoji="1" lang="en-US" altLang="zh-CN" sz="2800" i="1">
                  <a:solidFill>
                    <a:srgbClr val="1F2039"/>
                  </a:solidFill>
                  <a:latin typeface="Times New Roman" panose="02020603050405020304" pitchFamily="18" charset="0"/>
                </a:rPr>
                <a:t>K</a:t>
              </a:r>
              <a:r>
                <a:rPr kumimoji="1" lang="zh-CN" altLang="en-US" sz="2800" b="1">
                  <a:solidFill>
                    <a:srgbClr val="1F2039"/>
                  </a:solidFill>
                </a:rPr>
                <a:t>类，在每一类的样本中估计</a:t>
              </a:r>
              <a:endParaRPr kumimoji="1" lang="en-US" altLang="zh-CN" sz="2800" b="1">
                <a:solidFill>
                  <a:srgbClr val="1F2039"/>
                </a:solidFill>
              </a:endParaRPr>
            </a:p>
          </p:txBody>
        </p:sp>
        <p:graphicFrame>
          <p:nvGraphicFramePr>
            <p:cNvPr id="138250" name="Object 15"/>
            <p:cNvGraphicFramePr>
              <a:graphicFrameLocks noChangeAspect="1"/>
            </p:cNvGraphicFramePr>
            <p:nvPr/>
          </p:nvGraphicFramePr>
          <p:xfrm>
            <a:off x="3264" y="3294"/>
            <a:ext cx="304" cy="334"/>
          </p:xfrm>
          <a:graphic>
            <a:graphicData uri="http://schemas.openxmlformats.org/presentationml/2006/ole">
              <mc:AlternateContent xmlns:mc="http://schemas.openxmlformats.org/markup-compatibility/2006">
                <mc:Choice xmlns:v="urn:schemas-microsoft-com:vml" Requires="v">
                  <p:oleObj spid="_x0000_s138303" name="Equation" r:id="rId9" imgW="215806" imgH="228501" progId="Equation.DSMT4">
                    <p:embed/>
                  </p:oleObj>
                </mc:Choice>
                <mc:Fallback>
                  <p:oleObj name="Equation" r:id="rId9" imgW="215806" imgH="228501"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4" y="3294"/>
                          <a:ext cx="304"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8251" name="Object 16"/>
            <p:cNvGraphicFramePr>
              <a:graphicFrameLocks noChangeAspect="1"/>
            </p:cNvGraphicFramePr>
            <p:nvPr/>
          </p:nvGraphicFramePr>
          <p:xfrm>
            <a:off x="3650" y="3294"/>
            <a:ext cx="303" cy="352"/>
          </p:xfrm>
          <a:graphic>
            <a:graphicData uri="http://schemas.openxmlformats.org/presentationml/2006/ole">
              <mc:AlternateContent xmlns:mc="http://schemas.openxmlformats.org/markup-compatibility/2006">
                <mc:Choice xmlns:v="urn:schemas-microsoft-com:vml" Requires="v">
                  <p:oleObj spid="_x0000_s138304" name="Equation" r:id="rId11" imgW="215713" imgH="241091" progId="Equation.DSMT4">
                    <p:embed/>
                  </p:oleObj>
                </mc:Choice>
                <mc:Fallback>
                  <p:oleObj name="Equation" r:id="rId11" imgW="215713" imgH="241091" progId="Equation.DSMT4">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0" y="3294"/>
                          <a:ext cx="303"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42385" name="Object 17"/>
          <p:cNvGraphicFramePr>
            <a:graphicFrameLocks/>
          </p:cNvGraphicFramePr>
          <p:nvPr/>
        </p:nvGraphicFramePr>
        <p:xfrm>
          <a:off x="1042988" y="5661025"/>
          <a:ext cx="6405562" cy="838200"/>
        </p:xfrm>
        <a:graphic>
          <a:graphicData uri="http://schemas.openxmlformats.org/presentationml/2006/ole">
            <mc:AlternateContent xmlns:mc="http://schemas.openxmlformats.org/markup-compatibility/2006">
              <mc:Choice xmlns:v="urn:schemas-microsoft-com:vml" Requires="v">
                <p:oleObj spid="_x0000_s138305" name="Equation" r:id="rId13" imgW="3213100" imgH="419100" progId="Equation.DSMT4">
                  <p:embed/>
                </p:oleObj>
              </mc:Choice>
              <mc:Fallback>
                <p:oleObj name="Equation" r:id="rId13" imgW="3213100" imgH="419100" progId="Equation.DSMT4">
                  <p:embed/>
                  <p:pic>
                    <p:nvPicPr>
                      <p:cNvPr id="0" name="Object 17"/>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5661025"/>
                        <a:ext cx="6405562"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2370"/>
                                        </p:tgtEl>
                                        <p:attrNameLst>
                                          <p:attrName>style.visibility</p:attrName>
                                        </p:attrNameLst>
                                      </p:cBhvr>
                                      <p:to>
                                        <p:strVal val="visible"/>
                                      </p:to>
                                    </p:set>
                                    <p:animEffect transition="in" filter="wipe(up)">
                                      <p:cBhvr>
                                        <p:cTn id="17" dur="500"/>
                                        <p:tgtEl>
                                          <p:spTgt spid="4423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42372"/>
                                        </p:tgtEl>
                                        <p:attrNameLst>
                                          <p:attrName>style.visibility</p:attrName>
                                        </p:attrNameLst>
                                      </p:cBhvr>
                                      <p:to>
                                        <p:strVal val="visible"/>
                                      </p:to>
                                    </p:set>
                                    <p:animEffect transition="in" filter="wipe(up)">
                                      <p:cBhvr>
                                        <p:cTn id="22" dur="500"/>
                                        <p:tgtEl>
                                          <p:spTgt spid="4423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42385"/>
                                        </p:tgtEl>
                                        <p:attrNameLst>
                                          <p:attrName>style.visibility</p:attrName>
                                        </p:attrNameLst>
                                      </p:cBhvr>
                                      <p:to>
                                        <p:strVal val="visible"/>
                                      </p:to>
                                    </p:set>
                                    <p:animEffect transition="in" filter="wipe(up)">
                                      <p:cBhvr>
                                        <p:cTn id="32" dur="500"/>
                                        <p:tgtEl>
                                          <p:spTgt spid="442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0"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39267" name="Rectangle 3"/>
          <p:cNvSpPr>
            <a:spLocks noGrp="1" noChangeArrowheads="1"/>
          </p:cNvSpPr>
          <p:nvPr>
            <p:ph type="body" idx="1"/>
          </p:nvPr>
        </p:nvSpPr>
        <p:spPr>
          <a:xfrm>
            <a:off x="457200" y="1600200"/>
            <a:ext cx="8229600" cy="1676400"/>
          </a:xfrm>
        </p:spPr>
        <p:txBody>
          <a:bodyPr/>
          <a:lstStyle/>
          <a:p>
            <a:pPr eaLnBrk="1" hangingPunct="1"/>
            <a:r>
              <a:rPr lang="zh-CN" altLang="en-US" sz="2800" b="1" smtClean="0">
                <a:solidFill>
                  <a:srgbClr val="1F2039"/>
                </a:solidFill>
                <a:latin typeface="Times New Roman" panose="02020603050405020304" pitchFamily="18" charset="0"/>
              </a:rPr>
              <a:t>多个观察值序列训练</a:t>
            </a:r>
          </a:p>
          <a:p>
            <a:pPr eaLnBrk="1" hangingPunct="1">
              <a:buFontTx/>
              <a:buNone/>
            </a:pPr>
            <a:r>
              <a:rPr lang="zh-CN" altLang="en-US" sz="2800" b="1" smtClean="0">
                <a:solidFill>
                  <a:srgbClr val="1F2039"/>
                </a:solidFill>
                <a:latin typeface="宋体" panose="02010600030101010101" pitchFamily="2" charset="-122"/>
              </a:rPr>
              <a:t>  用</a:t>
            </a:r>
            <a:r>
              <a:rPr lang="en-US" altLang="zh-CN" sz="2800" b="1" i="1" smtClean="0">
                <a:solidFill>
                  <a:srgbClr val="1F2039"/>
                </a:solidFill>
                <a:latin typeface="Times New Roman" panose="02020603050405020304" pitchFamily="18" charset="0"/>
              </a:rPr>
              <a:t>L</a:t>
            </a:r>
            <a:r>
              <a:rPr lang="zh-CN" altLang="en-US" sz="2800" b="1" smtClean="0">
                <a:solidFill>
                  <a:srgbClr val="1F2039"/>
                </a:solidFill>
                <a:latin typeface="宋体" panose="02010600030101010101" pitchFamily="2" charset="-122"/>
              </a:rPr>
              <a:t>个观察序列训练</a:t>
            </a:r>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宋体" panose="02010600030101010101" pitchFamily="2" charset="-122"/>
              </a:rPr>
              <a:t>时，要对</a:t>
            </a:r>
            <a:r>
              <a:rPr lang="en-US" altLang="zh-CN" sz="2800" b="1" smtClean="0">
                <a:solidFill>
                  <a:srgbClr val="1F2039"/>
                </a:solidFill>
                <a:latin typeface="Times New Roman" panose="02020603050405020304" pitchFamily="18" charset="0"/>
              </a:rPr>
              <a:t>Baum-Welch</a:t>
            </a:r>
            <a:r>
              <a:rPr lang="zh-CN" altLang="en-US" sz="2800" b="1" smtClean="0">
                <a:solidFill>
                  <a:srgbClr val="1F2039"/>
                </a:solidFill>
                <a:latin typeface="宋体" panose="02010600030101010101" pitchFamily="2" charset="-122"/>
              </a:rPr>
              <a:t>算法的重估公式加以修正。</a:t>
            </a:r>
            <a:r>
              <a:rPr lang="zh-CN" altLang="en-US" sz="2800" b="1" smtClean="0">
                <a:solidFill>
                  <a:srgbClr val="1F2039"/>
                </a:solidFill>
                <a:latin typeface="Times New Roman" panose="02020603050405020304" pitchFamily="18" charset="0"/>
              </a:rPr>
              <a:t>  </a:t>
            </a:r>
          </a:p>
        </p:txBody>
      </p:sp>
      <p:sp>
        <p:nvSpPr>
          <p:cNvPr id="139268" name="Rectangle 4"/>
          <p:cNvSpPr>
            <a:spLocks noChangeArrowheads="1"/>
          </p:cNvSpPr>
          <p:nvPr/>
        </p:nvSpPr>
        <p:spPr bwMode="auto">
          <a:xfrm>
            <a:off x="3571875"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43397" name="Object 5"/>
          <p:cNvGraphicFramePr>
            <a:graphicFrameLocks noChangeAspect="1"/>
          </p:cNvGraphicFramePr>
          <p:nvPr/>
        </p:nvGraphicFramePr>
        <p:xfrm>
          <a:off x="2667000" y="3733800"/>
          <a:ext cx="4033838" cy="863600"/>
        </p:xfrm>
        <a:graphic>
          <a:graphicData uri="http://schemas.openxmlformats.org/presentationml/2006/ole">
            <mc:AlternateContent xmlns:mc="http://schemas.openxmlformats.org/markup-compatibility/2006">
              <mc:Choice xmlns:v="urn:schemas-microsoft-com:vml" Requires="v">
                <p:oleObj spid="_x0000_s139286" name="Equation" r:id="rId4" imgW="2260600" imgH="431800" progId="Equation.DSMT4">
                  <p:embed/>
                </p:oleObj>
              </mc:Choice>
              <mc:Fallback>
                <p:oleObj name="Equation" r:id="rId4" imgW="2260600" imgH="4318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733800"/>
                        <a:ext cx="403383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9270" name="Rectangle 6"/>
          <p:cNvSpPr>
            <a:spLocks noChangeArrowheads="1"/>
          </p:cNvSpPr>
          <p:nvPr/>
        </p:nvSpPr>
        <p:spPr bwMode="auto">
          <a:xfrm>
            <a:off x="3143250" y="299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43399" name="Object 7"/>
          <p:cNvGraphicFramePr>
            <a:graphicFrameLocks noChangeAspect="1"/>
          </p:cNvGraphicFramePr>
          <p:nvPr/>
        </p:nvGraphicFramePr>
        <p:xfrm>
          <a:off x="1828800" y="4724400"/>
          <a:ext cx="5715000" cy="1733550"/>
        </p:xfrm>
        <a:graphic>
          <a:graphicData uri="http://schemas.openxmlformats.org/presentationml/2006/ole">
            <mc:AlternateContent xmlns:mc="http://schemas.openxmlformats.org/markup-compatibility/2006">
              <mc:Choice xmlns:v="urn:schemas-microsoft-com:vml" Requires="v">
                <p:oleObj spid="_x0000_s139287" name="Equation" r:id="rId6" imgW="2857500" imgH="863600" progId="Equation.DSMT4">
                  <p:embed/>
                </p:oleObj>
              </mc:Choice>
              <mc:Fallback>
                <p:oleObj name="Equation" r:id="rId6" imgW="2857500" imgH="8636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4724400"/>
                        <a:ext cx="5715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3397"/>
                                        </p:tgtEl>
                                        <p:attrNameLst>
                                          <p:attrName>style.visibility</p:attrName>
                                        </p:attrNameLst>
                                      </p:cBhvr>
                                      <p:to>
                                        <p:strVal val="visible"/>
                                      </p:to>
                                    </p:set>
                                    <p:animEffect transition="in" filter="wipe(up)">
                                      <p:cBhvr>
                                        <p:cTn id="7" dur="500"/>
                                        <p:tgtEl>
                                          <p:spTgt spid="443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43399"/>
                                        </p:tgtEl>
                                        <p:attrNameLst>
                                          <p:attrName>style.visibility</p:attrName>
                                        </p:attrNameLst>
                                      </p:cBhvr>
                                      <p:to>
                                        <p:strVal val="visible"/>
                                      </p:to>
                                    </p:set>
                                    <p:animEffect transition="in" filter="wipe(up)">
                                      <p:cBhvr>
                                        <p:cTn id="12" dur="500"/>
                                        <p:tgtEl>
                                          <p:spTgt spid="443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41315" name="Rectangle 3"/>
          <p:cNvSpPr>
            <a:spLocks noChangeArrowheads="1"/>
          </p:cNvSpPr>
          <p:nvPr/>
        </p:nvSpPr>
        <p:spPr bwMode="auto">
          <a:xfrm>
            <a:off x="3433763" y="2938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445444" name="Object 4"/>
          <p:cNvGraphicFramePr>
            <a:graphicFrameLocks noChangeAspect="1"/>
          </p:cNvGraphicFramePr>
          <p:nvPr/>
        </p:nvGraphicFramePr>
        <p:xfrm>
          <a:off x="1828800" y="2209800"/>
          <a:ext cx="4556125" cy="1963738"/>
        </p:xfrm>
        <a:graphic>
          <a:graphicData uri="http://schemas.openxmlformats.org/presentationml/2006/ole">
            <mc:AlternateContent xmlns:mc="http://schemas.openxmlformats.org/markup-compatibility/2006">
              <mc:Choice xmlns:v="urn:schemas-microsoft-com:vml" Requires="v">
                <p:oleObj spid="_x0000_s141326" name="Equation" r:id="rId4" imgW="2273300" imgH="977900" progId="Equation.DSMT4">
                  <p:embed/>
                </p:oleObj>
              </mc:Choice>
              <mc:Fallback>
                <p:oleObj name="Equation" r:id="rId4" imgW="2273300" imgH="9779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2209800"/>
                        <a:ext cx="4556125" cy="196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5445" name="Text Box 5"/>
          <p:cNvSpPr txBox="1">
            <a:spLocks noChangeArrowheads="1"/>
          </p:cNvSpPr>
          <p:nvPr/>
        </p:nvSpPr>
        <p:spPr bwMode="auto">
          <a:xfrm>
            <a:off x="395288" y="4652963"/>
            <a:ext cx="3122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kumimoji="1" lang="zh-CN" altLang="en-US" sz="2800" b="1">
                <a:solidFill>
                  <a:srgbClr val="1F2039"/>
                </a:solidFill>
                <a:latin typeface="Times New Roman" panose="02020603050405020304" pitchFamily="18" charset="0"/>
              </a:rPr>
              <a:t> 数据下溢问题</a:t>
            </a:r>
          </a:p>
        </p:txBody>
      </p:sp>
      <p:sp>
        <p:nvSpPr>
          <p:cNvPr id="445446" name="Text Box 6"/>
          <p:cNvSpPr txBox="1">
            <a:spLocks noChangeArrowheads="1"/>
          </p:cNvSpPr>
          <p:nvPr/>
        </p:nvSpPr>
        <p:spPr bwMode="auto">
          <a:xfrm>
            <a:off x="971550" y="5445125"/>
            <a:ext cx="4470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800" b="1">
                <a:solidFill>
                  <a:srgbClr val="000000"/>
                </a:solidFill>
              </a:rPr>
              <a:t>用对数似然度，取代概率值</a:t>
            </a:r>
            <a:endParaRPr kumimoji="1" lang="en-US" altLang="zh-CN" sz="2800" b="1">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45444"/>
                                        </p:tgtEl>
                                        <p:attrNameLst>
                                          <p:attrName>style.visibility</p:attrName>
                                        </p:attrNameLst>
                                      </p:cBhvr>
                                      <p:to>
                                        <p:strVal val="visible"/>
                                      </p:to>
                                    </p:set>
                                    <p:animEffect transition="in" filter="wipe(up)">
                                      <p:cBhvr>
                                        <p:cTn id="7" dur="500"/>
                                        <p:tgtEl>
                                          <p:spTgt spid="445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45445"/>
                                        </p:tgtEl>
                                        <p:attrNameLst>
                                          <p:attrName>style.visibility</p:attrName>
                                        </p:attrNameLst>
                                      </p:cBhvr>
                                      <p:to>
                                        <p:strVal val="visible"/>
                                      </p:to>
                                    </p:set>
                                    <p:animEffect transition="in" filter="wipe(up)">
                                      <p:cBhvr>
                                        <p:cTn id="12" dur="500"/>
                                        <p:tgtEl>
                                          <p:spTgt spid="4454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45446"/>
                                        </p:tgtEl>
                                        <p:attrNameLst>
                                          <p:attrName>style.visibility</p:attrName>
                                        </p:attrNameLst>
                                      </p:cBhvr>
                                      <p:to>
                                        <p:strVal val="visible"/>
                                      </p:to>
                                    </p:set>
                                    <p:animEffect transition="in" filter="wipe(up)">
                                      <p:cBhvr>
                                        <p:cTn id="17" dur="500"/>
                                        <p:tgtEl>
                                          <p:spTgt spid="445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5" grpId="0"/>
      <p:bldP spid="44544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43363" name="Rectangle 3"/>
          <p:cNvSpPr>
            <a:spLocks noGrp="1" noChangeArrowheads="1"/>
          </p:cNvSpPr>
          <p:nvPr>
            <p:ph type="body" idx="1"/>
          </p:nvPr>
        </p:nvSpPr>
        <p:spPr>
          <a:xfrm>
            <a:off x="685800" y="1600200"/>
            <a:ext cx="7772400" cy="4114800"/>
          </a:xfrm>
        </p:spPr>
        <p:txBody>
          <a:bodyPr/>
          <a:lstStyle/>
          <a:p>
            <a:pPr eaLnBrk="1" hangingPunct="1"/>
            <a:r>
              <a:rPr lang="en-US" altLang="zh-CN" sz="2800" b="1" smtClean="0">
                <a:solidFill>
                  <a:srgbClr val="1F2039"/>
                </a:solidFill>
              </a:rPr>
              <a:t>Markov</a:t>
            </a:r>
            <a:r>
              <a:rPr lang="zh-CN" altLang="en-US" sz="2800" b="1" smtClean="0">
                <a:solidFill>
                  <a:srgbClr val="1F2039"/>
                </a:solidFill>
                <a:latin typeface="宋体" panose="02010600030101010101" pitchFamily="2" charset="-122"/>
              </a:rPr>
              <a:t>链的形状和</a:t>
            </a:r>
            <a:r>
              <a:rPr lang="en-US" altLang="zh-CN" sz="2800" b="1" smtClean="0">
                <a:solidFill>
                  <a:srgbClr val="1F2039"/>
                </a:solidFill>
                <a:latin typeface="宋体" panose="02010600030101010101" pitchFamily="2" charset="-122"/>
              </a:rPr>
              <a:t>HMM</a:t>
            </a:r>
            <a:r>
              <a:rPr lang="zh-CN" altLang="en-US" sz="2800" b="1" smtClean="0">
                <a:solidFill>
                  <a:srgbClr val="1F2039"/>
                </a:solidFill>
                <a:latin typeface="宋体" panose="02010600030101010101" pitchFamily="2" charset="-122"/>
              </a:rPr>
              <a:t>的类型</a:t>
            </a:r>
            <a:r>
              <a:rPr lang="zh-CN" altLang="en-US" sz="2800" b="1" smtClean="0">
                <a:solidFill>
                  <a:srgbClr val="1F2039"/>
                </a:solidFill>
              </a:rPr>
              <a:t> </a:t>
            </a:r>
          </a:p>
        </p:txBody>
      </p:sp>
      <p:sp>
        <p:nvSpPr>
          <p:cNvPr id="143364" name="Rectangle 4"/>
          <p:cNvSpPr>
            <a:spLocks noChangeArrowheads="1"/>
          </p:cNvSpPr>
          <p:nvPr/>
        </p:nvSpPr>
        <p:spPr bwMode="auto">
          <a:xfrm>
            <a:off x="2747963" y="1414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43365" name="Object 5"/>
          <p:cNvGraphicFramePr>
            <a:graphicFrameLocks noChangeAspect="1"/>
          </p:cNvGraphicFramePr>
          <p:nvPr/>
        </p:nvGraphicFramePr>
        <p:xfrm>
          <a:off x="2209800" y="2170113"/>
          <a:ext cx="4876800" cy="4687887"/>
        </p:xfrm>
        <a:graphic>
          <a:graphicData uri="http://schemas.openxmlformats.org/presentationml/2006/ole">
            <mc:AlternateContent xmlns:mc="http://schemas.openxmlformats.org/markup-compatibility/2006">
              <mc:Choice xmlns:v="urn:schemas-microsoft-com:vml" Requires="v">
                <p:oleObj spid="_x0000_s143373" r:id="rId4" imgW="3648456" imgH="4029456" progId="Word.Picture.8">
                  <p:embed/>
                </p:oleObj>
              </mc:Choice>
              <mc:Fallback>
                <p:oleObj r:id="rId4" imgW="3648456" imgH="4029456"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170113"/>
                        <a:ext cx="4876800"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49539" name="Text Box 3"/>
          <p:cNvSpPr txBox="1">
            <a:spLocks noChangeArrowheads="1"/>
          </p:cNvSpPr>
          <p:nvPr/>
        </p:nvSpPr>
        <p:spPr bwMode="auto">
          <a:xfrm>
            <a:off x="1050925" y="1819275"/>
            <a:ext cx="63404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Times New Roman" panose="02020603050405020304" pitchFamily="18" charset="0"/>
              </a:rPr>
              <a:t>的类型：</a:t>
            </a:r>
          </a:p>
          <a:p>
            <a:pPr eaLnBrk="1" hangingPunct="1">
              <a:spcBef>
                <a:spcPct val="0"/>
              </a:spcBef>
              <a:buFontTx/>
              <a:buNone/>
            </a:pPr>
            <a:endParaRPr kumimoji="1" lang="zh-CN" altLang="en-US" sz="2800" b="1">
              <a:solidFill>
                <a:srgbClr val="1F2039"/>
              </a:solidFill>
              <a:latin typeface="Times New Roman" panose="02020603050405020304" pitchFamily="18" charset="0"/>
            </a:endParaRPr>
          </a:p>
          <a:p>
            <a:pPr eaLnBrk="1" hangingPunct="1">
              <a:spcBef>
                <a:spcPct val="0"/>
              </a:spcBef>
              <a:buFont typeface="Wingdings" panose="05000000000000000000" pitchFamily="2" charset="2"/>
              <a:buChar char="§"/>
            </a:pPr>
            <a:r>
              <a:rPr kumimoji="1" lang="zh-CN" altLang="en-US" sz="2800" b="1">
                <a:solidFill>
                  <a:srgbClr val="1F2039"/>
                </a:solidFill>
                <a:latin typeface="Times New Roman" panose="02020603050405020304" pitchFamily="18" charset="0"/>
              </a:rPr>
              <a:t>      离散</a:t>
            </a:r>
            <a:r>
              <a:rPr kumimoji="1" lang="en-US" altLang="zh-CN" sz="2800" b="1">
                <a:solidFill>
                  <a:srgbClr val="1F2039"/>
                </a:solidFill>
                <a:latin typeface="Times New Roman" panose="02020603050405020304" pitchFamily="18" charset="0"/>
              </a:rPr>
              <a:t>HMM</a:t>
            </a:r>
          </a:p>
          <a:p>
            <a:pPr eaLnBrk="1" hangingPunct="1">
              <a:spcBef>
                <a:spcPct val="0"/>
              </a:spcBef>
              <a:buFont typeface="Wingdings" panose="05000000000000000000" pitchFamily="2" charset="2"/>
              <a:buChar char="§"/>
            </a:pPr>
            <a:r>
              <a:rPr kumimoji="1" lang="en-US" altLang="zh-CN" sz="2800" b="1">
                <a:solidFill>
                  <a:srgbClr val="1F2039"/>
                </a:solidFill>
                <a:latin typeface="Times New Roman" panose="02020603050405020304" pitchFamily="18" charset="0"/>
              </a:rPr>
              <a:t>      </a:t>
            </a:r>
            <a:r>
              <a:rPr kumimoji="1" lang="zh-CN" altLang="en-US" sz="2800" b="1">
                <a:solidFill>
                  <a:srgbClr val="1F2039"/>
                </a:solidFill>
                <a:latin typeface="Times New Roman" panose="02020603050405020304" pitchFamily="18" charset="0"/>
              </a:rPr>
              <a:t>连续</a:t>
            </a:r>
            <a:r>
              <a:rPr kumimoji="1" lang="en-US" altLang="zh-CN" sz="2800" b="1">
                <a:solidFill>
                  <a:srgbClr val="1F2039"/>
                </a:solidFill>
                <a:latin typeface="Times New Roman" panose="02020603050405020304" pitchFamily="18" charset="0"/>
              </a:rPr>
              <a:t>HMM</a:t>
            </a:r>
          </a:p>
        </p:txBody>
      </p:sp>
      <p:sp>
        <p:nvSpPr>
          <p:cNvPr id="449540" name="Text Box 4"/>
          <p:cNvSpPr txBox="1">
            <a:spLocks noChangeArrowheads="1"/>
          </p:cNvSpPr>
          <p:nvPr/>
        </p:nvSpPr>
        <p:spPr bwMode="auto">
          <a:xfrm>
            <a:off x="1143000" y="3810000"/>
            <a:ext cx="6492875"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其它一些特殊的考虑：</a:t>
            </a:r>
          </a:p>
          <a:p>
            <a:pPr eaLnBrk="1" hangingPunct="1">
              <a:spcBef>
                <a:spcPct val="0"/>
              </a:spcBef>
              <a:buFontTx/>
              <a:buNone/>
            </a:pPr>
            <a:endParaRPr kumimoji="1" lang="en-US" altLang="zh-CN" sz="2800" b="1">
              <a:solidFill>
                <a:srgbClr val="1F2039"/>
              </a:solidFill>
              <a:latin typeface="Times New Roman" panose="02020603050405020304" pitchFamily="18" charset="0"/>
            </a:endParaRPr>
          </a:p>
          <a:p>
            <a:pPr eaLnBrk="1" hangingPunct="1">
              <a:spcBef>
                <a:spcPct val="0"/>
              </a:spcBef>
              <a:buFont typeface="Wingdings" panose="05000000000000000000" pitchFamily="2" charset="2"/>
              <a:buChar char="§"/>
            </a:pPr>
            <a:r>
              <a:rPr kumimoji="1" lang="zh-CN" altLang="en-US" sz="2800" b="1">
                <a:solidFill>
                  <a:srgbClr val="1F2039"/>
                </a:solidFill>
                <a:latin typeface="Times New Roman" panose="02020603050405020304" pitchFamily="18" charset="0"/>
              </a:rPr>
              <a:t>       弧发射的</a:t>
            </a:r>
            <a:r>
              <a:rPr kumimoji="1" lang="en-US" altLang="zh-CN" sz="2800" b="1">
                <a:solidFill>
                  <a:srgbClr val="1F2039"/>
                </a:solidFill>
                <a:latin typeface="Times New Roman" panose="02020603050405020304" pitchFamily="18" charset="0"/>
              </a:rPr>
              <a:t>HMM</a:t>
            </a:r>
          </a:p>
          <a:p>
            <a:pPr eaLnBrk="1" hangingPunct="1">
              <a:spcBef>
                <a:spcPct val="0"/>
              </a:spcBef>
              <a:buFont typeface="Wingdings" panose="05000000000000000000" pitchFamily="2" charset="2"/>
              <a:buChar char="§"/>
            </a:pPr>
            <a:r>
              <a:rPr kumimoji="1" lang="en-US" altLang="zh-CN" sz="2800" b="1">
                <a:solidFill>
                  <a:srgbClr val="1F2039"/>
                </a:solidFill>
                <a:latin typeface="Times New Roman" panose="02020603050405020304" pitchFamily="18" charset="0"/>
              </a:rPr>
              <a:t>      </a:t>
            </a:r>
            <a:r>
              <a:rPr kumimoji="1" lang="zh-CN" altLang="en-US" sz="2800" b="1">
                <a:solidFill>
                  <a:srgbClr val="1F2039"/>
                </a:solidFill>
                <a:latin typeface="Times New Roman" panose="02020603050405020304" pitchFamily="18" charset="0"/>
              </a:rPr>
              <a:t>状态驻留的</a:t>
            </a:r>
            <a:r>
              <a:rPr kumimoji="1" lang="en-US" altLang="zh-CN" sz="2800" b="1">
                <a:solidFill>
                  <a:srgbClr val="1F2039"/>
                </a:solidFill>
                <a:latin typeface="Times New Roman" panose="02020603050405020304" pitchFamily="18" charset="0"/>
              </a:rPr>
              <a:t>HMM</a:t>
            </a:r>
          </a:p>
          <a:p>
            <a:pPr eaLnBrk="1" hangingPunct="1">
              <a:spcBef>
                <a:spcPct val="0"/>
              </a:spcBef>
              <a:buFont typeface="Wingdings" panose="05000000000000000000" pitchFamily="2" charset="2"/>
              <a:buChar char="§"/>
            </a:pPr>
            <a:r>
              <a:rPr kumimoji="1" lang="en-US" altLang="zh-CN" sz="2800" b="1">
                <a:solidFill>
                  <a:srgbClr val="1F2039"/>
                </a:solidFill>
                <a:latin typeface="Times New Roman" panose="02020603050405020304" pitchFamily="18" charset="0"/>
              </a:rPr>
              <a:t>      </a:t>
            </a:r>
            <a:r>
              <a:rPr kumimoji="1" lang="zh-CN" altLang="en-US" sz="2800" b="1">
                <a:solidFill>
                  <a:srgbClr val="1F2039"/>
                </a:solidFill>
                <a:latin typeface="Times New Roman" panose="02020603050405020304" pitchFamily="18" charset="0"/>
              </a:rPr>
              <a:t>采用“</a:t>
            </a:r>
            <a:r>
              <a:rPr kumimoji="1" lang="zh-CN" altLang="en-US" sz="2800" b="1">
                <a:solidFill>
                  <a:srgbClr val="1F2039"/>
                </a:solidFill>
                <a:latin typeface="宋体" panose="02010600030101010101" pitchFamily="2" charset="-122"/>
              </a:rPr>
              <a:t>捆绑</a:t>
            </a:r>
            <a:r>
              <a:rPr kumimoji="1" lang="zh-CN" altLang="en-US" sz="2800" b="1">
                <a:solidFill>
                  <a:srgbClr val="1F2039"/>
                </a:solidFill>
                <a:latin typeface="Times New Roman" panose="02020603050405020304" pitchFamily="18" charset="0"/>
              </a:rPr>
              <a:t>” 技术的</a:t>
            </a:r>
            <a:r>
              <a:rPr kumimoji="1" lang="en-US" altLang="zh-CN" sz="2800" b="1">
                <a:solidFill>
                  <a:srgbClr val="1F2039"/>
                </a:solidFill>
                <a:latin typeface="Times New Roman" panose="02020603050405020304" pitchFamily="18" charset="0"/>
              </a:rPr>
              <a:t>HMM</a:t>
            </a:r>
          </a:p>
          <a:p>
            <a:pPr eaLnBrk="1" hangingPunct="1">
              <a:spcBef>
                <a:spcPct val="0"/>
              </a:spcBef>
              <a:buFont typeface="Wingdings" panose="05000000000000000000" pitchFamily="2" charset="2"/>
              <a:buChar char="§"/>
            </a:pPr>
            <a:r>
              <a:rPr kumimoji="1" lang="en-US" altLang="zh-CN" sz="2800" b="1">
                <a:solidFill>
                  <a:srgbClr val="1F2039"/>
                </a:solidFill>
                <a:latin typeface="Times New Roman" panose="02020603050405020304" pitchFamily="18" charset="0"/>
              </a:rPr>
              <a:t>      </a:t>
            </a:r>
            <a:r>
              <a:rPr kumimoji="1" lang="zh-CN" altLang="en-US" sz="2800" b="1">
                <a:solidFill>
                  <a:srgbClr val="1F2039"/>
                </a:solidFill>
                <a:latin typeface="Times New Roman" panose="02020603050405020304" pitchFamily="18" charset="0"/>
              </a:rPr>
              <a:t>并行的</a:t>
            </a:r>
            <a:r>
              <a:rPr kumimoji="1" lang="en-US" altLang="zh-CN" sz="2800" b="1">
                <a:solidFill>
                  <a:srgbClr val="1F2039"/>
                </a:solidFill>
                <a:latin typeface="Times New Roman" panose="02020603050405020304" pitchFamily="18" charset="0"/>
              </a:rPr>
              <a:t>HMM</a:t>
            </a:r>
            <a:r>
              <a:rPr kumimoji="1" lang="zh-CN" altLang="en-US" sz="2800" b="1">
                <a:solidFill>
                  <a:srgbClr val="1F2039"/>
                </a:solidFill>
                <a:latin typeface="Times New Roman" panose="02020603050405020304" pitchFamily="18" charset="0"/>
              </a:rPr>
              <a:t>等</a:t>
            </a:r>
            <a:r>
              <a:rPr kumimoji="1" lang="en-US" altLang="zh-CN" sz="2800" b="1">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49539">
                                            <p:txEl>
                                              <p:pRg st="0" end="0"/>
                                            </p:txEl>
                                          </p:spTgt>
                                        </p:tgtEl>
                                        <p:attrNameLst>
                                          <p:attrName>style.visibility</p:attrName>
                                        </p:attrNameLst>
                                      </p:cBhvr>
                                      <p:to>
                                        <p:strVal val="visible"/>
                                      </p:to>
                                    </p:set>
                                    <p:anim calcmode="lin" valueType="num">
                                      <p:cBhvr>
                                        <p:cTn id="7" dur="500" fill="hold"/>
                                        <p:tgtEl>
                                          <p:spTgt spid="44953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49539">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49539">
                                            <p:txEl>
                                              <p:pRg st="2" end="2"/>
                                            </p:txEl>
                                          </p:spTgt>
                                        </p:tgtEl>
                                        <p:attrNameLst>
                                          <p:attrName>style.visibility</p:attrName>
                                        </p:attrNameLst>
                                      </p:cBhvr>
                                      <p:to>
                                        <p:strVal val="visible"/>
                                      </p:to>
                                    </p:set>
                                    <p:anim calcmode="lin" valueType="num">
                                      <p:cBhvr>
                                        <p:cTn id="13" dur="500" fill="hold"/>
                                        <p:tgtEl>
                                          <p:spTgt spid="449539">
                                            <p:txEl>
                                              <p:pRg st="2" end="2"/>
                                            </p:txEl>
                                          </p:spTgt>
                                        </p:tgtEl>
                                        <p:attrNameLst>
                                          <p:attrName>ppt_w</p:attrName>
                                        </p:attrNameLst>
                                      </p:cBhvr>
                                      <p:tavLst>
                                        <p:tav tm="0">
                                          <p:val>
                                            <p:fltVal val="0"/>
                                          </p:val>
                                        </p:tav>
                                        <p:tav tm="100000">
                                          <p:val>
                                            <p:strVal val="#ppt_w"/>
                                          </p:val>
                                        </p:tav>
                                      </p:tavLst>
                                    </p:anim>
                                    <p:anim calcmode="lin" valueType="num">
                                      <p:cBhvr>
                                        <p:cTn id="14" dur="500" fill="hold"/>
                                        <p:tgtEl>
                                          <p:spTgt spid="44953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49539">
                                            <p:txEl>
                                              <p:pRg st="3" end="3"/>
                                            </p:txEl>
                                          </p:spTgt>
                                        </p:tgtEl>
                                        <p:attrNameLst>
                                          <p:attrName>style.visibility</p:attrName>
                                        </p:attrNameLst>
                                      </p:cBhvr>
                                      <p:to>
                                        <p:strVal val="visible"/>
                                      </p:to>
                                    </p:set>
                                    <p:anim calcmode="lin" valueType="num">
                                      <p:cBhvr>
                                        <p:cTn id="19" dur="500" fill="hold"/>
                                        <p:tgtEl>
                                          <p:spTgt spid="449539">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449539">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449540">
                                            <p:txEl>
                                              <p:pRg st="0" end="0"/>
                                            </p:txEl>
                                          </p:spTgt>
                                        </p:tgtEl>
                                        <p:attrNameLst>
                                          <p:attrName>style.visibility</p:attrName>
                                        </p:attrNameLst>
                                      </p:cBhvr>
                                      <p:to>
                                        <p:strVal val="visible"/>
                                      </p:to>
                                    </p:set>
                                    <p:anim calcmode="lin" valueType="num">
                                      <p:cBhvr>
                                        <p:cTn id="25" dur="500" fill="hold"/>
                                        <p:tgtEl>
                                          <p:spTgt spid="449540">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44954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449540">
                                            <p:txEl>
                                              <p:pRg st="2" end="2"/>
                                            </p:txEl>
                                          </p:spTgt>
                                        </p:tgtEl>
                                        <p:attrNameLst>
                                          <p:attrName>style.visibility</p:attrName>
                                        </p:attrNameLst>
                                      </p:cBhvr>
                                      <p:to>
                                        <p:strVal val="visible"/>
                                      </p:to>
                                    </p:set>
                                    <p:anim calcmode="lin" valueType="num">
                                      <p:cBhvr>
                                        <p:cTn id="31" dur="500" fill="hold"/>
                                        <p:tgtEl>
                                          <p:spTgt spid="449540">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44954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449540">
                                            <p:txEl>
                                              <p:pRg st="3" end="3"/>
                                            </p:txEl>
                                          </p:spTgt>
                                        </p:tgtEl>
                                        <p:attrNameLst>
                                          <p:attrName>style.visibility</p:attrName>
                                        </p:attrNameLst>
                                      </p:cBhvr>
                                      <p:to>
                                        <p:strVal val="visible"/>
                                      </p:to>
                                    </p:set>
                                    <p:anim calcmode="lin" valueType="num">
                                      <p:cBhvr>
                                        <p:cTn id="37" dur="500" fill="hold"/>
                                        <p:tgtEl>
                                          <p:spTgt spid="449540">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44954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449540">
                                            <p:txEl>
                                              <p:pRg st="4" end="4"/>
                                            </p:txEl>
                                          </p:spTgt>
                                        </p:tgtEl>
                                        <p:attrNameLst>
                                          <p:attrName>style.visibility</p:attrName>
                                        </p:attrNameLst>
                                      </p:cBhvr>
                                      <p:to>
                                        <p:strVal val="visible"/>
                                      </p:to>
                                    </p:set>
                                    <p:anim calcmode="lin" valueType="num">
                                      <p:cBhvr>
                                        <p:cTn id="43" dur="500" fill="hold"/>
                                        <p:tgtEl>
                                          <p:spTgt spid="449540">
                                            <p:txEl>
                                              <p:pRg st="4" end="4"/>
                                            </p:txEl>
                                          </p:spTgt>
                                        </p:tgtEl>
                                        <p:attrNameLst>
                                          <p:attrName>ppt_w</p:attrName>
                                        </p:attrNameLst>
                                      </p:cBhvr>
                                      <p:tavLst>
                                        <p:tav tm="0">
                                          <p:val>
                                            <p:fltVal val="0"/>
                                          </p:val>
                                        </p:tav>
                                        <p:tav tm="100000">
                                          <p:val>
                                            <p:strVal val="#ppt_w"/>
                                          </p:val>
                                        </p:tav>
                                      </p:tavLst>
                                    </p:anim>
                                    <p:anim calcmode="lin" valueType="num">
                                      <p:cBhvr>
                                        <p:cTn id="44" dur="500" fill="hold"/>
                                        <p:tgtEl>
                                          <p:spTgt spid="449540">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449540">
                                            <p:txEl>
                                              <p:pRg st="5" end="5"/>
                                            </p:txEl>
                                          </p:spTgt>
                                        </p:tgtEl>
                                        <p:attrNameLst>
                                          <p:attrName>style.visibility</p:attrName>
                                        </p:attrNameLst>
                                      </p:cBhvr>
                                      <p:to>
                                        <p:strVal val="visible"/>
                                      </p:to>
                                    </p:set>
                                    <p:anim calcmode="lin" valueType="num">
                                      <p:cBhvr>
                                        <p:cTn id="49" dur="500" fill="hold"/>
                                        <p:tgtEl>
                                          <p:spTgt spid="449540">
                                            <p:txEl>
                                              <p:pRg st="5" end="5"/>
                                            </p:txEl>
                                          </p:spTgt>
                                        </p:tgtEl>
                                        <p:attrNameLst>
                                          <p:attrName>ppt_w</p:attrName>
                                        </p:attrNameLst>
                                      </p:cBhvr>
                                      <p:tavLst>
                                        <p:tav tm="0">
                                          <p:val>
                                            <p:fltVal val="0"/>
                                          </p:val>
                                        </p:tav>
                                        <p:tav tm="100000">
                                          <p:val>
                                            <p:strVal val="#ppt_w"/>
                                          </p:val>
                                        </p:tav>
                                      </p:tavLst>
                                    </p:anim>
                                    <p:anim calcmode="lin" valueType="num">
                                      <p:cBhvr>
                                        <p:cTn id="50" dur="500" fill="hold"/>
                                        <p:tgtEl>
                                          <p:spTgt spid="449540">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539" grpId="0" build="p" autoUpdateAnimBg="0"/>
      <p:bldP spid="449540"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47459" name="Rectangle 3"/>
          <p:cNvSpPr>
            <a:spLocks noGrp="1" noChangeArrowheads="1"/>
          </p:cNvSpPr>
          <p:nvPr>
            <p:ph type="body" idx="1"/>
          </p:nvPr>
        </p:nvSpPr>
        <p:spPr/>
        <p:txBody>
          <a:bodyPr/>
          <a:lstStyle/>
          <a:p>
            <a:pPr eaLnBrk="1" hangingPunct="1"/>
            <a:r>
              <a:rPr lang="zh-CN" altLang="en-US" sz="2800" b="1" smtClean="0">
                <a:solidFill>
                  <a:srgbClr val="1F2039"/>
                </a:solidFill>
              </a:rPr>
              <a:t>孤立词识别原理图</a:t>
            </a:r>
          </a:p>
        </p:txBody>
      </p:sp>
      <p:sp>
        <p:nvSpPr>
          <p:cNvPr id="147460" name="Line 4"/>
          <p:cNvSpPr>
            <a:spLocks noChangeShapeType="1"/>
          </p:cNvSpPr>
          <p:nvPr/>
        </p:nvSpPr>
        <p:spPr bwMode="auto">
          <a:xfrm>
            <a:off x="457200" y="4114800"/>
            <a:ext cx="6096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spAutoFit/>
          </a:bodyPr>
          <a:lstStyle/>
          <a:p>
            <a:endParaRPr lang="zh-CN" altLang="en-US"/>
          </a:p>
        </p:txBody>
      </p:sp>
      <p:grpSp>
        <p:nvGrpSpPr>
          <p:cNvPr id="147461" name="Group 5"/>
          <p:cNvGrpSpPr>
            <a:grpSpLocks/>
          </p:cNvGrpSpPr>
          <p:nvPr/>
        </p:nvGrpSpPr>
        <p:grpSpPr bwMode="auto">
          <a:xfrm>
            <a:off x="304800" y="2362200"/>
            <a:ext cx="8493125" cy="4079875"/>
            <a:chOff x="192" y="1488"/>
            <a:chExt cx="5350" cy="2570"/>
          </a:xfrm>
        </p:grpSpPr>
        <p:sp>
          <p:nvSpPr>
            <p:cNvPr id="147462" name="Rectangle 6"/>
            <p:cNvSpPr>
              <a:spLocks noChangeArrowheads="1"/>
            </p:cNvSpPr>
            <p:nvPr/>
          </p:nvSpPr>
          <p:spPr bwMode="auto">
            <a:xfrm>
              <a:off x="720" y="2419"/>
              <a:ext cx="912" cy="372"/>
            </a:xfrm>
            <a:prstGeom prst="rect">
              <a:avLst/>
            </a:prstGeom>
            <a:solidFill>
              <a:schemeClr val="accent1"/>
            </a:solidFill>
            <a:ln w="9525">
              <a:solidFill>
                <a:srgbClr val="0000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特征提取</a:t>
              </a:r>
            </a:p>
            <a:p>
              <a:pPr algn="ctr" eaLnBrk="1" hangingPunct="1">
                <a:spcBef>
                  <a:spcPct val="0"/>
                </a:spcBef>
                <a:buFontTx/>
                <a:buNone/>
              </a:pPr>
              <a:r>
                <a:rPr kumimoji="1" lang="en-US" altLang="zh-CN" sz="1600" b="1">
                  <a:solidFill>
                    <a:srgbClr val="1F2039"/>
                  </a:solidFill>
                  <a:latin typeface="Times New Roman" panose="02020603050405020304" pitchFamily="18" charset="0"/>
                </a:rPr>
                <a:t>LPCC/MFCC</a:t>
              </a:r>
            </a:p>
          </p:txBody>
        </p:sp>
        <p:sp>
          <p:nvSpPr>
            <p:cNvPr id="147463" name="Line 7"/>
            <p:cNvSpPr>
              <a:spLocks noChangeShapeType="1"/>
            </p:cNvSpPr>
            <p:nvPr/>
          </p:nvSpPr>
          <p:spPr bwMode="auto">
            <a:xfrm>
              <a:off x="288" y="2592"/>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64" name="Line 8"/>
            <p:cNvSpPr>
              <a:spLocks noChangeShapeType="1"/>
            </p:cNvSpPr>
            <p:nvPr/>
          </p:nvSpPr>
          <p:spPr bwMode="auto">
            <a:xfrm>
              <a:off x="1632" y="2592"/>
              <a:ext cx="43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65" name="Oval 9"/>
            <p:cNvSpPr>
              <a:spLocks noChangeArrowheads="1"/>
            </p:cNvSpPr>
            <p:nvPr/>
          </p:nvSpPr>
          <p:spPr bwMode="auto">
            <a:xfrm>
              <a:off x="2495" y="1563"/>
              <a:ext cx="389" cy="309"/>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1800" b="1">
                  <a:solidFill>
                    <a:srgbClr val="1F2039"/>
                  </a:solidFill>
                  <a:latin typeface="Times New Roman" panose="02020603050405020304" pitchFamily="18" charset="0"/>
                  <a:cs typeface="Times New Roman" panose="02020603050405020304" pitchFamily="18" charset="0"/>
                </a:rPr>
                <a:t>λ</a:t>
              </a:r>
              <a:r>
                <a:rPr kumimoji="1" lang="en-US" altLang="zh-CN" sz="1600" b="1" baseline="-25000">
                  <a:solidFill>
                    <a:srgbClr val="1F2039"/>
                  </a:solidFill>
                  <a:latin typeface="Times New Roman" panose="02020603050405020304" pitchFamily="18" charset="0"/>
                  <a:cs typeface="Times New Roman" panose="02020603050405020304" pitchFamily="18" charset="0"/>
                </a:rPr>
                <a:t>1</a:t>
              </a:r>
              <a:endParaRPr kumimoji="1" lang="en-US" altLang="zh-CN" sz="1600" b="1" baseline="-25000">
                <a:solidFill>
                  <a:srgbClr val="1F2039"/>
                </a:solidFill>
                <a:latin typeface="Times New Roman" panose="02020603050405020304" pitchFamily="18" charset="0"/>
              </a:endParaRPr>
            </a:p>
          </p:txBody>
        </p:sp>
        <p:sp>
          <p:nvSpPr>
            <p:cNvPr id="147466" name="Rectangle 10"/>
            <p:cNvSpPr>
              <a:spLocks noChangeArrowheads="1"/>
            </p:cNvSpPr>
            <p:nvPr/>
          </p:nvSpPr>
          <p:spPr bwMode="auto">
            <a:xfrm>
              <a:off x="2352" y="2016"/>
              <a:ext cx="720" cy="218"/>
            </a:xfrm>
            <a:prstGeom prst="rect">
              <a:avLst/>
            </a:prstGeom>
            <a:solidFill>
              <a:schemeClr val="accent1"/>
            </a:solidFill>
            <a:ln w="9525">
              <a:solidFill>
                <a:srgbClr val="0000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概率计算</a:t>
              </a:r>
            </a:p>
          </p:txBody>
        </p:sp>
        <p:sp>
          <p:nvSpPr>
            <p:cNvPr id="147467" name="Line 11"/>
            <p:cNvSpPr>
              <a:spLocks noChangeShapeType="1"/>
            </p:cNvSpPr>
            <p:nvPr/>
          </p:nvSpPr>
          <p:spPr bwMode="auto">
            <a:xfrm>
              <a:off x="2688" y="1872"/>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68" name="Oval 12"/>
            <p:cNvSpPr>
              <a:spLocks noChangeArrowheads="1"/>
            </p:cNvSpPr>
            <p:nvPr/>
          </p:nvSpPr>
          <p:spPr bwMode="auto">
            <a:xfrm>
              <a:off x="2554" y="2365"/>
              <a:ext cx="367" cy="28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1600" b="1">
                  <a:solidFill>
                    <a:srgbClr val="1F2039"/>
                  </a:solidFill>
                  <a:latin typeface="Times New Roman" panose="02020603050405020304" pitchFamily="18" charset="0"/>
                  <a:cs typeface="Times New Roman" panose="02020603050405020304" pitchFamily="18" charset="0"/>
                </a:rPr>
                <a:t>λ</a:t>
              </a:r>
              <a:r>
                <a:rPr kumimoji="1" lang="en-US" altLang="zh-CN" sz="1600" b="1" baseline="-25000">
                  <a:solidFill>
                    <a:srgbClr val="1F2039"/>
                  </a:solidFill>
                  <a:latin typeface="Times New Roman" panose="02020603050405020304" pitchFamily="18" charset="0"/>
                  <a:cs typeface="Times New Roman" panose="02020603050405020304" pitchFamily="18" charset="0"/>
                </a:rPr>
                <a:t>2</a:t>
              </a:r>
              <a:endParaRPr kumimoji="1" lang="en-US" altLang="zh-CN" sz="1600" b="1" baseline="-25000">
                <a:solidFill>
                  <a:srgbClr val="1F2039"/>
                </a:solidFill>
                <a:latin typeface="Times New Roman" panose="02020603050405020304" pitchFamily="18" charset="0"/>
              </a:endParaRPr>
            </a:p>
          </p:txBody>
        </p:sp>
        <p:sp>
          <p:nvSpPr>
            <p:cNvPr id="147469" name="Rectangle 13"/>
            <p:cNvSpPr>
              <a:spLocks noChangeArrowheads="1"/>
            </p:cNvSpPr>
            <p:nvPr/>
          </p:nvSpPr>
          <p:spPr bwMode="auto">
            <a:xfrm>
              <a:off x="2400" y="2805"/>
              <a:ext cx="720" cy="218"/>
            </a:xfrm>
            <a:prstGeom prst="rect">
              <a:avLst/>
            </a:prstGeom>
            <a:solidFill>
              <a:schemeClr val="accent1"/>
            </a:solidFill>
            <a:ln w="9525">
              <a:solidFill>
                <a:srgbClr val="0000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概率计算</a:t>
              </a:r>
            </a:p>
          </p:txBody>
        </p:sp>
        <p:sp>
          <p:nvSpPr>
            <p:cNvPr id="147470" name="Line 14"/>
            <p:cNvSpPr>
              <a:spLocks noChangeShapeType="1"/>
            </p:cNvSpPr>
            <p:nvPr/>
          </p:nvSpPr>
          <p:spPr bwMode="auto">
            <a:xfrm>
              <a:off x="2736" y="2661"/>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1" name="Oval 15"/>
            <p:cNvSpPr>
              <a:spLocks noChangeArrowheads="1"/>
            </p:cNvSpPr>
            <p:nvPr/>
          </p:nvSpPr>
          <p:spPr bwMode="auto">
            <a:xfrm>
              <a:off x="2585" y="3400"/>
              <a:ext cx="402" cy="28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sz="1600" b="1">
                  <a:solidFill>
                    <a:srgbClr val="1F2039"/>
                  </a:solidFill>
                  <a:latin typeface="Times New Roman" panose="02020603050405020304" pitchFamily="18" charset="0"/>
                  <a:cs typeface="Times New Roman" panose="02020603050405020304" pitchFamily="18" charset="0"/>
                </a:rPr>
                <a:t>λ</a:t>
              </a:r>
              <a:r>
                <a:rPr kumimoji="1" lang="en-US" altLang="zh-CN" sz="1800" b="1" baseline="-25000">
                  <a:solidFill>
                    <a:srgbClr val="1F2039"/>
                  </a:solidFill>
                  <a:latin typeface="Times New Roman" panose="02020603050405020304" pitchFamily="18" charset="0"/>
                  <a:cs typeface="Times New Roman" panose="02020603050405020304" pitchFamily="18" charset="0"/>
                </a:rPr>
                <a:t>V</a:t>
              </a:r>
              <a:endParaRPr kumimoji="1" lang="en-US" altLang="zh-CN" sz="1800" b="1" baseline="-25000">
                <a:solidFill>
                  <a:srgbClr val="1F2039"/>
                </a:solidFill>
                <a:latin typeface="Times New Roman" panose="02020603050405020304" pitchFamily="18" charset="0"/>
              </a:endParaRPr>
            </a:p>
          </p:txBody>
        </p:sp>
        <p:sp>
          <p:nvSpPr>
            <p:cNvPr id="147472" name="Rectangle 16"/>
            <p:cNvSpPr>
              <a:spLocks noChangeArrowheads="1"/>
            </p:cNvSpPr>
            <p:nvPr/>
          </p:nvSpPr>
          <p:spPr bwMode="auto">
            <a:xfrm>
              <a:off x="2448" y="3840"/>
              <a:ext cx="720" cy="218"/>
            </a:xfrm>
            <a:prstGeom prst="rect">
              <a:avLst/>
            </a:prstGeom>
            <a:solidFill>
              <a:schemeClr val="accent1"/>
            </a:solidFill>
            <a:ln w="9525">
              <a:solidFill>
                <a:srgbClr val="0000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概率计算</a:t>
              </a:r>
            </a:p>
          </p:txBody>
        </p:sp>
        <p:sp>
          <p:nvSpPr>
            <p:cNvPr id="147473" name="Line 17"/>
            <p:cNvSpPr>
              <a:spLocks noChangeShapeType="1"/>
            </p:cNvSpPr>
            <p:nvPr/>
          </p:nvSpPr>
          <p:spPr bwMode="auto">
            <a:xfrm>
              <a:off x="2784" y="3696"/>
              <a:ext cx="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4" name="Line 18"/>
            <p:cNvSpPr>
              <a:spLocks noChangeShapeType="1"/>
            </p:cNvSpPr>
            <p:nvPr/>
          </p:nvSpPr>
          <p:spPr bwMode="auto">
            <a:xfrm>
              <a:off x="2064" y="3936"/>
              <a:ext cx="38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5" name="Line 19"/>
            <p:cNvSpPr>
              <a:spLocks noChangeShapeType="1"/>
            </p:cNvSpPr>
            <p:nvPr/>
          </p:nvSpPr>
          <p:spPr bwMode="auto">
            <a:xfrm>
              <a:off x="2064" y="2928"/>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6" name="Line 20"/>
            <p:cNvSpPr>
              <a:spLocks noChangeShapeType="1"/>
            </p:cNvSpPr>
            <p:nvPr/>
          </p:nvSpPr>
          <p:spPr bwMode="auto">
            <a:xfrm>
              <a:off x="2064" y="2112"/>
              <a:ext cx="28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7" name="Line 21"/>
            <p:cNvSpPr>
              <a:spLocks noChangeShapeType="1"/>
            </p:cNvSpPr>
            <p:nvPr/>
          </p:nvSpPr>
          <p:spPr bwMode="auto">
            <a:xfrm>
              <a:off x="2064" y="2112"/>
              <a:ext cx="0" cy="18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8" name="Line 22"/>
            <p:cNvSpPr>
              <a:spLocks noChangeShapeType="1"/>
            </p:cNvSpPr>
            <p:nvPr/>
          </p:nvSpPr>
          <p:spPr bwMode="auto">
            <a:xfrm>
              <a:off x="3072" y="2112"/>
              <a:ext cx="4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79" name="Line 23"/>
            <p:cNvSpPr>
              <a:spLocks noChangeShapeType="1"/>
            </p:cNvSpPr>
            <p:nvPr/>
          </p:nvSpPr>
          <p:spPr bwMode="auto">
            <a:xfrm>
              <a:off x="3120" y="2928"/>
              <a:ext cx="76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0" name="Line 24"/>
            <p:cNvSpPr>
              <a:spLocks noChangeShapeType="1"/>
            </p:cNvSpPr>
            <p:nvPr/>
          </p:nvSpPr>
          <p:spPr bwMode="auto">
            <a:xfrm>
              <a:off x="3168" y="3936"/>
              <a:ext cx="3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1" name="Line 25"/>
            <p:cNvSpPr>
              <a:spLocks noChangeShapeType="1"/>
            </p:cNvSpPr>
            <p:nvPr/>
          </p:nvSpPr>
          <p:spPr bwMode="auto">
            <a:xfrm>
              <a:off x="3552" y="2112"/>
              <a:ext cx="0" cy="6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2" name="Line 26"/>
            <p:cNvSpPr>
              <a:spLocks noChangeShapeType="1"/>
            </p:cNvSpPr>
            <p:nvPr/>
          </p:nvSpPr>
          <p:spPr bwMode="auto">
            <a:xfrm>
              <a:off x="3552" y="2784"/>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3" name="Line 27"/>
            <p:cNvSpPr>
              <a:spLocks noChangeShapeType="1"/>
            </p:cNvSpPr>
            <p:nvPr/>
          </p:nvSpPr>
          <p:spPr bwMode="auto">
            <a:xfrm flipV="1">
              <a:off x="3552" y="3072"/>
              <a:ext cx="0" cy="8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4" name="Line 28"/>
            <p:cNvSpPr>
              <a:spLocks noChangeShapeType="1"/>
            </p:cNvSpPr>
            <p:nvPr/>
          </p:nvSpPr>
          <p:spPr bwMode="auto">
            <a:xfrm>
              <a:off x="3552" y="3072"/>
              <a:ext cx="33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5" name="Rectangle 29"/>
            <p:cNvSpPr>
              <a:spLocks noChangeArrowheads="1"/>
            </p:cNvSpPr>
            <p:nvPr/>
          </p:nvSpPr>
          <p:spPr bwMode="auto">
            <a:xfrm>
              <a:off x="3922" y="2748"/>
              <a:ext cx="638" cy="372"/>
            </a:xfrm>
            <a:prstGeom prst="rect">
              <a:avLst/>
            </a:prstGeom>
            <a:solidFill>
              <a:schemeClr val="accent1"/>
            </a:solidFill>
            <a:ln w="9525">
              <a:solidFill>
                <a:srgbClr val="000000"/>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选择</a:t>
              </a:r>
            </a:p>
            <a:p>
              <a:pPr algn="ctr" eaLnBrk="1" hangingPunct="1">
                <a:spcBef>
                  <a:spcPct val="0"/>
                </a:spcBef>
                <a:buFontTx/>
                <a:buNone/>
              </a:pPr>
              <a:r>
                <a:rPr kumimoji="1" lang="zh-CN" altLang="en-US" sz="1600" b="1">
                  <a:solidFill>
                    <a:srgbClr val="1F2039"/>
                  </a:solidFill>
                  <a:latin typeface="Times New Roman" panose="02020603050405020304" pitchFamily="18" charset="0"/>
                </a:rPr>
                <a:t>决策</a:t>
              </a:r>
            </a:p>
          </p:txBody>
        </p:sp>
        <p:sp>
          <p:nvSpPr>
            <p:cNvPr id="147486" name="Line 30"/>
            <p:cNvSpPr>
              <a:spLocks noChangeShapeType="1"/>
            </p:cNvSpPr>
            <p:nvPr/>
          </p:nvSpPr>
          <p:spPr bwMode="auto">
            <a:xfrm>
              <a:off x="4560" y="2928"/>
              <a:ext cx="9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7487" name="Text Box 31"/>
            <p:cNvSpPr txBox="1">
              <a:spLocks noChangeArrowheads="1"/>
            </p:cNvSpPr>
            <p:nvPr/>
          </p:nvSpPr>
          <p:spPr bwMode="auto">
            <a:xfrm>
              <a:off x="2928" y="1488"/>
              <a:ext cx="5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词条1的</a:t>
              </a:r>
            </a:p>
            <a:p>
              <a:pPr algn="ctr" eaLnBrk="1" hangingPunct="1">
                <a:spcBef>
                  <a:spcPct val="0"/>
                </a:spcBef>
                <a:buFontTx/>
                <a:buNone/>
              </a:pPr>
              <a:r>
                <a:rPr kumimoji="1" lang="en-US" altLang="zh-CN" sz="1600" b="1">
                  <a:solidFill>
                    <a:srgbClr val="1F2039"/>
                  </a:solidFill>
                  <a:latin typeface="Times New Roman" panose="02020603050405020304" pitchFamily="18" charset="0"/>
                </a:rPr>
                <a:t>HMM</a:t>
              </a:r>
            </a:p>
          </p:txBody>
        </p:sp>
        <p:sp>
          <p:nvSpPr>
            <p:cNvPr id="147488" name="Text Box 32"/>
            <p:cNvSpPr txBox="1">
              <a:spLocks noChangeArrowheads="1"/>
            </p:cNvSpPr>
            <p:nvPr/>
          </p:nvSpPr>
          <p:spPr bwMode="auto">
            <a:xfrm>
              <a:off x="2928" y="2256"/>
              <a:ext cx="56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词条2的</a:t>
              </a:r>
            </a:p>
            <a:p>
              <a:pPr algn="ctr" eaLnBrk="1" hangingPunct="1">
                <a:spcBef>
                  <a:spcPct val="0"/>
                </a:spcBef>
                <a:buFontTx/>
                <a:buNone/>
              </a:pPr>
              <a:r>
                <a:rPr kumimoji="1" lang="en-US" altLang="zh-CN" sz="1600" b="1">
                  <a:solidFill>
                    <a:srgbClr val="1F2039"/>
                  </a:solidFill>
                  <a:latin typeface="Times New Roman" panose="02020603050405020304" pitchFamily="18" charset="0"/>
                </a:rPr>
                <a:t>HMM</a:t>
              </a:r>
            </a:p>
          </p:txBody>
        </p:sp>
        <p:sp>
          <p:nvSpPr>
            <p:cNvPr id="147489" name="Text Box 33"/>
            <p:cNvSpPr txBox="1">
              <a:spLocks noChangeArrowheads="1"/>
            </p:cNvSpPr>
            <p:nvPr/>
          </p:nvSpPr>
          <p:spPr bwMode="auto">
            <a:xfrm>
              <a:off x="2914" y="3216"/>
              <a:ext cx="595"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词条</a:t>
              </a:r>
              <a:r>
                <a:rPr kumimoji="1" lang="en-US" altLang="zh-CN" sz="1600" b="1">
                  <a:solidFill>
                    <a:srgbClr val="1F2039"/>
                  </a:solidFill>
                  <a:latin typeface="Times New Roman" panose="02020603050405020304" pitchFamily="18" charset="0"/>
                </a:rPr>
                <a:t>V</a:t>
              </a:r>
              <a:r>
                <a:rPr kumimoji="1" lang="zh-CN" altLang="en-US" sz="1600" b="1">
                  <a:solidFill>
                    <a:srgbClr val="1F2039"/>
                  </a:solidFill>
                  <a:latin typeface="Times New Roman" panose="02020603050405020304" pitchFamily="18" charset="0"/>
                </a:rPr>
                <a:t>的</a:t>
              </a:r>
            </a:p>
            <a:p>
              <a:pPr algn="ctr" eaLnBrk="1" hangingPunct="1">
                <a:spcBef>
                  <a:spcPct val="0"/>
                </a:spcBef>
                <a:buFontTx/>
                <a:buNone/>
              </a:pPr>
              <a:r>
                <a:rPr kumimoji="1" lang="en-US" altLang="zh-CN" sz="1600" b="1">
                  <a:solidFill>
                    <a:srgbClr val="1F2039"/>
                  </a:solidFill>
                  <a:latin typeface="Times New Roman" panose="02020603050405020304" pitchFamily="18" charset="0"/>
                </a:rPr>
                <a:t>HMM</a:t>
              </a:r>
            </a:p>
          </p:txBody>
        </p:sp>
        <p:graphicFrame>
          <p:nvGraphicFramePr>
            <p:cNvPr id="147490" name="Object 34"/>
            <p:cNvGraphicFramePr>
              <a:graphicFrameLocks noChangeAspect="1"/>
            </p:cNvGraphicFramePr>
            <p:nvPr/>
          </p:nvGraphicFramePr>
          <p:xfrm>
            <a:off x="3120" y="1920"/>
            <a:ext cx="469" cy="177"/>
          </p:xfrm>
          <a:graphic>
            <a:graphicData uri="http://schemas.openxmlformats.org/presentationml/2006/ole">
              <mc:AlternateContent xmlns:mc="http://schemas.openxmlformats.org/markup-compatibility/2006">
                <mc:Choice xmlns:v="urn:schemas-microsoft-com:vml" Requires="v">
                  <p:oleObj spid="_x0000_s147524" name="Equation" r:id="rId4" imgW="571252" imgH="215806" progId="Equation.3">
                    <p:embed/>
                  </p:oleObj>
                </mc:Choice>
                <mc:Fallback>
                  <p:oleObj name="Equation" r:id="rId4" imgW="571252" imgH="215806"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1920"/>
                          <a:ext cx="469"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1" name="Object 35"/>
            <p:cNvGraphicFramePr>
              <a:graphicFrameLocks noChangeAspect="1"/>
            </p:cNvGraphicFramePr>
            <p:nvPr/>
          </p:nvGraphicFramePr>
          <p:xfrm>
            <a:off x="3120" y="2736"/>
            <a:ext cx="480" cy="177"/>
          </p:xfrm>
          <a:graphic>
            <a:graphicData uri="http://schemas.openxmlformats.org/presentationml/2006/ole">
              <mc:AlternateContent xmlns:mc="http://schemas.openxmlformats.org/markup-compatibility/2006">
                <mc:Choice xmlns:v="urn:schemas-microsoft-com:vml" Requires="v">
                  <p:oleObj spid="_x0000_s147525" name="Equation" r:id="rId6" imgW="583693" imgH="215713" progId="Equation.3">
                    <p:embed/>
                  </p:oleObj>
                </mc:Choice>
                <mc:Fallback>
                  <p:oleObj name="Equation" r:id="rId6" imgW="583693" imgH="215713" progId="Equation.3">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 y="2736"/>
                          <a:ext cx="480" cy="1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2" name="Object 36"/>
            <p:cNvGraphicFramePr>
              <a:graphicFrameLocks noChangeAspect="1"/>
            </p:cNvGraphicFramePr>
            <p:nvPr/>
          </p:nvGraphicFramePr>
          <p:xfrm>
            <a:off x="3148" y="3748"/>
            <a:ext cx="500" cy="188"/>
          </p:xfrm>
          <a:graphic>
            <a:graphicData uri="http://schemas.openxmlformats.org/presentationml/2006/ole">
              <mc:AlternateContent xmlns:mc="http://schemas.openxmlformats.org/markup-compatibility/2006">
                <mc:Choice xmlns:v="urn:schemas-microsoft-com:vml" Requires="v">
                  <p:oleObj spid="_x0000_s147526" name="Equation" r:id="rId8" imgW="609600" imgH="228600" progId="Equation.3">
                    <p:embed/>
                  </p:oleObj>
                </mc:Choice>
                <mc:Fallback>
                  <p:oleObj name="Equation" r:id="rId8" imgW="609600" imgH="22860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8" y="3748"/>
                          <a:ext cx="500"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493" name="Object 37"/>
            <p:cNvGraphicFramePr>
              <a:graphicFrameLocks noChangeAspect="1"/>
            </p:cNvGraphicFramePr>
            <p:nvPr/>
          </p:nvGraphicFramePr>
          <p:xfrm>
            <a:off x="4416" y="2544"/>
            <a:ext cx="1126" cy="250"/>
          </p:xfrm>
          <a:graphic>
            <a:graphicData uri="http://schemas.openxmlformats.org/presentationml/2006/ole">
              <mc:AlternateContent xmlns:mc="http://schemas.openxmlformats.org/markup-compatibility/2006">
                <mc:Choice xmlns:v="urn:schemas-microsoft-com:vml" Requires="v">
                  <p:oleObj spid="_x0000_s147527" name="Equation" r:id="rId10" imgW="1371600" imgH="304800" progId="Equation.3">
                    <p:embed/>
                  </p:oleObj>
                </mc:Choice>
                <mc:Fallback>
                  <p:oleObj name="Equation" r:id="rId10" imgW="1371600" imgH="304800" progId="Equation.3">
                    <p:embed/>
                    <p:pic>
                      <p:nvPicPr>
                        <p:cNvPr id="0"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16" y="2544"/>
                          <a:ext cx="112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494" name="Text Box 38"/>
            <p:cNvSpPr txBox="1">
              <a:spLocks noChangeArrowheads="1"/>
            </p:cNvSpPr>
            <p:nvPr/>
          </p:nvSpPr>
          <p:spPr bwMode="auto">
            <a:xfrm>
              <a:off x="192" y="2400"/>
              <a:ext cx="43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600" b="1">
                  <a:solidFill>
                    <a:srgbClr val="1F2039"/>
                  </a:solidFill>
                  <a:latin typeface="Times New Roman" panose="02020603050405020304" pitchFamily="18" charset="0"/>
                </a:rPr>
                <a:t>输入</a:t>
              </a:r>
            </a:p>
            <a:p>
              <a:pPr algn="ctr" eaLnBrk="1" hangingPunct="1">
                <a:spcBef>
                  <a:spcPct val="0"/>
                </a:spcBef>
                <a:buFontTx/>
                <a:buNone/>
              </a:pPr>
              <a:r>
                <a:rPr kumimoji="1" lang="zh-CN" altLang="en-US" sz="1600" b="1">
                  <a:solidFill>
                    <a:srgbClr val="1F2039"/>
                  </a:solidFill>
                  <a:latin typeface="Times New Roman" panose="02020603050405020304" pitchFamily="18" charset="0"/>
                </a:rPr>
                <a:t>语音</a:t>
              </a:r>
              <a:r>
                <a:rPr kumimoji="1" lang="en-US" altLang="zh-CN" sz="1600" b="1">
                  <a:solidFill>
                    <a:srgbClr val="1F2039"/>
                  </a:solidFill>
                  <a:latin typeface="Times New Roman" panose="02020603050405020304" pitchFamily="18" charset="0"/>
                </a:rPr>
                <a:t>x</a:t>
              </a:r>
            </a:p>
          </p:txBody>
        </p:sp>
        <p:sp>
          <p:nvSpPr>
            <p:cNvPr id="147495" name="Text Box 39"/>
            <p:cNvSpPr txBox="1">
              <a:spLocks noChangeArrowheads="1"/>
            </p:cNvSpPr>
            <p:nvPr/>
          </p:nvSpPr>
          <p:spPr bwMode="auto">
            <a:xfrm>
              <a:off x="1608" y="2417"/>
              <a:ext cx="42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400" b="1">
                  <a:solidFill>
                    <a:srgbClr val="1F2039"/>
                  </a:solidFill>
                </a:rPr>
                <a:t>矢量</a:t>
              </a:r>
              <a:endParaRPr kumimoji="1" lang="zh-CN" altLang="en-US" sz="1400" b="1">
                <a:solidFill>
                  <a:srgbClr val="1F2039"/>
                </a:solidFill>
                <a:latin typeface="Times New Roman" panose="02020603050405020304" pitchFamily="18" charset="0"/>
              </a:endParaRPr>
            </a:p>
            <a:p>
              <a:pPr algn="ctr" eaLnBrk="1" hangingPunct="1">
                <a:spcBef>
                  <a:spcPct val="0"/>
                </a:spcBef>
                <a:buFontTx/>
                <a:buNone/>
              </a:pPr>
              <a:r>
                <a:rPr kumimoji="1" lang="zh-CN" altLang="en-US" sz="1400" b="1">
                  <a:solidFill>
                    <a:srgbClr val="1F2039"/>
                  </a:solidFill>
                  <a:latin typeface="Times New Roman" panose="02020603050405020304" pitchFamily="18" charset="0"/>
                </a:rPr>
                <a:t>序列</a:t>
              </a:r>
              <a:r>
                <a:rPr kumimoji="1" lang="en-US" altLang="zh-CN" sz="1400" b="1">
                  <a:solidFill>
                    <a:srgbClr val="1F2039"/>
                  </a:solidFill>
                  <a:latin typeface="Times New Roman" panose="02020603050405020304" pitchFamily="18" charset="0"/>
                </a:rPr>
                <a:t>O</a:t>
              </a:r>
            </a:p>
          </p:txBody>
        </p:sp>
      </p:gr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53635" name="Rectangle 3"/>
          <p:cNvSpPr>
            <a:spLocks noGrp="1" noChangeArrowheads="1"/>
          </p:cNvSpPr>
          <p:nvPr>
            <p:ph type="body" idx="1"/>
          </p:nvPr>
        </p:nvSpPr>
        <p:spPr/>
        <p:txBody>
          <a:bodyPr/>
          <a:lstStyle/>
          <a:p>
            <a:pPr eaLnBrk="1" hangingPunct="1">
              <a:lnSpc>
                <a:spcPct val="90000"/>
              </a:lnSpc>
              <a:buClr>
                <a:srgbClr val="9900FF"/>
              </a:buClr>
              <a:buFont typeface="Wingdings" panose="05000000000000000000" pitchFamily="2" charset="2"/>
              <a:buChar char="Ø"/>
            </a:pPr>
            <a:r>
              <a:rPr lang="zh-CN" altLang="en-US" sz="2800" b="1" smtClean="0">
                <a:solidFill>
                  <a:srgbClr val="1F2039"/>
                </a:solidFill>
                <a:latin typeface="Times New Roman" panose="02020603050405020304" pitchFamily="18" charset="0"/>
              </a:rPr>
              <a:t>连接词语音识别技术</a:t>
            </a:r>
          </a:p>
          <a:p>
            <a:pPr eaLnBrk="1" hangingPunct="1">
              <a:lnSpc>
                <a:spcPct val="90000"/>
              </a:lnSpc>
            </a:pPr>
            <a:r>
              <a:rPr lang="zh-CN" altLang="en-US" sz="2800" b="1" smtClean="0">
                <a:solidFill>
                  <a:srgbClr val="1F2039"/>
                </a:solidFill>
                <a:latin typeface="宋体" panose="02010600030101010101" pitchFamily="2" charset="-122"/>
              </a:rPr>
              <a:t>连接词</a:t>
            </a:r>
          </a:p>
          <a:p>
            <a:pPr eaLnBrk="1" hangingPunct="1">
              <a:lnSpc>
                <a:spcPct val="90000"/>
              </a:lnSpc>
              <a:buFontTx/>
              <a:buNone/>
            </a:pPr>
            <a:r>
              <a:rPr lang="zh-CN" altLang="en-US" sz="2800" b="1" smtClean="0">
                <a:solidFill>
                  <a:srgbClr val="1F2039"/>
                </a:solidFill>
                <a:latin typeface="宋体" panose="02010600030101010101" pitchFamily="2" charset="-122"/>
              </a:rPr>
              <a:t>  （1） 连续发音，不知道语音中词的个数和词的边界信息。</a:t>
            </a:r>
          </a:p>
          <a:p>
            <a:pPr eaLnBrk="1" hangingPunct="1">
              <a:lnSpc>
                <a:spcPct val="90000"/>
              </a:lnSpc>
              <a:buFontTx/>
              <a:buNone/>
            </a:pPr>
            <a:r>
              <a:rPr lang="zh-CN" altLang="en-US" sz="2800" b="1" smtClean="0">
                <a:solidFill>
                  <a:srgbClr val="1F2039"/>
                </a:solidFill>
                <a:latin typeface="宋体" panose="02010600030101010101" pitchFamily="2" charset="-122"/>
              </a:rPr>
              <a:t>  （2） 词表有限，可以象孤立词识别一样，以词为单位建模。</a:t>
            </a:r>
          </a:p>
          <a:p>
            <a:pPr eaLnBrk="1" hangingPunct="1">
              <a:lnSpc>
                <a:spcPct val="90000"/>
              </a:lnSpc>
            </a:pPr>
            <a:r>
              <a:rPr lang="zh-CN" altLang="en-US" sz="2800" b="1" smtClean="0">
                <a:solidFill>
                  <a:srgbClr val="1F2039"/>
                </a:solidFill>
                <a:latin typeface="宋体" panose="02010600030101010101" pitchFamily="2" charset="-122"/>
              </a:rPr>
              <a:t>连接词识别</a:t>
            </a:r>
          </a:p>
          <a:p>
            <a:pPr eaLnBrk="1" hangingPunct="1">
              <a:lnSpc>
                <a:spcPct val="90000"/>
              </a:lnSpc>
              <a:buFontTx/>
              <a:buNone/>
            </a:pPr>
            <a:r>
              <a:rPr lang="zh-CN" altLang="en-US" sz="2800" b="1" smtClean="0">
                <a:solidFill>
                  <a:srgbClr val="1F2039"/>
                </a:solidFill>
                <a:latin typeface="宋体" panose="02010600030101010101" pitchFamily="2" charset="-122"/>
              </a:rPr>
              <a:t>      连接词识别，就是指系统存储的模板或模型是针对孤立词的，但是识别的语音却是由这些词构成的词串。</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3635">
                                            <p:txEl>
                                              <p:pRg st="0" end="0"/>
                                            </p:txEl>
                                          </p:spTgt>
                                        </p:tgtEl>
                                        <p:attrNameLst>
                                          <p:attrName>style.visibility</p:attrName>
                                        </p:attrNameLst>
                                      </p:cBhvr>
                                      <p:to>
                                        <p:strVal val="visible"/>
                                      </p:to>
                                    </p:set>
                                    <p:animEffect transition="in" filter="wipe(up)">
                                      <p:cBhvr>
                                        <p:cTn id="7" dur="500"/>
                                        <p:tgtEl>
                                          <p:spTgt spid="453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53635">
                                            <p:txEl>
                                              <p:pRg st="1" end="1"/>
                                            </p:txEl>
                                          </p:spTgt>
                                        </p:tgtEl>
                                        <p:attrNameLst>
                                          <p:attrName>style.visibility</p:attrName>
                                        </p:attrNameLst>
                                      </p:cBhvr>
                                      <p:to>
                                        <p:strVal val="visible"/>
                                      </p:to>
                                    </p:set>
                                    <p:animEffect transition="in" filter="wipe(up)">
                                      <p:cBhvr>
                                        <p:cTn id="12" dur="500"/>
                                        <p:tgtEl>
                                          <p:spTgt spid="4536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53635">
                                            <p:txEl>
                                              <p:pRg st="2" end="2"/>
                                            </p:txEl>
                                          </p:spTgt>
                                        </p:tgtEl>
                                        <p:attrNameLst>
                                          <p:attrName>style.visibility</p:attrName>
                                        </p:attrNameLst>
                                      </p:cBhvr>
                                      <p:to>
                                        <p:strVal val="visible"/>
                                      </p:to>
                                    </p:set>
                                    <p:animEffect transition="in" filter="wipe(up)">
                                      <p:cBhvr>
                                        <p:cTn id="17" dur="500"/>
                                        <p:tgtEl>
                                          <p:spTgt spid="45363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3635">
                                            <p:txEl>
                                              <p:pRg st="3" end="3"/>
                                            </p:txEl>
                                          </p:spTgt>
                                        </p:tgtEl>
                                        <p:attrNameLst>
                                          <p:attrName>style.visibility</p:attrName>
                                        </p:attrNameLst>
                                      </p:cBhvr>
                                      <p:to>
                                        <p:strVal val="visible"/>
                                      </p:to>
                                    </p:set>
                                    <p:animEffect transition="in" filter="wipe(up)">
                                      <p:cBhvr>
                                        <p:cTn id="22" dur="500"/>
                                        <p:tgtEl>
                                          <p:spTgt spid="45363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53635">
                                            <p:txEl>
                                              <p:pRg st="4" end="4"/>
                                            </p:txEl>
                                          </p:spTgt>
                                        </p:tgtEl>
                                        <p:attrNameLst>
                                          <p:attrName>style.visibility</p:attrName>
                                        </p:attrNameLst>
                                      </p:cBhvr>
                                      <p:to>
                                        <p:strVal val="visible"/>
                                      </p:to>
                                    </p:set>
                                    <p:animEffect transition="in" filter="wipe(up)">
                                      <p:cBhvr>
                                        <p:cTn id="27" dur="500"/>
                                        <p:tgtEl>
                                          <p:spTgt spid="45363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53635">
                                            <p:txEl>
                                              <p:pRg st="5" end="5"/>
                                            </p:txEl>
                                          </p:spTgt>
                                        </p:tgtEl>
                                        <p:attrNameLst>
                                          <p:attrName>style.visibility</p:attrName>
                                        </p:attrNameLst>
                                      </p:cBhvr>
                                      <p:to>
                                        <p:strVal val="visible"/>
                                      </p:to>
                                    </p:set>
                                    <p:animEffect transition="in" filter="wipe(up)">
                                      <p:cBhvr>
                                        <p:cTn id="32" dur="500"/>
                                        <p:tgtEl>
                                          <p:spTgt spid="453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35"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51555" name="Rectangle 3"/>
          <p:cNvSpPr>
            <a:spLocks noGrp="1" noChangeArrowheads="1"/>
          </p:cNvSpPr>
          <p:nvPr>
            <p:ph type="body" idx="1"/>
          </p:nvPr>
        </p:nvSpPr>
        <p:spPr>
          <a:xfrm>
            <a:off x="685800" y="1981200"/>
            <a:ext cx="8001000" cy="609600"/>
          </a:xfrm>
        </p:spPr>
        <p:txBody>
          <a:bodyPr/>
          <a:lstStyle/>
          <a:p>
            <a:pPr eaLnBrk="1" hangingPunct="1">
              <a:buClr>
                <a:srgbClr val="9900FF"/>
              </a:buClr>
              <a:buFont typeface="Wingdings" panose="05000000000000000000" pitchFamily="2" charset="2"/>
              <a:buChar char="Ø"/>
            </a:pPr>
            <a:r>
              <a:rPr lang="zh-CN" altLang="en-US" sz="2800" b="1" smtClean="0">
                <a:solidFill>
                  <a:srgbClr val="1F2039"/>
                </a:solidFill>
                <a:latin typeface="宋体" panose="02010600030101010101" pitchFamily="2" charset="-122"/>
              </a:rPr>
              <a:t>连接词识别问题的一般描述</a:t>
            </a:r>
            <a:r>
              <a:rPr lang="zh-CN" altLang="en-US" sz="2800" b="1" smtClean="0">
                <a:solidFill>
                  <a:srgbClr val="1F2039"/>
                </a:solidFill>
                <a:latin typeface="Times New Roman" panose="02020603050405020304" pitchFamily="18" charset="0"/>
              </a:rPr>
              <a:t> (从</a:t>
            </a:r>
            <a:r>
              <a:rPr lang="en-US" altLang="zh-CN" sz="2800" b="1" smtClean="0">
                <a:solidFill>
                  <a:srgbClr val="1F2039"/>
                </a:solidFill>
                <a:latin typeface="Times New Roman" panose="02020603050405020304" pitchFamily="18" charset="0"/>
              </a:rPr>
              <a:t>DTW</a:t>
            </a:r>
            <a:r>
              <a:rPr lang="zh-CN" altLang="en-US" sz="2800" b="1" smtClean="0">
                <a:solidFill>
                  <a:srgbClr val="1F2039"/>
                </a:solidFill>
                <a:latin typeface="Times New Roman" panose="02020603050405020304" pitchFamily="18" charset="0"/>
              </a:rPr>
              <a:t>的角度）</a:t>
            </a:r>
          </a:p>
          <a:p>
            <a:pPr eaLnBrk="1" hangingPunct="1">
              <a:buFontTx/>
              <a:buNone/>
            </a:pPr>
            <a:endParaRPr lang="zh-CN" altLang="en-US" sz="2800" b="1" smtClean="0">
              <a:solidFill>
                <a:srgbClr val="1F2039"/>
              </a:solidFill>
              <a:latin typeface="Times New Roman" panose="02020603050405020304" pitchFamily="18" charset="0"/>
            </a:endParaRPr>
          </a:p>
        </p:txBody>
      </p:sp>
      <p:sp>
        <p:nvSpPr>
          <p:cNvPr id="151556" name="Text Box 4"/>
          <p:cNvSpPr txBox="1">
            <a:spLocks noChangeArrowheads="1"/>
          </p:cNvSpPr>
          <p:nvPr/>
        </p:nvSpPr>
        <p:spPr bwMode="auto">
          <a:xfrm>
            <a:off x="746125" y="233045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800" b="1">
              <a:solidFill>
                <a:srgbClr val="1F2039"/>
              </a:solidFill>
              <a:latin typeface="Times New Roman" panose="02020603050405020304" pitchFamily="18" charset="0"/>
            </a:endParaRPr>
          </a:p>
        </p:txBody>
      </p:sp>
      <p:graphicFrame>
        <p:nvGraphicFramePr>
          <p:cNvPr id="151557" name="Object 5"/>
          <p:cNvGraphicFramePr>
            <a:graphicFrameLocks noChangeAspect="1"/>
          </p:cNvGraphicFramePr>
          <p:nvPr/>
        </p:nvGraphicFramePr>
        <p:xfrm>
          <a:off x="1069975" y="2590800"/>
          <a:ext cx="7285038" cy="3825875"/>
        </p:xfrm>
        <a:graphic>
          <a:graphicData uri="http://schemas.openxmlformats.org/presentationml/2006/ole">
            <mc:AlternateContent xmlns:mc="http://schemas.openxmlformats.org/markup-compatibility/2006">
              <mc:Choice xmlns:v="urn:schemas-microsoft-com:vml" Requires="v">
                <p:oleObj spid="_x0000_s151565" name="Document" r:id="rId4" imgW="8156448" imgH="4288536" progId="Word.Document.8">
                  <p:embed/>
                </p:oleObj>
              </mc:Choice>
              <mc:Fallback>
                <p:oleObj name="Document" r:id="rId4" imgW="8156448" imgH="4288536"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975" y="2590800"/>
                        <a:ext cx="7285038" cy="382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593725" y="1971675"/>
            <a:ext cx="7105650" cy="1179513"/>
            <a:chOff x="374" y="1242"/>
            <a:chExt cx="4476" cy="743"/>
          </a:xfrm>
        </p:grpSpPr>
        <p:sp>
          <p:nvSpPr>
            <p:cNvPr id="153612" name="Text Box 4"/>
            <p:cNvSpPr txBox="1">
              <a:spLocks noChangeArrowheads="1"/>
            </p:cNvSpPr>
            <p:nvPr/>
          </p:nvSpPr>
          <p:spPr bwMode="auto">
            <a:xfrm>
              <a:off x="374" y="1242"/>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一个超模板</a:t>
              </a:r>
              <a:r>
                <a:rPr kumimoji="1" lang="zh-CN" altLang="en-US" sz="2800" b="1">
                  <a:solidFill>
                    <a:srgbClr val="1F2039"/>
                  </a:solidFill>
                  <a:latin typeface="Times New Roman" panose="02020603050405020304" pitchFamily="18" charset="0"/>
                </a:rPr>
                <a:t> </a:t>
              </a:r>
            </a:p>
          </p:txBody>
        </p:sp>
        <p:graphicFrame>
          <p:nvGraphicFramePr>
            <p:cNvPr id="153613" name="Object 5"/>
            <p:cNvGraphicFramePr>
              <a:graphicFrameLocks noChangeAspect="1"/>
            </p:cNvGraphicFramePr>
            <p:nvPr/>
          </p:nvGraphicFramePr>
          <p:xfrm>
            <a:off x="1584" y="1294"/>
            <a:ext cx="254" cy="242"/>
          </p:xfrm>
          <a:graphic>
            <a:graphicData uri="http://schemas.openxmlformats.org/presentationml/2006/ole">
              <mc:AlternateContent xmlns:mc="http://schemas.openxmlformats.org/markup-compatibility/2006">
                <mc:Choice xmlns:v="urn:schemas-microsoft-com:vml" Requires="v">
                  <p:oleObj spid="_x0000_s153650" r:id="rId4" imgW="203112" imgH="190417" progId="Equation.3">
                    <p:embed/>
                  </p:oleObj>
                </mc:Choice>
                <mc:Fallback>
                  <p:oleObj r:id="rId4" imgW="203112" imgH="190417"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294"/>
                          <a:ext cx="25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14" name="Object 6"/>
            <p:cNvGraphicFramePr>
              <a:graphicFrameLocks noChangeAspect="1"/>
            </p:cNvGraphicFramePr>
            <p:nvPr/>
          </p:nvGraphicFramePr>
          <p:xfrm>
            <a:off x="960" y="1632"/>
            <a:ext cx="3890" cy="353"/>
          </p:xfrm>
          <a:graphic>
            <a:graphicData uri="http://schemas.openxmlformats.org/presentationml/2006/ole">
              <mc:AlternateContent xmlns:mc="http://schemas.openxmlformats.org/markup-compatibility/2006">
                <mc:Choice xmlns:v="urn:schemas-microsoft-com:vml" Requires="v">
                  <p:oleObj spid="_x0000_s153651" r:id="rId6" imgW="3048000" imgH="279400" progId="Equation.3">
                    <p:embed/>
                  </p:oleObj>
                </mc:Choice>
                <mc:Fallback>
                  <p:oleObj r:id="rId6" imgW="3048000" imgH="2794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1632"/>
                          <a:ext cx="3890"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 name="Group 7"/>
          <p:cNvGrpSpPr>
            <a:grpSpLocks/>
          </p:cNvGrpSpPr>
          <p:nvPr/>
        </p:nvGrpSpPr>
        <p:grpSpPr bwMode="auto">
          <a:xfrm>
            <a:off x="457200" y="3443288"/>
            <a:ext cx="8385175" cy="1952625"/>
            <a:chOff x="288" y="2169"/>
            <a:chExt cx="5282" cy="1230"/>
          </a:xfrm>
        </p:grpSpPr>
        <p:grpSp>
          <p:nvGrpSpPr>
            <p:cNvPr id="153605" name="Group 8"/>
            <p:cNvGrpSpPr>
              <a:grpSpLocks/>
            </p:cNvGrpSpPr>
            <p:nvPr/>
          </p:nvGrpSpPr>
          <p:grpSpPr bwMode="auto">
            <a:xfrm>
              <a:off x="288" y="2169"/>
              <a:ext cx="5173" cy="824"/>
              <a:chOff x="288" y="2169"/>
              <a:chExt cx="5173" cy="824"/>
            </a:xfrm>
          </p:grpSpPr>
          <p:sp>
            <p:nvSpPr>
              <p:cNvPr id="153610" name="Text Box 9"/>
              <p:cNvSpPr txBox="1">
                <a:spLocks noChangeArrowheads="1"/>
              </p:cNvSpPr>
              <p:nvPr/>
            </p:nvSpPr>
            <p:spPr bwMode="auto">
              <a:xfrm>
                <a:off x="288" y="2169"/>
                <a:ext cx="51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超模板与测试发音</a:t>
                </a:r>
                <a:r>
                  <a:rPr kumimoji="1" lang="en-US" altLang="zh-CN" sz="2800" b="1" i="1">
                    <a:solidFill>
                      <a:srgbClr val="1F2039"/>
                    </a:solidFill>
                    <a:latin typeface="Times New Roman" panose="02020603050405020304" pitchFamily="18" charset="0"/>
                  </a:rPr>
                  <a:t>O</a:t>
                </a:r>
                <a:r>
                  <a:rPr kumimoji="1" lang="zh-CN" altLang="en-US" sz="2800" b="1">
                    <a:solidFill>
                      <a:srgbClr val="1F2039"/>
                    </a:solidFill>
                    <a:latin typeface="宋体" panose="02010600030101010101" pitchFamily="2" charset="-122"/>
                  </a:rPr>
                  <a:t>之间的相似度可以用</a:t>
                </a:r>
                <a:r>
                  <a:rPr kumimoji="1" lang="en-US" altLang="zh-CN" sz="2800" b="1">
                    <a:solidFill>
                      <a:srgbClr val="1F2039"/>
                    </a:solidFill>
                    <a:latin typeface="宋体" panose="02010600030101010101" pitchFamily="2" charset="-122"/>
                  </a:rPr>
                  <a:t>DTW</a:t>
                </a:r>
                <a:r>
                  <a:rPr kumimoji="1" lang="zh-CN" altLang="en-US" sz="2800" b="1">
                    <a:solidFill>
                      <a:srgbClr val="1F2039"/>
                    </a:solidFill>
                    <a:latin typeface="宋体" panose="02010600030101010101" pitchFamily="2" charset="-122"/>
                  </a:rPr>
                  <a:t>来计算</a:t>
                </a:r>
                <a:r>
                  <a:rPr kumimoji="1" lang="zh-CN" altLang="en-US" sz="2800" b="1">
                    <a:solidFill>
                      <a:srgbClr val="1F2039"/>
                    </a:solidFill>
                    <a:latin typeface="Times New Roman" panose="02020603050405020304" pitchFamily="18" charset="0"/>
                  </a:rPr>
                  <a:t> </a:t>
                </a:r>
              </a:p>
            </p:txBody>
          </p:sp>
          <p:graphicFrame>
            <p:nvGraphicFramePr>
              <p:cNvPr id="153611" name="Object 10"/>
              <p:cNvGraphicFramePr>
                <a:graphicFrameLocks noChangeAspect="1"/>
              </p:cNvGraphicFramePr>
              <p:nvPr/>
            </p:nvGraphicFramePr>
            <p:xfrm>
              <a:off x="1488" y="2448"/>
              <a:ext cx="2918" cy="545"/>
            </p:xfrm>
            <a:graphic>
              <a:graphicData uri="http://schemas.openxmlformats.org/presentationml/2006/ole">
                <mc:AlternateContent xmlns:mc="http://schemas.openxmlformats.org/markup-compatibility/2006">
                  <mc:Choice xmlns:v="urn:schemas-microsoft-com:vml" Requires="v">
                    <p:oleObj spid="_x0000_s153652" r:id="rId8" imgW="2298700" imgH="431800" progId="Equation.3">
                      <p:embed/>
                    </p:oleObj>
                  </mc:Choice>
                  <mc:Fallback>
                    <p:oleObj r:id="rId8" imgW="2298700" imgH="4318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8" y="2448"/>
                            <a:ext cx="291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53606" name="Group 11"/>
            <p:cNvGrpSpPr>
              <a:grpSpLocks/>
            </p:cNvGrpSpPr>
            <p:nvPr/>
          </p:nvGrpSpPr>
          <p:grpSpPr bwMode="auto">
            <a:xfrm>
              <a:off x="432" y="3072"/>
              <a:ext cx="5138" cy="327"/>
              <a:chOff x="432" y="3072"/>
              <a:chExt cx="5138" cy="327"/>
            </a:xfrm>
          </p:grpSpPr>
          <p:graphicFrame>
            <p:nvGraphicFramePr>
              <p:cNvPr id="153607" name="Object 12"/>
              <p:cNvGraphicFramePr>
                <a:graphicFrameLocks noChangeAspect="1"/>
              </p:cNvGraphicFramePr>
              <p:nvPr/>
            </p:nvGraphicFramePr>
            <p:xfrm>
              <a:off x="3264" y="3107"/>
              <a:ext cx="374" cy="253"/>
            </p:xfrm>
            <a:graphic>
              <a:graphicData uri="http://schemas.openxmlformats.org/presentationml/2006/ole">
                <mc:AlternateContent xmlns:mc="http://schemas.openxmlformats.org/markup-compatibility/2006">
                  <mc:Choice xmlns:v="urn:schemas-microsoft-com:vml" Requires="v">
                    <p:oleObj spid="_x0000_s153653" r:id="rId10" imgW="291973" imgH="203112" progId="Equation.3">
                      <p:embed/>
                    </p:oleObj>
                  </mc:Choice>
                  <mc:Fallback>
                    <p:oleObj r:id="rId10" imgW="291973" imgH="203112"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4" y="3107"/>
                            <a:ext cx="3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3608" name="Object 13"/>
              <p:cNvGraphicFramePr>
                <a:graphicFrameLocks noChangeAspect="1"/>
              </p:cNvGraphicFramePr>
              <p:nvPr/>
            </p:nvGraphicFramePr>
            <p:xfrm>
              <a:off x="432" y="3120"/>
              <a:ext cx="580" cy="254"/>
            </p:xfrm>
            <a:graphic>
              <a:graphicData uri="http://schemas.openxmlformats.org/presentationml/2006/ole">
                <mc:AlternateContent xmlns:mc="http://schemas.openxmlformats.org/markup-compatibility/2006">
                  <mc:Choice xmlns:v="urn:schemas-microsoft-com:vml" Requires="v">
                    <p:oleObj spid="_x0000_s153654" r:id="rId12" imgW="457002" imgH="203112" progId="Equation.3">
                      <p:embed/>
                    </p:oleObj>
                  </mc:Choice>
                  <mc:Fallback>
                    <p:oleObj r:id="rId12" imgW="457002" imgH="203112"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 y="3120"/>
                            <a:ext cx="580"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09" name="Text Box 14"/>
              <p:cNvSpPr txBox="1">
                <a:spLocks noChangeArrowheads="1"/>
              </p:cNvSpPr>
              <p:nvPr/>
            </p:nvSpPr>
            <p:spPr bwMode="auto">
              <a:xfrm>
                <a:off x="1008" y="3072"/>
                <a:ext cx="45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为局部特征匹配距离，    是时间弯折函数 </a:t>
                </a:r>
                <a:r>
                  <a:rPr kumimoji="1" lang="zh-CN" altLang="en-US" sz="2800" b="1">
                    <a:solidFill>
                      <a:srgbClr val="1F2039"/>
                    </a:solidFill>
                    <a:latin typeface="Times New Roman" panose="02020603050405020304" pitchFamily="18" charset="0"/>
                  </a:rPr>
                  <a:t> </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55651" name="Text Box 3"/>
          <p:cNvSpPr txBox="1">
            <a:spLocks noChangeArrowheads="1"/>
          </p:cNvSpPr>
          <p:nvPr/>
        </p:nvSpPr>
        <p:spPr bwMode="auto">
          <a:xfrm>
            <a:off x="669925" y="1971675"/>
            <a:ext cx="6345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超模板与测试发音之间的最优对齐路径</a:t>
            </a:r>
            <a:r>
              <a:rPr kumimoji="1" lang="zh-CN" altLang="en-US" sz="2800" b="1">
                <a:solidFill>
                  <a:srgbClr val="1F2039"/>
                </a:solidFill>
                <a:latin typeface="Times New Roman" panose="02020603050405020304" pitchFamily="18" charset="0"/>
              </a:rPr>
              <a:t> </a:t>
            </a:r>
          </a:p>
        </p:txBody>
      </p:sp>
      <p:sp>
        <p:nvSpPr>
          <p:cNvPr id="155652" name="Rectangle 4"/>
          <p:cNvSpPr>
            <a:spLocks noChangeArrowheads="1"/>
          </p:cNvSpPr>
          <p:nvPr/>
        </p:nvSpPr>
        <p:spPr bwMode="auto">
          <a:xfrm>
            <a:off x="2381250" y="1347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55653" name="Object 5"/>
          <p:cNvGraphicFramePr>
            <a:graphicFrameLocks noChangeAspect="1"/>
          </p:cNvGraphicFramePr>
          <p:nvPr/>
        </p:nvGraphicFramePr>
        <p:xfrm>
          <a:off x="1219200" y="2362200"/>
          <a:ext cx="5867400" cy="4162425"/>
        </p:xfrm>
        <a:graphic>
          <a:graphicData uri="http://schemas.openxmlformats.org/presentationml/2006/ole">
            <mc:AlternateContent xmlns:mc="http://schemas.openxmlformats.org/markup-compatibility/2006">
              <mc:Choice xmlns:v="urn:schemas-microsoft-com:vml" Requires="v">
                <p:oleObj spid="_x0000_s155661" r:id="rId4" imgW="5143500" imgH="4890516" progId="Word.Picture.8">
                  <p:embed/>
                </p:oleObj>
              </mc:Choice>
              <mc:Fallback>
                <p:oleObj r:id="rId4" imgW="5143500" imgH="4890516"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362200"/>
                        <a:ext cx="5867400"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16387" name="Rectangle 3"/>
          <p:cNvSpPr>
            <a:spLocks noGrp="1" noChangeArrowheads="1"/>
          </p:cNvSpPr>
          <p:nvPr>
            <p:ph type="body" idx="1"/>
          </p:nvPr>
        </p:nvSpPr>
        <p:spPr>
          <a:xfrm>
            <a:off x="457200" y="1684338"/>
            <a:ext cx="8229600" cy="585787"/>
          </a:xfrm>
        </p:spPr>
        <p:txBody>
          <a:bodyPr/>
          <a:lstStyle/>
          <a:p>
            <a:pPr eaLnBrk="1" hangingPunct="1"/>
            <a:r>
              <a:rPr lang="zh-CN" altLang="en-US" sz="2800" b="1" smtClean="0">
                <a:solidFill>
                  <a:schemeClr val="tx2"/>
                </a:solidFill>
                <a:latin typeface="Times New Roman" panose="02020603050405020304" pitchFamily="18" charset="0"/>
              </a:rPr>
              <a:t>如何对准</a:t>
            </a:r>
          </a:p>
          <a:p>
            <a:pPr eaLnBrk="1" hangingPunct="1">
              <a:buFontTx/>
              <a:buNone/>
            </a:pPr>
            <a:endParaRPr lang="en-US" altLang="zh-CN" sz="2800" b="1" smtClean="0">
              <a:solidFill>
                <a:schemeClr val="tx2"/>
              </a:solidFill>
              <a:latin typeface="Times New Roman" panose="02020603050405020304" pitchFamily="18" charset="0"/>
            </a:endParaRPr>
          </a:p>
        </p:txBody>
      </p:sp>
      <p:grpSp>
        <p:nvGrpSpPr>
          <p:cNvPr id="2" name="Group 4"/>
          <p:cNvGrpSpPr>
            <a:grpSpLocks/>
          </p:cNvGrpSpPr>
          <p:nvPr/>
        </p:nvGrpSpPr>
        <p:grpSpPr bwMode="auto">
          <a:xfrm>
            <a:off x="6705600" y="3276600"/>
            <a:ext cx="2133600" cy="381000"/>
            <a:chOff x="4224" y="2064"/>
            <a:chExt cx="1344" cy="240"/>
          </a:xfrm>
        </p:grpSpPr>
        <p:sp>
          <p:nvSpPr>
            <p:cNvPr id="16430" name="AutoShape 5"/>
            <p:cNvSpPr>
              <a:spLocks noChangeArrowheads="1"/>
            </p:cNvSpPr>
            <p:nvPr/>
          </p:nvSpPr>
          <p:spPr bwMode="auto">
            <a:xfrm>
              <a:off x="4224" y="2064"/>
              <a:ext cx="1344" cy="240"/>
            </a:xfrm>
            <a:prstGeom prst="wedgeEllipseCallout">
              <a:avLst>
                <a:gd name="adj1" fmla="val -174106"/>
                <a:gd name="adj2" fmla="val 319583"/>
              </a:avLst>
            </a:prstGeom>
            <a:solidFill>
              <a:schemeClr val="accent1"/>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b="1">
                <a:solidFill>
                  <a:schemeClr val="tx2"/>
                </a:solidFill>
                <a:latin typeface="Times New Roman" panose="02020603050405020304" pitchFamily="18" charset="0"/>
              </a:endParaRPr>
            </a:p>
          </p:txBody>
        </p:sp>
        <p:graphicFrame>
          <p:nvGraphicFramePr>
            <p:cNvPr id="16431" name="Object 6"/>
            <p:cNvGraphicFramePr>
              <a:graphicFrameLocks noChangeAspect="1"/>
            </p:cNvGraphicFramePr>
            <p:nvPr/>
          </p:nvGraphicFramePr>
          <p:xfrm>
            <a:off x="4560" y="2064"/>
            <a:ext cx="614" cy="229"/>
          </p:xfrm>
          <a:graphic>
            <a:graphicData uri="http://schemas.openxmlformats.org/presentationml/2006/ole">
              <mc:AlternateContent xmlns:mc="http://schemas.openxmlformats.org/markup-compatibility/2006">
                <mc:Choice xmlns:v="urn:schemas-microsoft-com:vml" Requires="v">
                  <p:oleObj spid="_x0000_s16495" name="Equation" r:id="rId4" imgW="647700" imgH="241300" progId="Equation.3">
                    <p:embed/>
                  </p:oleObj>
                </mc:Choice>
                <mc:Fallback>
                  <p:oleObj name="Equation" r:id="rId4" imgW="647700" imgH="2413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 y="2064"/>
                          <a:ext cx="614"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4311" name="Line 7"/>
          <p:cNvSpPr>
            <a:spLocks noChangeShapeType="1"/>
          </p:cNvSpPr>
          <p:nvPr/>
        </p:nvSpPr>
        <p:spPr bwMode="auto">
          <a:xfrm flipV="1">
            <a:off x="1143000" y="5410200"/>
            <a:ext cx="38100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2" name="Line 8"/>
          <p:cNvSpPr>
            <a:spLocks noChangeShapeType="1"/>
          </p:cNvSpPr>
          <p:nvPr/>
        </p:nvSpPr>
        <p:spPr bwMode="auto">
          <a:xfrm flipV="1">
            <a:off x="1565275" y="5029200"/>
            <a:ext cx="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3" name="Line 9"/>
          <p:cNvSpPr>
            <a:spLocks noChangeShapeType="1"/>
          </p:cNvSpPr>
          <p:nvPr/>
        </p:nvSpPr>
        <p:spPr bwMode="auto">
          <a:xfrm>
            <a:off x="1600200" y="5029200"/>
            <a:ext cx="381000" cy="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4" name="Line 10"/>
          <p:cNvSpPr>
            <a:spLocks noChangeShapeType="1"/>
          </p:cNvSpPr>
          <p:nvPr/>
        </p:nvSpPr>
        <p:spPr bwMode="auto">
          <a:xfrm>
            <a:off x="1981200" y="5029200"/>
            <a:ext cx="381000" cy="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5" name="Line 11"/>
          <p:cNvSpPr>
            <a:spLocks noChangeShapeType="1"/>
          </p:cNvSpPr>
          <p:nvPr/>
        </p:nvSpPr>
        <p:spPr bwMode="auto">
          <a:xfrm flipV="1">
            <a:off x="2362200" y="4648200"/>
            <a:ext cx="45720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6" name="Line 12"/>
          <p:cNvSpPr>
            <a:spLocks noChangeShapeType="1"/>
          </p:cNvSpPr>
          <p:nvPr/>
        </p:nvSpPr>
        <p:spPr bwMode="auto">
          <a:xfrm>
            <a:off x="2819400" y="4678363"/>
            <a:ext cx="381000" cy="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7" name="Line 13"/>
          <p:cNvSpPr>
            <a:spLocks noChangeShapeType="1"/>
          </p:cNvSpPr>
          <p:nvPr/>
        </p:nvSpPr>
        <p:spPr bwMode="auto">
          <a:xfrm flipV="1">
            <a:off x="3200400" y="4343400"/>
            <a:ext cx="38100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8" name="Line 14"/>
          <p:cNvSpPr>
            <a:spLocks noChangeShapeType="1"/>
          </p:cNvSpPr>
          <p:nvPr/>
        </p:nvSpPr>
        <p:spPr bwMode="auto">
          <a:xfrm flipV="1">
            <a:off x="3619500" y="3962400"/>
            <a:ext cx="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19" name="Line 15"/>
          <p:cNvSpPr>
            <a:spLocks noChangeShapeType="1"/>
          </p:cNvSpPr>
          <p:nvPr/>
        </p:nvSpPr>
        <p:spPr bwMode="auto">
          <a:xfrm>
            <a:off x="3657600" y="3922713"/>
            <a:ext cx="381000" cy="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20" name="Line 16"/>
          <p:cNvSpPr>
            <a:spLocks noChangeShapeType="1"/>
          </p:cNvSpPr>
          <p:nvPr/>
        </p:nvSpPr>
        <p:spPr bwMode="auto">
          <a:xfrm flipV="1">
            <a:off x="4038600" y="3581400"/>
            <a:ext cx="45720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21" name="Line 17"/>
          <p:cNvSpPr>
            <a:spLocks noChangeShapeType="1"/>
          </p:cNvSpPr>
          <p:nvPr/>
        </p:nvSpPr>
        <p:spPr bwMode="auto">
          <a:xfrm flipV="1">
            <a:off x="4495800" y="3200400"/>
            <a:ext cx="381000" cy="381000"/>
          </a:xfrm>
          <a:prstGeom prst="line">
            <a:avLst/>
          </a:prstGeom>
          <a:noFill/>
          <a:ln w="22225">
            <a:solidFill>
              <a:srgbClr val="FF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4322" name="Text Box 18"/>
          <p:cNvSpPr txBox="1">
            <a:spLocks noChangeArrowheads="1"/>
          </p:cNvSpPr>
          <p:nvPr/>
        </p:nvSpPr>
        <p:spPr bwMode="auto">
          <a:xfrm>
            <a:off x="5084763" y="4267200"/>
            <a:ext cx="39068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kumimoji="1" lang="zh-CN" altLang="en-US" sz="2000" b="1">
                <a:solidFill>
                  <a:schemeClr val="tx2"/>
                </a:solidFill>
                <a:latin typeface="Times New Roman" panose="02020603050405020304" pitchFamily="18" charset="0"/>
              </a:rPr>
              <a:t>每一条从（1，1）倒（</a:t>
            </a:r>
            <a:r>
              <a:rPr kumimoji="1" lang="en-US" altLang="zh-CN" sz="2000" b="1">
                <a:solidFill>
                  <a:schemeClr val="tx2"/>
                </a:solidFill>
                <a:latin typeface="Times New Roman" panose="02020603050405020304" pitchFamily="18" charset="0"/>
              </a:rPr>
              <a:t>M</a:t>
            </a:r>
            <a:r>
              <a:rPr kumimoji="1" lang="en-US" altLang="zh-CN" sz="2000" b="1" baseline="-25000">
                <a:solidFill>
                  <a:schemeClr val="tx2"/>
                </a:solidFill>
                <a:latin typeface="Times New Roman" panose="02020603050405020304" pitchFamily="18" charset="0"/>
              </a:rPr>
              <a:t>1</a:t>
            </a:r>
            <a:r>
              <a:rPr kumimoji="1" lang="en-US" altLang="zh-CN" sz="2000" b="1">
                <a:solidFill>
                  <a:schemeClr val="tx2"/>
                </a:solidFill>
                <a:latin typeface="Times New Roman" panose="02020603050405020304" pitchFamily="18" charset="0"/>
              </a:rPr>
              <a:t>,M</a:t>
            </a:r>
            <a:r>
              <a:rPr kumimoji="1" lang="en-US" altLang="zh-CN" sz="2000" b="1" baseline="-25000">
                <a:solidFill>
                  <a:schemeClr val="tx2"/>
                </a:solidFill>
                <a:latin typeface="Times New Roman" panose="02020603050405020304" pitchFamily="18" charset="0"/>
              </a:rPr>
              <a:t>2</a:t>
            </a:r>
            <a:r>
              <a:rPr kumimoji="1" lang="en-US" altLang="zh-CN" sz="2000" b="1">
                <a:solidFill>
                  <a:schemeClr val="tx2"/>
                </a:solidFill>
                <a:latin typeface="Times New Roman" panose="02020603050405020304" pitchFamily="18" charset="0"/>
              </a:rPr>
              <a:t>）</a:t>
            </a:r>
            <a:r>
              <a:rPr kumimoji="1" lang="zh-CN" altLang="en-US" sz="2000" b="1">
                <a:solidFill>
                  <a:schemeClr val="tx2"/>
                </a:solidFill>
                <a:latin typeface="Times New Roman" panose="02020603050405020304" pitchFamily="18" charset="0"/>
              </a:rPr>
              <a:t>路径都有一个累计距离称为路径的代价</a:t>
            </a:r>
            <a:r>
              <a:rPr kumimoji="1" lang="en-US" altLang="zh-CN" sz="2000" b="1">
                <a:solidFill>
                  <a:schemeClr val="tx2"/>
                </a:solidFill>
                <a:latin typeface="Times New Roman" panose="02020603050405020304" pitchFamily="18" charset="0"/>
              </a:rPr>
              <a:t>.</a:t>
            </a:r>
          </a:p>
          <a:p>
            <a:pPr eaLnBrk="1" hangingPunct="1">
              <a:spcBef>
                <a:spcPct val="0"/>
              </a:spcBef>
              <a:buFont typeface="Wingdings" panose="05000000000000000000" pitchFamily="2" charset="2"/>
              <a:buChar char="Ø"/>
            </a:pPr>
            <a:r>
              <a:rPr kumimoji="1" lang="zh-CN" altLang="en-US" sz="2000" b="1">
                <a:solidFill>
                  <a:schemeClr val="tx2"/>
                </a:solidFill>
                <a:latin typeface="Times New Roman" panose="02020603050405020304" pitchFamily="18" charset="0"/>
              </a:rPr>
              <a:t>每一条路径都代表一种对齐情况.</a:t>
            </a:r>
          </a:p>
          <a:p>
            <a:pPr eaLnBrk="1" hangingPunct="1">
              <a:spcBef>
                <a:spcPct val="0"/>
              </a:spcBef>
              <a:buFont typeface="Wingdings" panose="05000000000000000000" pitchFamily="2" charset="2"/>
              <a:buChar char="Ø"/>
            </a:pPr>
            <a:r>
              <a:rPr kumimoji="1" lang="zh-CN" altLang="en-US" sz="2000" b="1">
                <a:solidFill>
                  <a:schemeClr val="tx2"/>
                </a:solidFill>
                <a:latin typeface="Times New Roman" panose="02020603050405020304" pitchFamily="18" charset="0"/>
              </a:rPr>
              <a:t>代价最小的路径就是所求    对准路径。</a:t>
            </a:r>
          </a:p>
        </p:txBody>
      </p:sp>
      <p:grpSp>
        <p:nvGrpSpPr>
          <p:cNvPr id="16401" name="Group 19"/>
          <p:cNvGrpSpPr>
            <a:grpSpLocks/>
          </p:cNvGrpSpPr>
          <p:nvPr/>
        </p:nvGrpSpPr>
        <p:grpSpPr bwMode="auto">
          <a:xfrm>
            <a:off x="685800" y="2667000"/>
            <a:ext cx="5864225" cy="3525838"/>
            <a:chOff x="432" y="1680"/>
            <a:chExt cx="3694" cy="2221"/>
          </a:xfrm>
        </p:grpSpPr>
        <p:grpSp>
          <p:nvGrpSpPr>
            <p:cNvPr id="16402" name="Group 20"/>
            <p:cNvGrpSpPr>
              <a:grpSpLocks/>
            </p:cNvGrpSpPr>
            <p:nvPr/>
          </p:nvGrpSpPr>
          <p:grpSpPr bwMode="auto">
            <a:xfrm>
              <a:off x="432" y="1680"/>
              <a:ext cx="3694" cy="2221"/>
              <a:chOff x="432" y="1680"/>
              <a:chExt cx="3694" cy="2221"/>
            </a:xfrm>
          </p:grpSpPr>
          <p:grpSp>
            <p:nvGrpSpPr>
              <p:cNvPr id="16405" name="Group 21"/>
              <p:cNvGrpSpPr>
                <a:grpSpLocks/>
              </p:cNvGrpSpPr>
              <p:nvPr/>
            </p:nvGrpSpPr>
            <p:grpSpPr bwMode="auto">
              <a:xfrm>
                <a:off x="432" y="1680"/>
                <a:ext cx="3456" cy="2221"/>
                <a:chOff x="432" y="1680"/>
                <a:chExt cx="3456" cy="2221"/>
              </a:xfrm>
            </p:grpSpPr>
            <p:sp>
              <p:nvSpPr>
                <p:cNvPr id="16408" name="Line 22"/>
                <p:cNvSpPr>
                  <a:spLocks noChangeShapeType="1"/>
                </p:cNvSpPr>
                <p:nvPr/>
              </p:nvSpPr>
              <p:spPr bwMode="auto">
                <a:xfrm>
                  <a:off x="720" y="1776"/>
                  <a:ext cx="0" cy="1872"/>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09" name="Line 23"/>
                <p:cNvSpPr>
                  <a:spLocks noChangeShapeType="1"/>
                </p:cNvSpPr>
                <p:nvPr/>
              </p:nvSpPr>
              <p:spPr bwMode="auto">
                <a:xfrm>
                  <a:off x="720" y="3648"/>
                  <a:ext cx="316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410" name="Line 24"/>
                <p:cNvSpPr>
                  <a:spLocks noChangeShapeType="1"/>
                </p:cNvSpPr>
                <p:nvPr/>
              </p:nvSpPr>
              <p:spPr bwMode="auto">
                <a:xfrm>
                  <a:off x="720" y="2016"/>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1" name="Line 25"/>
                <p:cNvSpPr>
                  <a:spLocks noChangeShapeType="1"/>
                </p:cNvSpPr>
                <p:nvPr/>
              </p:nvSpPr>
              <p:spPr bwMode="auto">
                <a:xfrm>
                  <a:off x="720" y="2249"/>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2" name="Line 26"/>
                <p:cNvSpPr>
                  <a:spLocks noChangeShapeType="1"/>
                </p:cNvSpPr>
                <p:nvPr/>
              </p:nvSpPr>
              <p:spPr bwMode="auto">
                <a:xfrm>
                  <a:off x="720" y="2482"/>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3" name="Line 27"/>
                <p:cNvSpPr>
                  <a:spLocks noChangeShapeType="1"/>
                </p:cNvSpPr>
                <p:nvPr/>
              </p:nvSpPr>
              <p:spPr bwMode="auto">
                <a:xfrm>
                  <a:off x="720" y="2715"/>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4" name="Line 28"/>
                <p:cNvSpPr>
                  <a:spLocks noChangeShapeType="1"/>
                </p:cNvSpPr>
                <p:nvPr/>
              </p:nvSpPr>
              <p:spPr bwMode="auto">
                <a:xfrm>
                  <a:off x="720" y="2948"/>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5" name="Line 29"/>
                <p:cNvSpPr>
                  <a:spLocks noChangeShapeType="1"/>
                </p:cNvSpPr>
                <p:nvPr/>
              </p:nvSpPr>
              <p:spPr bwMode="auto">
                <a:xfrm>
                  <a:off x="720" y="3181"/>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6" name="Line 30"/>
                <p:cNvSpPr>
                  <a:spLocks noChangeShapeType="1"/>
                </p:cNvSpPr>
                <p:nvPr/>
              </p:nvSpPr>
              <p:spPr bwMode="auto">
                <a:xfrm>
                  <a:off x="720" y="3414"/>
                  <a:ext cx="292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7" name="Line 31"/>
                <p:cNvSpPr>
                  <a:spLocks noChangeShapeType="1"/>
                </p:cNvSpPr>
                <p:nvPr/>
              </p:nvSpPr>
              <p:spPr bwMode="auto">
                <a:xfrm>
                  <a:off x="981"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8" name="Line 32"/>
                <p:cNvSpPr>
                  <a:spLocks noChangeShapeType="1"/>
                </p:cNvSpPr>
                <p:nvPr/>
              </p:nvSpPr>
              <p:spPr bwMode="auto">
                <a:xfrm>
                  <a:off x="1242"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19" name="Line 33"/>
                <p:cNvSpPr>
                  <a:spLocks noChangeShapeType="1"/>
                </p:cNvSpPr>
                <p:nvPr/>
              </p:nvSpPr>
              <p:spPr bwMode="auto">
                <a:xfrm>
                  <a:off x="1504"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0" name="Line 34"/>
                <p:cNvSpPr>
                  <a:spLocks noChangeShapeType="1"/>
                </p:cNvSpPr>
                <p:nvPr/>
              </p:nvSpPr>
              <p:spPr bwMode="auto">
                <a:xfrm>
                  <a:off x="1765"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1" name="Line 35"/>
                <p:cNvSpPr>
                  <a:spLocks noChangeShapeType="1"/>
                </p:cNvSpPr>
                <p:nvPr/>
              </p:nvSpPr>
              <p:spPr bwMode="auto">
                <a:xfrm>
                  <a:off x="2026"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2" name="Line 36"/>
                <p:cNvSpPr>
                  <a:spLocks noChangeShapeType="1"/>
                </p:cNvSpPr>
                <p:nvPr/>
              </p:nvSpPr>
              <p:spPr bwMode="auto">
                <a:xfrm>
                  <a:off x="2288"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3" name="Line 37"/>
                <p:cNvSpPr>
                  <a:spLocks noChangeShapeType="1"/>
                </p:cNvSpPr>
                <p:nvPr/>
              </p:nvSpPr>
              <p:spPr bwMode="auto">
                <a:xfrm>
                  <a:off x="2549"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4" name="Line 38"/>
                <p:cNvSpPr>
                  <a:spLocks noChangeShapeType="1"/>
                </p:cNvSpPr>
                <p:nvPr/>
              </p:nvSpPr>
              <p:spPr bwMode="auto">
                <a:xfrm>
                  <a:off x="2810"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5" name="Line 39"/>
                <p:cNvSpPr>
                  <a:spLocks noChangeShapeType="1"/>
                </p:cNvSpPr>
                <p:nvPr/>
              </p:nvSpPr>
              <p:spPr bwMode="auto">
                <a:xfrm>
                  <a:off x="3072" y="1920"/>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426" name="Object 40"/>
                <p:cNvGraphicFramePr>
                  <a:graphicFrameLocks noChangeAspect="1"/>
                </p:cNvGraphicFramePr>
                <p:nvPr/>
              </p:nvGraphicFramePr>
              <p:xfrm>
                <a:off x="528" y="3696"/>
                <a:ext cx="265" cy="193"/>
              </p:xfrm>
              <a:graphic>
                <a:graphicData uri="http://schemas.openxmlformats.org/presentationml/2006/ole">
                  <mc:AlternateContent xmlns:mc="http://schemas.openxmlformats.org/markup-compatibility/2006">
                    <mc:Choice xmlns:v="urn:schemas-microsoft-com:vml" Requires="v">
                      <p:oleObj spid="_x0000_s16496" name="Equation" r:id="rId6" imgW="279279" imgH="203112" progId="Equation.3">
                        <p:embed/>
                      </p:oleObj>
                    </mc:Choice>
                    <mc:Fallback>
                      <p:oleObj name="Equation" r:id="rId6" imgW="279279" imgH="203112" progId="Equation.3">
                        <p:embed/>
                        <p:pic>
                          <p:nvPicPr>
                            <p:cNvPr id="0"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 y="3696"/>
                              <a:ext cx="265"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7" name="Object 41"/>
                <p:cNvGraphicFramePr>
                  <a:graphicFrameLocks noChangeAspect="1"/>
                </p:cNvGraphicFramePr>
                <p:nvPr/>
              </p:nvGraphicFramePr>
              <p:xfrm>
                <a:off x="3072" y="1680"/>
                <a:ext cx="578" cy="205"/>
              </p:xfrm>
              <a:graphic>
                <a:graphicData uri="http://schemas.openxmlformats.org/presentationml/2006/ole">
                  <mc:AlternateContent xmlns:mc="http://schemas.openxmlformats.org/markup-compatibility/2006">
                    <mc:Choice xmlns:v="urn:schemas-microsoft-com:vml" Requires="v">
                      <p:oleObj spid="_x0000_s16497" name="Equation" r:id="rId8" imgW="609336" imgH="215806" progId="Equation.3">
                        <p:embed/>
                      </p:oleObj>
                    </mc:Choice>
                    <mc:Fallback>
                      <p:oleObj name="Equation" r:id="rId8" imgW="609336" imgH="215806" progId="Equation.3">
                        <p:embed/>
                        <p:pic>
                          <p:nvPicPr>
                            <p:cNvPr id="0"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2" y="1680"/>
                              <a:ext cx="578"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8" name="Object 42"/>
                <p:cNvGraphicFramePr>
                  <a:graphicFrameLocks noChangeAspect="1"/>
                </p:cNvGraphicFramePr>
                <p:nvPr/>
              </p:nvGraphicFramePr>
              <p:xfrm>
                <a:off x="432" y="1920"/>
                <a:ext cx="229" cy="205"/>
              </p:xfrm>
              <a:graphic>
                <a:graphicData uri="http://schemas.openxmlformats.org/presentationml/2006/ole">
                  <mc:AlternateContent xmlns:mc="http://schemas.openxmlformats.org/markup-compatibility/2006">
                    <mc:Choice xmlns:v="urn:schemas-microsoft-com:vml" Requires="v">
                      <p:oleObj spid="_x0000_s16498" name="Equation" r:id="rId10" imgW="241091" imgH="215713" progId="Equation.3">
                        <p:embed/>
                      </p:oleObj>
                    </mc:Choice>
                    <mc:Fallback>
                      <p:oleObj name="Equation" r:id="rId10" imgW="241091" imgH="215713"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1920"/>
                              <a:ext cx="229"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9" name="Object 43"/>
                <p:cNvGraphicFramePr>
                  <a:graphicFrameLocks noChangeAspect="1"/>
                </p:cNvGraphicFramePr>
                <p:nvPr/>
              </p:nvGraphicFramePr>
              <p:xfrm>
                <a:off x="3024" y="3696"/>
                <a:ext cx="217" cy="205"/>
              </p:xfrm>
              <a:graphic>
                <a:graphicData uri="http://schemas.openxmlformats.org/presentationml/2006/ole">
                  <mc:AlternateContent xmlns:mc="http://schemas.openxmlformats.org/markup-compatibility/2006">
                    <mc:Choice xmlns:v="urn:schemas-microsoft-com:vml" Requires="v">
                      <p:oleObj spid="_x0000_s16499" name="Equation" r:id="rId12" imgW="228501" imgH="215806" progId="Equation.3">
                        <p:embed/>
                      </p:oleObj>
                    </mc:Choice>
                    <mc:Fallback>
                      <p:oleObj name="Equation" r:id="rId12" imgW="228501" imgH="215806" progId="Equation.3">
                        <p:embed/>
                        <p:pic>
                          <p:nvPicPr>
                            <p:cNvPr id="0" name="Object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24" y="3696"/>
                              <a:ext cx="217"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06" name="Object 44"/>
              <p:cNvGraphicFramePr>
                <a:graphicFrameLocks noChangeAspect="1"/>
              </p:cNvGraphicFramePr>
              <p:nvPr/>
            </p:nvGraphicFramePr>
            <p:xfrm>
              <a:off x="3936" y="3600"/>
              <a:ext cx="190" cy="202"/>
            </p:xfrm>
            <a:graphic>
              <a:graphicData uri="http://schemas.openxmlformats.org/presentationml/2006/ole">
                <mc:AlternateContent xmlns:mc="http://schemas.openxmlformats.org/markup-compatibility/2006">
                  <mc:Choice xmlns:v="urn:schemas-microsoft-com:vml" Requires="v">
                    <p:oleObj spid="_x0000_s16500" name="Equation" r:id="rId14" imgW="203024" imgH="215713" progId="Equation.3">
                      <p:embed/>
                    </p:oleObj>
                  </mc:Choice>
                  <mc:Fallback>
                    <p:oleObj name="Equation" r:id="rId14" imgW="203024" imgH="215713" progId="Equation.3">
                      <p:embed/>
                      <p:pic>
                        <p:nvPicPr>
                          <p:cNvPr id="0" name="Object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36" y="3600"/>
                            <a:ext cx="190"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7" name="Object 45"/>
              <p:cNvGraphicFramePr>
                <a:graphicFrameLocks noChangeAspect="1"/>
              </p:cNvGraphicFramePr>
              <p:nvPr/>
            </p:nvGraphicFramePr>
            <p:xfrm>
              <a:off x="432" y="1680"/>
              <a:ext cx="202" cy="202"/>
            </p:xfrm>
            <a:graphic>
              <a:graphicData uri="http://schemas.openxmlformats.org/presentationml/2006/ole">
                <mc:AlternateContent xmlns:mc="http://schemas.openxmlformats.org/markup-compatibility/2006">
                  <mc:Choice xmlns:v="urn:schemas-microsoft-com:vml" Requires="v">
                    <p:oleObj spid="_x0000_s16501" name="Equation" r:id="rId16" imgW="215619" imgH="215619" progId="Equation.3">
                      <p:embed/>
                    </p:oleObj>
                  </mc:Choice>
                  <mc:Fallback>
                    <p:oleObj name="Equation" r:id="rId16" imgW="215619" imgH="215619" progId="Equation.3">
                      <p:embed/>
                      <p:pic>
                        <p:nvPicPr>
                          <p:cNvPr id="0" name="Object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 y="1680"/>
                            <a:ext cx="202" cy="2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03" name="Object 46"/>
            <p:cNvGraphicFramePr>
              <a:graphicFrameLocks noChangeAspect="1"/>
            </p:cNvGraphicFramePr>
            <p:nvPr/>
          </p:nvGraphicFramePr>
          <p:xfrm>
            <a:off x="2496" y="3696"/>
            <a:ext cx="86" cy="160"/>
          </p:xfrm>
          <a:graphic>
            <a:graphicData uri="http://schemas.openxmlformats.org/presentationml/2006/ole">
              <mc:AlternateContent xmlns:mc="http://schemas.openxmlformats.org/markup-compatibility/2006">
                <mc:Choice xmlns:v="urn:schemas-microsoft-com:vml" Requires="v">
                  <p:oleObj spid="_x0000_s16502" name="Equation" r:id="rId18" imgW="88707" imgH="164742" progId="Equation.3">
                    <p:embed/>
                  </p:oleObj>
                </mc:Choice>
                <mc:Fallback>
                  <p:oleObj name="Equation" r:id="rId18" imgW="88707" imgH="164742" progId="Equation.3">
                    <p:embed/>
                    <p:pic>
                      <p:nvPicPr>
                        <p:cNvPr id="0"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6" y="3696"/>
                          <a:ext cx="86"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04" name="Object 47"/>
            <p:cNvGraphicFramePr>
              <a:graphicFrameLocks noChangeAspect="1"/>
            </p:cNvGraphicFramePr>
            <p:nvPr/>
          </p:nvGraphicFramePr>
          <p:xfrm>
            <a:off x="453" y="2832"/>
            <a:ext cx="123" cy="185"/>
          </p:xfrm>
          <a:graphic>
            <a:graphicData uri="http://schemas.openxmlformats.org/presentationml/2006/ole">
              <mc:AlternateContent xmlns:mc="http://schemas.openxmlformats.org/markup-compatibility/2006">
                <mc:Choice xmlns:v="urn:schemas-microsoft-com:vml" Requires="v">
                  <p:oleObj spid="_x0000_s16503" name="Equation" r:id="rId20" imgW="126890" imgH="190335" progId="Equation.3">
                    <p:embed/>
                  </p:oleObj>
                </mc:Choice>
                <mc:Fallback>
                  <p:oleObj name="Equation" r:id="rId20" imgW="126890" imgH="190335" progId="Equation.3">
                    <p:embed/>
                    <p:pic>
                      <p:nvPicPr>
                        <p:cNvPr id="0" name="Object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3" y="2832"/>
                          <a:ext cx="123"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4311"/>
                                        </p:tgtEl>
                                        <p:attrNameLst>
                                          <p:attrName>style.visibility</p:attrName>
                                        </p:attrNameLst>
                                      </p:cBhvr>
                                      <p:to>
                                        <p:strVal val="visible"/>
                                      </p:to>
                                    </p:set>
                                    <p:animEffect transition="in" filter="wipe(up)">
                                      <p:cBhvr>
                                        <p:cTn id="12" dur="500"/>
                                        <p:tgtEl>
                                          <p:spTgt spid="3543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4312"/>
                                        </p:tgtEl>
                                        <p:attrNameLst>
                                          <p:attrName>style.visibility</p:attrName>
                                        </p:attrNameLst>
                                      </p:cBhvr>
                                      <p:to>
                                        <p:strVal val="visible"/>
                                      </p:to>
                                    </p:set>
                                    <p:animEffect transition="in" filter="wipe(up)">
                                      <p:cBhvr>
                                        <p:cTn id="17" dur="500"/>
                                        <p:tgtEl>
                                          <p:spTgt spid="3543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4313"/>
                                        </p:tgtEl>
                                        <p:attrNameLst>
                                          <p:attrName>style.visibility</p:attrName>
                                        </p:attrNameLst>
                                      </p:cBhvr>
                                      <p:to>
                                        <p:strVal val="visible"/>
                                      </p:to>
                                    </p:set>
                                    <p:animEffect transition="in" filter="wipe(up)">
                                      <p:cBhvr>
                                        <p:cTn id="22" dur="500"/>
                                        <p:tgtEl>
                                          <p:spTgt spid="3543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54314"/>
                                        </p:tgtEl>
                                        <p:attrNameLst>
                                          <p:attrName>style.visibility</p:attrName>
                                        </p:attrNameLst>
                                      </p:cBhvr>
                                      <p:to>
                                        <p:strVal val="visible"/>
                                      </p:to>
                                    </p:set>
                                    <p:animEffect transition="in" filter="wipe(up)">
                                      <p:cBhvr>
                                        <p:cTn id="27" dur="500"/>
                                        <p:tgtEl>
                                          <p:spTgt spid="3543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54315"/>
                                        </p:tgtEl>
                                        <p:attrNameLst>
                                          <p:attrName>style.visibility</p:attrName>
                                        </p:attrNameLst>
                                      </p:cBhvr>
                                      <p:to>
                                        <p:strVal val="visible"/>
                                      </p:to>
                                    </p:set>
                                    <p:animEffect transition="in" filter="wipe(up)">
                                      <p:cBhvr>
                                        <p:cTn id="32" dur="500"/>
                                        <p:tgtEl>
                                          <p:spTgt spid="35431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54316"/>
                                        </p:tgtEl>
                                        <p:attrNameLst>
                                          <p:attrName>style.visibility</p:attrName>
                                        </p:attrNameLst>
                                      </p:cBhvr>
                                      <p:to>
                                        <p:strVal val="visible"/>
                                      </p:to>
                                    </p:set>
                                    <p:animEffect transition="in" filter="wipe(up)">
                                      <p:cBhvr>
                                        <p:cTn id="37" dur="500"/>
                                        <p:tgtEl>
                                          <p:spTgt spid="3543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54317"/>
                                        </p:tgtEl>
                                        <p:attrNameLst>
                                          <p:attrName>style.visibility</p:attrName>
                                        </p:attrNameLst>
                                      </p:cBhvr>
                                      <p:to>
                                        <p:strVal val="visible"/>
                                      </p:to>
                                    </p:set>
                                    <p:animEffect transition="in" filter="wipe(up)">
                                      <p:cBhvr>
                                        <p:cTn id="42" dur="500"/>
                                        <p:tgtEl>
                                          <p:spTgt spid="3543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54318"/>
                                        </p:tgtEl>
                                        <p:attrNameLst>
                                          <p:attrName>style.visibility</p:attrName>
                                        </p:attrNameLst>
                                      </p:cBhvr>
                                      <p:to>
                                        <p:strVal val="visible"/>
                                      </p:to>
                                    </p:set>
                                    <p:animEffect transition="in" filter="wipe(up)">
                                      <p:cBhvr>
                                        <p:cTn id="47" dur="500"/>
                                        <p:tgtEl>
                                          <p:spTgt spid="3543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354319"/>
                                        </p:tgtEl>
                                        <p:attrNameLst>
                                          <p:attrName>style.visibility</p:attrName>
                                        </p:attrNameLst>
                                      </p:cBhvr>
                                      <p:to>
                                        <p:strVal val="visible"/>
                                      </p:to>
                                    </p:set>
                                    <p:animEffect transition="in" filter="wipe(up)">
                                      <p:cBhvr>
                                        <p:cTn id="52" dur="500"/>
                                        <p:tgtEl>
                                          <p:spTgt spid="35431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54320"/>
                                        </p:tgtEl>
                                        <p:attrNameLst>
                                          <p:attrName>style.visibility</p:attrName>
                                        </p:attrNameLst>
                                      </p:cBhvr>
                                      <p:to>
                                        <p:strVal val="visible"/>
                                      </p:to>
                                    </p:set>
                                    <p:animEffect transition="in" filter="wipe(up)">
                                      <p:cBhvr>
                                        <p:cTn id="57" dur="500"/>
                                        <p:tgtEl>
                                          <p:spTgt spid="35432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354321"/>
                                        </p:tgtEl>
                                        <p:attrNameLst>
                                          <p:attrName>style.visibility</p:attrName>
                                        </p:attrNameLst>
                                      </p:cBhvr>
                                      <p:to>
                                        <p:strVal val="visible"/>
                                      </p:to>
                                    </p:set>
                                    <p:animEffect transition="in" filter="wipe(up)">
                                      <p:cBhvr>
                                        <p:cTn id="62" dur="500"/>
                                        <p:tgtEl>
                                          <p:spTgt spid="35432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54322">
                                            <p:txEl>
                                              <p:pRg st="0" end="0"/>
                                            </p:txEl>
                                          </p:spTgt>
                                        </p:tgtEl>
                                        <p:attrNameLst>
                                          <p:attrName>style.visibility</p:attrName>
                                        </p:attrNameLst>
                                      </p:cBhvr>
                                      <p:to>
                                        <p:strVal val="visible"/>
                                      </p:to>
                                    </p:set>
                                    <p:animEffect transition="in" filter="wipe(up)">
                                      <p:cBhvr>
                                        <p:cTn id="67" dur="500"/>
                                        <p:tgtEl>
                                          <p:spTgt spid="354322">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354322">
                                            <p:txEl>
                                              <p:pRg st="1" end="1"/>
                                            </p:txEl>
                                          </p:spTgt>
                                        </p:tgtEl>
                                        <p:attrNameLst>
                                          <p:attrName>style.visibility</p:attrName>
                                        </p:attrNameLst>
                                      </p:cBhvr>
                                      <p:to>
                                        <p:strVal val="visible"/>
                                      </p:to>
                                    </p:set>
                                    <p:animEffect transition="in" filter="wipe(up)">
                                      <p:cBhvr>
                                        <p:cTn id="72" dur="500"/>
                                        <p:tgtEl>
                                          <p:spTgt spid="354322">
                                            <p:txEl>
                                              <p:pRg st="1" end="1"/>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54322">
                                            <p:txEl>
                                              <p:pRg st="2" end="2"/>
                                            </p:txEl>
                                          </p:spTgt>
                                        </p:tgtEl>
                                        <p:attrNameLst>
                                          <p:attrName>style.visibility</p:attrName>
                                        </p:attrNameLst>
                                      </p:cBhvr>
                                      <p:to>
                                        <p:strVal val="visible"/>
                                      </p:to>
                                    </p:set>
                                    <p:animEffect transition="in" filter="wipe(up)">
                                      <p:cBhvr>
                                        <p:cTn id="77" dur="500"/>
                                        <p:tgtEl>
                                          <p:spTgt spid="3543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1" grpId="0" animBg="1"/>
      <p:bldP spid="354312" grpId="0" animBg="1"/>
      <p:bldP spid="354313" grpId="0" animBg="1"/>
      <p:bldP spid="354314" grpId="0" animBg="1"/>
      <p:bldP spid="354315" grpId="0" animBg="1"/>
      <p:bldP spid="354316" grpId="0" animBg="1"/>
      <p:bldP spid="354317" grpId="0" animBg="1"/>
      <p:bldP spid="354318" grpId="0" animBg="1"/>
      <p:bldP spid="354319" grpId="0" animBg="1"/>
      <p:bldP spid="354320" grpId="0" animBg="1"/>
      <p:bldP spid="354321" grpId="0" animBg="1"/>
      <p:bldP spid="354322"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pSp>
        <p:nvGrpSpPr>
          <p:cNvPr id="2" name="Group 3"/>
          <p:cNvGrpSpPr>
            <a:grpSpLocks/>
          </p:cNvGrpSpPr>
          <p:nvPr/>
        </p:nvGrpSpPr>
        <p:grpSpPr bwMode="auto">
          <a:xfrm>
            <a:off x="609600" y="1843088"/>
            <a:ext cx="2743200" cy="519112"/>
            <a:chOff x="384" y="1161"/>
            <a:chExt cx="1728" cy="327"/>
          </a:xfrm>
        </p:grpSpPr>
        <p:graphicFrame>
          <p:nvGraphicFramePr>
            <p:cNvPr id="157707" name="Object 4"/>
            <p:cNvGraphicFramePr>
              <a:graphicFrameLocks noChangeAspect="1"/>
            </p:cNvGraphicFramePr>
            <p:nvPr/>
          </p:nvGraphicFramePr>
          <p:xfrm>
            <a:off x="384" y="1200"/>
            <a:ext cx="240" cy="240"/>
          </p:xfrm>
          <a:graphic>
            <a:graphicData uri="http://schemas.openxmlformats.org/presentationml/2006/ole">
              <mc:AlternateContent xmlns:mc="http://schemas.openxmlformats.org/markup-compatibility/2006">
                <mc:Choice xmlns:v="urn:schemas-microsoft-com:vml" Requires="v">
                  <p:oleObj spid="_x0000_s157737" r:id="rId4" imgW="190417" imgH="190417" progId="Equation.3">
                    <p:embed/>
                  </p:oleObj>
                </mc:Choice>
                <mc:Fallback>
                  <p:oleObj r:id="rId4" imgW="190417" imgH="19041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 y="1200"/>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8" name="Text Box 5"/>
            <p:cNvSpPr txBox="1">
              <a:spLocks noChangeArrowheads="1"/>
            </p:cNvSpPr>
            <p:nvPr/>
          </p:nvSpPr>
          <p:spPr bwMode="auto">
            <a:xfrm>
              <a:off x="646" y="1161"/>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可以如下计算</a:t>
              </a:r>
            </a:p>
          </p:txBody>
        </p:sp>
      </p:grpSp>
      <p:grpSp>
        <p:nvGrpSpPr>
          <p:cNvPr id="3" name="Group 6"/>
          <p:cNvGrpSpPr>
            <a:grpSpLocks/>
          </p:cNvGrpSpPr>
          <p:nvPr/>
        </p:nvGrpSpPr>
        <p:grpSpPr bwMode="auto">
          <a:xfrm>
            <a:off x="1295400" y="2667000"/>
            <a:ext cx="6427788" cy="1570038"/>
            <a:chOff x="816" y="1680"/>
            <a:chExt cx="4049" cy="989"/>
          </a:xfrm>
        </p:grpSpPr>
        <p:graphicFrame>
          <p:nvGraphicFramePr>
            <p:cNvPr id="157703" name="Object 7"/>
            <p:cNvGraphicFramePr>
              <a:graphicFrameLocks noChangeAspect="1"/>
            </p:cNvGraphicFramePr>
            <p:nvPr/>
          </p:nvGraphicFramePr>
          <p:xfrm>
            <a:off x="816" y="1680"/>
            <a:ext cx="1519" cy="368"/>
          </p:xfrm>
          <a:graphic>
            <a:graphicData uri="http://schemas.openxmlformats.org/presentationml/2006/ole">
              <mc:AlternateContent xmlns:mc="http://schemas.openxmlformats.org/markup-compatibility/2006">
                <mc:Choice xmlns:v="urn:schemas-microsoft-com:vml" Requires="v">
                  <p:oleObj spid="_x0000_s157738" r:id="rId6" imgW="1218671" imgH="291973" progId="Equation.3">
                    <p:embed/>
                  </p:oleObj>
                </mc:Choice>
                <mc:Fallback>
                  <p:oleObj r:id="rId6" imgW="1218671" imgH="291973"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1680"/>
                          <a:ext cx="15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7704" name="Group 8"/>
            <p:cNvGrpSpPr>
              <a:grpSpLocks/>
            </p:cNvGrpSpPr>
            <p:nvPr/>
          </p:nvGrpSpPr>
          <p:grpSpPr bwMode="auto">
            <a:xfrm>
              <a:off x="1152" y="2064"/>
              <a:ext cx="3713" cy="605"/>
              <a:chOff x="1004" y="2208"/>
              <a:chExt cx="3713" cy="605"/>
            </a:xfrm>
          </p:grpSpPr>
          <p:graphicFrame>
            <p:nvGraphicFramePr>
              <p:cNvPr id="157705" name="Object 9"/>
              <p:cNvGraphicFramePr>
                <a:graphicFrameLocks noChangeAspect="1"/>
              </p:cNvGraphicFramePr>
              <p:nvPr/>
            </p:nvGraphicFramePr>
            <p:xfrm>
              <a:off x="1208" y="2208"/>
              <a:ext cx="3509" cy="605"/>
            </p:xfrm>
            <a:graphic>
              <a:graphicData uri="http://schemas.openxmlformats.org/presentationml/2006/ole">
                <mc:AlternateContent xmlns:mc="http://schemas.openxmlformats.org/markup-compatibility/2006">
                  <mc:Choice xmlns:v="urn:schemas-microsoft-com:vml" Requires="v">
                    <p:oleObj spid="_x0000_s157739" name="Equation" r:id="rId8" imgW="2819400" imgH="482600" progId="Equation.3">
                      <p:embed/>
                    </p:oleObj>
                  </mc:Choice>
                  <mc:Fallback>
                    <p:oleObj name="Equation" r:id="rId8" imgW="2819400" imgH="48260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8" y="2208"/>
                            <a:ext cx="3509" cy="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7706" name="Text Box 10"/>
              <p:cNvSpPr txBox="1">
                <a:spLocks noChangeArrowheads="1"/>
              </p:cNvSpPr>
              <p:nvPr/>
            </p:nvSpPr>
            <p:spPr bwMode="auto">
              <a:xfrm>
                <a:off x="1004" y="2352"/>
                <a:ext cx="2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a:t>
                </a:r>
              </a:p>
            </p:txBody>
          </p:sp>
        </p:grpSp>
      </p:grpSp>
      <p:graphicFrame>
        <p:nvGraphicFramePr>
          <p:cNvPr id="461835" name="Object 11"/>
          <p:cNvGraphicFramePr>
            <a:graphicFrameLocks noChangeAspect="1"/>
          </p:cNvGraphicFramePr>
          <p:nvPr/>
        </p:nvGraphicFramePr>
        <p:xfrm>
          <a:off x="1447800" y="4495800"/>
          <a:ext cx="2800350" cy="582613"/>
        </p:xfrm>
        <a:graphic>
          <a:graphicData uri="http://schemas.openxmlformats.org/presentationml/2006/ole">
            <mc:AlternateContent xmlns:mc="http://schemas.openxmlformats.org/markup-compatibility/2006">
              <mc:Choice xmlns:v="urn:schemas-microsoft-com:vml" Requires="v">
                <p:oleObj spid="_x0000_s157740" r:id="rId10" imgW="1422400" imgH="292100" progId="Equation.3">
                  <p:embed/>
                </p:oleObj>
              </mc:Choice>
              <mc:Fallback>
                <p:oleObj r:id="rId10" imgW="1422400" imgH="292100"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47800" y="4495800"/>
                        <a:ext cx="28003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1836" name="Text Box 12"/>
          <p:cNvSpPr txBox="1">
            <a:spLocks noChangeArrowheads="1"/>
          </p:cNvSpPr>
          <p:nvPr/>
        </p:nvSpPr>
        <p:spPr bwMode="auto">
          <a:xfrm>
            <a:off x="669925" y="5027613"/>
            <a:ext cx="6256338"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计算量太大，因此必须寻找快速算法：</a:t>
            </a:r>
          </a:p>
          <a:p>
            <a:pPr eaLnBrk="1" hangingPunct="1">
              <a:spcBef>
                <a:spcPct val="0"/>
              </a:spcBef>
              <a:buFont typeface="Wingdings" panose="05000000000000000000" pitchFamily="2" charset="2"/>
              <a:buChar char="Ø"/>
            </a:pPr>
            <a:r>
              <a:rPr kumimoji="1" lang="zh-CN" altLang="en-US" sz="2800" b="1">
                <a:solidFill>
                  <a:srgbClr val="1F2039"/>
                </a:solidFill>
                <a:latin typeface="宋体" panose="02010600030101010101" pitchFamily="2" charset="-122"/>
              </a:rPr>
              <a:t>   二阶动态规划算法</a:t>
            </a:r>
            <a:r>
              <a:rPr kumimoji="1" lang="zh-CN" altLang="en-US" sz="2800" b="1">
                <a:solidFill>
                  <a:srgbClr val="1F2039"/>
                </a:solidFill>
                <a:latin typeface="Times New Roman" panose="02020603050405020304" pitchFamily="18" charset="0"/>
              </a:rPr>
              <a:t> </a:t>
            </a:r>
          </a:p>
          <a:p>
            <a:pPr eaLnBrk="1" hangingPunct="1">
              <a:spcBef>
                <a:spcPct val="0"/>
              </a:spcBef>
              <a:buFont typeface="Wingdings" panose="05000000000000000000" pitchFamily="2" charset="2"/>
              <a:buChar char="Ø"/>
            </a:pPr>
            <a:r>
              <a:rPr kumimoji="1" lang="zh-CN" altLang="en-US" sz="2800" b="1">
                <a:solidFill>
                  <a:srgbClr val="1F2039"/>
                </a:solidFill>
                <a:latin typeface="宋体" panose="02010600030101010101" pitchFamily="2" charset="-122"/>
              </a:rPr>
              <a:t>   分层构筑算法</a:t>
            </a:r>
            <a:r>
              <a:rPr kumimoji="1" lang="zh-CN" altLang="en-US" sz="2800" b="1">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61835"/>
                                        </p:tgtEl>
                                        <p:attrNameLst>
                                          <p:attrName>style.visibility</p:attrName>
                                        </p:attrNameLst>
                                      </p:cBhvr>
                                      <p:to>
                                        <p:strVal val="visible"/>
                                      </p:to>
                                    </p:set>
                                    <p:animEffect transition="in" filter="wipe(up)">
                                      <p:cBhvr>
                                        <p:cTn id="17" dur="500"/>
                                        <p:tgtEl>
                                          <p:spTgt spid="4618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61836">
                                            <p:txEl>
                                              <p:pRg st="0" end="0"/>
                                            </p:txEl>
                                          </p:spTgt>
                                        </p:tgtEl>
                                        <p:attrNameLst>
                                          <p:attrName>style.visibility</p:attrName>
                                        </p:attrNameLst>
                                      </p:cBhvr>
                                      <p:to>
                                        <p:strVal val="visible"/>
                                      </p:to>
                                    </p:set>
                                    <p:animEffect transition="in" filter="wipe(up)">
                                      <p:cBhvr>
                                        <p:cTn id="22" dur="500"/>
                                        <p:tgtEl>
                                          <p:spTgt spid="461836">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61836">
                                            <p:txEl>
                                              <p:pRg st="1" end="1"/>
                                            </p:txEl>
                                          </p:spTgt>
                                        </p:tgtEl>
                                        <p:attrNameLst>
                                          <p:attrName>style.visibility</p:attrName>
                                        </p:attrNameLst>
                                      </p:cBhvr>
                                      <p:to>
                                        <p:strVal val="visible"/>
                                      </p:to>
                                    </p:set>
                                    <p:animEffect transition="in" filter="wipe(up)">
                                      <p:cBhvr>
                                        <p:cTn id="27" dur="500"/>
                                        <p:tgtEl>
                                          <p:spTgt spid="461836">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61836">
                                            <p:txEl>
                                              <p:pRg st="2" end="2"/>
                                            </p:txEl>
                                          </p:spTgt>
                                        </p:tgtEl>
                                        <p:attrNameLst>
                                          <p:attrName>style.visibility</p:attrName>
                                        </p:attrNameLst>
                                      </p:cBhvr>
                                      <p:to>
                                        <p:strVal val="visible"/>
                                      </p:to>
                                    </p:set>
                                    <p:animEffect transition="in" filter="wipe(up)">
                                      <p:cBhvr>
                                        <p:cTn id="32" dur="500"/>
                                        <p:tgtEl>
                                          <p:spTgt spid="4618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36"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59747" name="Rectangle 3"/>
          <p:cNvSpPr>
            <a:spLocks noGrp="1" noChangeArrowheads="1"/>
          </p:cNvSpPr>
          <p:nvPr>
            <p:ph type="body" idx="1"/>
          </p:nvPr>
        </p:nvSpPr>
        <p:spPr/>
        <p:txBody>
          <a:bodyPr/>
          <a:lstStyle/>
          <a:p>
            <a:pPr eaLnBrk="1" hangingPunct="1">
              <a:buClr>
                <a:srgbClr val="9900FF"/>
              </a:buClr>
              <a:buFont typeface="Wingdings" panose="05000000000000000000" pitchFamily="2" charset="2"/>
              <a:buChar char="Ø"/>
            </a:pPr>
            <a:r>
              <a:rPr lang="zh-CN" altLang="en-US" sz="2800" b="1" smtClean="0">
                <a:solidFill>
                  <a:srgbClr val="1F2039"/>
                </a:solidFill>
                <a:latin typeface="Times New Roman" panose="02020603050405020304" pitchFamily="18" charset="0"/>
              </a:rPr>
              <a:t>二阶动态规划算法 </a:t>
            </a:r>
          </a:p>
        </p:txBody>
      </p:sp>
      <p:sp>
        <p:nvSpPr>
          <p:cNvPr id="463876" name="Text Box 4"/>
          <p:cNvSpPr txBox="1">
            <a:spLocks noChangeArrowheads="1"/>
          </p:cNvSpPr>
          <p:nvPr/>
        </p:nvSpPr>
        <p:spPr bwMode="auto">
          <a:xfrm>
            <a:off x="1050925" y="2559050"/>
            <a:ext cx="3160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先定义两个函数</a:t>
            </a:r>
          </a:p>
        </p:txBody>
      </p:sp>
      <p:sp>
        <p:nvSpPr>
          <p:cNvPr id="159749" name="Rectangle 5"/>
          <p:cNvSpPr>
            <a:spLocks noChangeArrowheads="1"/>
          </p:cNvSpPr>
          <p:nvPr/>
        </p:nvSpPr>
        <p:spPr bwMode="auto">
          <a:xfrm>
            <a:off x="3814763" y="3276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9750" name="Rectangle 6"/>
          <p:cNvSpPr>
            <a:spLocks noChangeArrowheads="1"/>
          </p:cNvSpPr>
          <p:nvPr/>
        </p:nvSpPr>
        <p:spPr bwMode="auto">
          <a:xfrm>
            <a:off x="3709988" y="3262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9751" name="Rectangle 7"/>
          <p:cNvSpPr>
            <a:spLocks noChangeArrowheads="1"/>
          </p:cNvSpPr>
          <p:nvPr/>
        </p:nvSpPr>
        <p:spPr bwMode="auto">
          <a:xfrm>
            <a:off x="4271963"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2" name="Group 8"/>
          <p:cNvGrpSpPr>
            <a:grpSpLocks/>
          </p:cNvGrpSpPr>
          <p:nvPr/>
        </p:nvGrpSpPr>
        <p:grpSpPr bwMode="auto">
          <a:xfrm>
            <a:off x="990600" y="3352800"/>
            <a:ext cx="7772400" cy="2470150"/>
            <a:chOff x="624" y="2112"/>
            <a:chExt cx="4896" cy="1556"/>
          </a:xfrm>
        </p:grpSpPr>
        <p:graphicFrame>
          <p:nvGraphicFramePr>
            <p:cNvPr id="159753" name="Object 9"/>
            <p:cNvGraphicFramePr>
              <a:graphicFrameLocks noChangeAspect="1"/>
            </p:cNvGraphicFramePr>
            <p:nvPr/>
          </p:nvGraphicFramePr>
          <p:xfrm>
            <a:off x="1776" y="2112"/>
            <a:ext cx="1909" cy="384"/>
          </p:xfrm>
          <a:graphic>
            <a:graphicData uri="http://schemas.openxmlformats.org/presentationml/2006/ole">
              <mc:AlternateContent xmlns:mc="http://schemas.openxmlformats.org/markup-compatibility/2006">
                <mc:Choice xmlns:v="urn:schemas-microsoft-com:vml" Requires="v">
                  <p:oleObj spid="_x0000_s159778" r:id="rId4" imgW="1511300" imgH="304800" progId="Equation.3">
                    <p:embed/>
                  </p:oleObj>
                </mc:Choice>
                <mc:Fallback>
                  <p:oleObj r:id="rId4" imgW="1511300" imgH="3048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112"/>
                          <a:ext cx="190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54" name="Object 10"/>
            <p:cNvGraphicFramePr>
              <a:graphicFrameLocks noChangeAspect="1"/>
            </p:cNvGraphicFramePr>
            <p:nvPr/>
          </p:nvGraphicFramePr>
          <p:xfrm>
            <a:off x="1680" y="2640"/>
            <a:ext cx="2149" cy="416"/>
          </p:xfrm>
          <a:graphic>
            <a:graphicData uri="http://schemas.openxmlformats.org/presentationml/2006/ole">
              <mc:AlternateContent xmlns:mc="http://schemas.openxmlformats.org/markup-compatibility/2006">
                <mc:Choice xmlns:v="urn:schemas-microsoft-com:vml" Requires="v">
                  <p:oleObj spid="_x0000_s159779" r:id="rId6" imgW="1727200" imgH="330200" progId="Equation.3">
                    <p:embed/>
                  </p:oleObj>
                </mc:Choice>
                <mc:Fallback>
                  <p:oleObj r:id="rId6" imgW="1727200" imgH="3302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0" y="2640"/>
                          <a:ext cx="2149"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9755" name="Object 11"/>
            <p:cNvGraphicFramePr>
              <a:graphicFrameLocks noChangeAspect="1"/>
            </p:cNvGraphicFramePr>
            <p:nvPr/>
          </p:nvGraphicFramePr>
          <p:xfrm>
            <a:off x="720" y="3072"/>
            <a:ext cx="764" cy="303"/>
          </p:xfrm>
          <a:graphic>
            <a:graphicData uri="http://schemas.openxmlformats.org/presentationml/2006/ole">
              <mc:AlternateContent xmlns:mc="http://schemas.openxmlformats.org/markup-compatibility/2006">
                <mc:Choice xmlns:v="urn:schemas-microsoft-com:vml" Requires="v">
                  <p:oleObj spid="_x0000_s159780" r:id="rId8" imgW="596900" imgH="241300" progId="Equation.3">
                    <p:embed/>
                  </p:oleObj>
                </mc:Choice>
                <mc:Fallback>
                  <p:oleObj r:id="rId8" imgW="596900" imgH="2413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3072"/>
                          <a:ext cx="764"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9756" name="Text Box 12"/>
            <p:cNvSpPr txBox="1">
              <a:spLocks noChangeArrowheads="1"/>
            </p:cNvSpPr>
            <p:nvPr/>
          </p:nvSpPr>
          <p:spPr bwMode="auto">
            <a:xfrm>
              <a:off x="624" y="3072"/>
              <a:ext cx="489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表示起始点为</a:t>
              </a:r>
              <a:r>
                <a:rPr kumimoji="1" lang="en-US" altLang="zh-CN" sz="2800" b="1" i="1">
                  <a:solidFill>
                    <a:srgbClr val="1F2039"/>
                  </a:solidFill>
                  <a:latin typeface="Times New Roman" panose="02020603050405020304" pitchFamily="18" charset="0"/>
                </a:rPr>
                <a:t>b</a:t>
              </a:r>
              <a:r>
                <a:rPr kumimoji="1" lang="en-US" altLang="zh-CN" sz="2800" b="1">
                  <a:solidFill>
                    <a:srgbClr val="1F2039"/>
                  </a:solidFill>
                  <a:latin typeface="宋体" panose="02010600030101010101" pitchFamily="2" charset="-122"/>
                </a:rPr>
                <a:t>，</a:t>
              </a:r>
              <a:r>
                <a:rPr kumimoji="1" lang="zh-CN" altLang="en-US" sz="2800" b="1">
                  <a:solidFill>
                    <a:srgbClr val="1F2039"/>
                  </a:solidFill>
                  <a:latin typeface="宋体" panose="02010600030101010101" pitchFamily="2" charset="-122"/>
                </a:rPr>
                <a:t>结束点为</a:t>
              </a:r>
              <a:r>
                <a:rPr kumimoji="1" lang="en-US" altLang="zh-CN" sz="2800" b="1" i="1">
                  <a:solidFill>
                    <a:srgbClr val="1F2039"/>
                  </a:solidFill>
                  <a:latin typeface="Times New Roman" panose="02020603050405020304" pitchFamily="18" charset="0"/>
                </a:rPr>
                <a:t>e</a:t>
              </a:r>
              <a:r>
                <a:rPr kumimoji="1" lang="zh-CN" altLang="en-US" sz="2800" b="1">
                  <a:solidFill>
                    <a:srgbClr val="1F2039"/>
                  </a:solidFill>
                  <a:latin typeface="宋体" panose="02010600030101010101" pitchFamily="2" charset="-122"/>
                </a:rPr>
                <a:t>的语音段与模板</a:t>
              </a:r>
              <a:r>
                <a:rPr kumimoji="1" lang="en-US" altLang="zh-CN" sz="2800" b="1" i="1">
                  <a:solidFill>
                    <a:srgbClr val="1F2039"/>
                  </a:solidFill>
                  <a:latin typeface="Times New Roman" panose="02020603050405020304" pitchFamily="18" charset="0"/>
                </a:rPr>
                <a:t>v</a:t>
              </a:r>
              <a:r>
                <a:rPr kumimoji="1" lang="zh-CN" altLang="en-US" sz="2800" b="1">
                  <a:solidFill>
                    <a:srgbClr val="1F2039"/>
                  </a:solidFill>
                  <a:latin typeface="宋体" panose="02010600030101010101" pitchFamily="2" charset="-122"/>
                </a:rPr>
                <a:t>之间的</a:t>
              </a:r>
              <a:r>
                <a:rPr kumimoji="1" lang="en-US" altLang="zh-CN" sz="2800" b="1">
                  <a:solidFill>
                    <a:srgbClr val="1F2039"/>
                  </a:solidFill>
                  <a:latin typeface="宋体" panose="02010600030101010101" pitchFamily="2" charset="-122"/>
                </a:rPr>
                <a:t>DTW</a:t>
              </a:r>
              <a:r>
                <a:rPr kumimoji="1" lang="zh-CN" altLang="en-US" sz="2800" b="1">
                  <a:solidFill>
                    <a:srgbClr val="1F2039"/>
                  </a:solidFill>
                  <a:latin typeface="宋体" panose="02010600030101010101" pitchFamily="2" charset="-122"/>
                </a:rPr>
                <a:t>距离</a:t>
              </a:r>
              <a:r>
                <a:rPr kumimoji="1" lang="zh-CN" altLang="en-US" sz="2800" b="1">
                  <a:solidFill>
                    <a:srgbClr val="1F2039"/>
                  </a:solidFill>
                  <a:latin typeface="Times New Roman" panose="02020603050405020304" pitchFamily="18" charset="0"/>
                </a:rPr>
                <a:t>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3876"/>
                                        </p:tgtEl>
                                        <p:attrNameLst>
                                          <p:attrName>style.visibility</p:attrName>
                                        </p:attrNameLst>
                                      </p:cBhvr>
                                      <p:to>
                                        <p:strVal val="visible"/>
                                      </p:to>
                                    </p:set>
                                    <p:animEffect transition="in" filter="wipe(up)">
                                      <p:cBhvr>
                                        <p:cTn id="7" dur="500"/>
                                        <p:tgtEl>
                                          <p:spTgt spid="463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465923" name="Object 3"/>
          <p:cNvGraphicFramePr>
            <a:graphicFrameLocks noGrp="1" noChangeAspect="1"/>
          </p:cNvGraphicFramePr>
          <p:nvPr>
            <p:ph idx="1"/>
          </p:nvPr>
        </p:nvGraphicFramePr>
        <p:xfrm>
          <a:off x="1882775" y="6021388"/>
          <a:ext cx="5106988" cy="561975"/>
        </p:xfrm>
        <a:graphic>
          <a:graphicData uri="http://schemas.openxmlformats.org/presentationml/2006/ole">
            <mc:AlternateContent xmlns:mc="http://schemas.openxmlformats.org/markup-compatibility/2006">
              <mc:Choice xmlns:v="urn:schemas-microsoft-com:vml" Requires="v">
                <p:oleObj spid="_x0000_s161872" name="Equation" r:id="rId4" imgW="2654300" imgH="292100" progId="Equation.DSMT4">
                  <p:embed/>
                </p:oleObj>
              </mc:Choice>
              <mc:Fallback>
                <p:oleObj name="Equation" r:id="rId4" imgW="2654300" imgH="2921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75" y="6021388"/>
                        <a:ext cx="51069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5924" name="Object 4"/>
          <p:cNvGraphicFramePr>
            <a:graphicFrameLocks noChangeAspect="1"/>
          </p:cNvGraphicFramePr>
          <p:nvPr/>
        </p:nvGraphicFramePr>
        <p:xfrm>
          <a:off x="2311400" y="2349500"/>
          <a:ext cx="3213100" cy="484188"/>
        </p:xfrm>
        <a:graphic>
          <a:graphicData uri="http://schemas.openxmlformats.org/presentationml/2006/ole">
            <mc:AlternateContent xmlns:mc="http://schemas.openxmlformats.org/markup-compatibility/2006">
              <mc:Choice xmlns:v="urn:schemas-microsoft-com:vml" Requires="v">
                <p:oleObj spid="_x0000_s161873" name="Equation" r:id="rId6" imgW="1600200" imgH="241300" progId="Equation.DSMT4">
                  <p:embed/>
                </p:oleObj>
              </mc:Choice>
              <mc:Fallback>
                <p:oleObj name="Equation" r:id="rId6" imgW="1600200" imgH="2413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1400" y="2349500"/>
                        <a:ext cx="32131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468313" y="1700213"/>
            <a:ext cx="8229600" cy="519112"/>
            <a:chOff x="295" y="1071"/>
            <a:chExt cx="5184" cy="327"/>
          </a:xfrm>
        </p:grpSpPr>
        <p:sp>
          <p:nvSpPr>
            <p:cNvPr id="161813" name="Text Box 6"/>
            <p:cNvSpPr txBox="1">
              <a:spLocks noChangeArrowheads="1"/>
            </p:cNvSpPr>
            <p:nvPr/>
          </p:nvSpPr>
          <p:spPr bwMode="auto">
            <a:xfrm>
              <a:off x="295" y="1071"/>
              <a:ext cx="51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设          为有</a:t>
              </a:r>
              <a:r>
                <a:rPr kumimoji="1" lang="en-US" altLang="zh-CN" sz="2800" b="1" i="1">
                  <a:solidFill>
                    <a:srgbClr val="1F2039"/>
                  </a:solidFill>
                  <a:latin typeface="Times New Roman" panose="02020603050405020304" pitchFamily="18" charset="0"/>
                </a:rPr>
                <a:t>l</a:t>
              </a:r>
              <a:r>
                <a:rPr kumimoji="1" lang="zh-CN" altLang="en-US" sz="2800" b="1">
                  <a:solidFill>
                    <a:srgbClr val="1F2039"/>
                  </a:solidFill>
                  <a:latin typeface="Times New Roman" panose="02020603050405020304" pitchFamily="18" charset="0"/>
                </a:rPr>
                <a:t>个词时，以</a:t>
              </a:r>
              <a:r>
                <a:rPr kumimoji="1" lang="en-US" altLang="zh-CN" sz="2800" b="1" i="1">
                  <a:solidFill>
                    <a:srgbClr val="1F2039"/>
                  </a:solidFill>
                  <a:latin typeface="Times New Roman" panose="02020603050405020304" pitchFamily="18" charset="0"/>
                </a:rPr>
                <a:t>e</a:t>
              </a:r>
              <a:r>
                <a:rPr kumimoji="1" lang="zh-CN" altLang="en-US" sz="2800" b="1">
                  <a:solidFill>
                    <a:srgbClr val="1F2039"/>
                  </a:solidFill>
                  <a:latin typeface="Times New Roman" panose="02020603050405020304" pitchFamily="18" charset="0"/>
                </a:rPr>
                <a:t>为终点的      ，有初值</a:t>
              </a:r>
            </a:p>
          </p:txBody>
        </p:sp>
        <p:graphicFrame>
          <p:nvGraphicFramePr>
            <p:cNvPr id="161814" name="Object 7"/>
            <p:cNvGraphicFramePr>
              <a:graphicFrameLocks noChangeAspect="1"/>
            </p:cNvGraphicFramePr>
            <p:nvPr/>
          </p:nvGraphicFramePr>
          <p:xfrm>
            <a:off x="657" y="1071"/>
            <a:ext cx="481" cy="305"/>
          </p:xfrm>
          <a:graphic>
            <a:graphicData uri="http://schemas.openxmlformats.org/presentationml/2006/ole">
              <mc:AlternateContent xmlns:mc="http://schemas.openxmlformats.org/markup-compatibility/2006">
                <mc:Choice xmlns:v="urn:schemas-microsoft-com:vml" Requires="v">
                  <p:oleObj spid="_x0000_s161874" name="Equation" r:id="rId8" imgW="380835" imgH="241195" progId="Equation.DSMT4">
                    <p:embed/>
                  </p:oleObj>
                </mc:Choice>
                <mc:Fallback>
                  <p:oleObj name="Equation" r:id="rId8" imgW="380835" imgH="241195"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 y="1071"/>
                          <a:ext cx="481"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15" name="Object 8"/>
            <p:cNvGraphicFramePr>
              <a:graphicFrameLocks noChangeAspect="1"/>
            </p:cNvGraphicFramePr>
            <p:nvPr/>
          </p:nvGraphicFramePr>
          <p:xfrm>
            <a:off x="3878" y="1104"/>
            <a:ext cx="272" cy="240"/>
          </p:xfrm>
          <a:graphic>
            <a:graphicData uri="http://schemas.openxmlformats.org/presentationml/2006/ole">
              <mc:AlternateContent xmlns:mc="http://schemas.openxmlformats.org/markup-compatibility/2006">
                <mc:Choice xmlns:v="urn:schemas-microsoft-com:vml" Requires="v">
                  <p:oleObj spid="_x0000_s161875" name="Equation" r:id="rId10" imgW="215713" imgH="190335" progId="Equation.3">
                    <p:embed/>
                  </p:oleObj>
                </mc:Choice>
                <mc:Fallback>
                  <p:oleObj name="Equation" r:id="rId10" imgW="215713" imgH="190335"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8" y="1104"/>
                          <a:ext cx="27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65929" name="Object 9"/>
          <p:cNvGraphicFramePr>
            <a:graphicFrameLocks noChangeAspect="1"/>
          </p:cNvGraphicFramePr>
          <p:nvPr/>
        </p:nvGraphicFramePr>
        <p:xfrm>
          <a:off x="1852613" y="5373688"/>
          <a:ext cx="3683000" cy="584200"/>
        </p:xfrm>
        <a:graphic>
          <a:graphicData uri="http://schemas.openxmlformats.org/presentationml/2006/ole">
            <mc:AlternateContent xmlns:mc="http://schemas.openxmlformats.org/markup-compatibility/2006">
              <mc:Choice xmlns:v="urn:schemas-microsoft-com:vml" Requires="v">
                <p:oleObj spid="_x0000_s161876" name="Equation" r:id="rId12" imgW="1841500" imgH="292100" progId="Equation.DSMT4">
                  <p:embed/>
                </p:oleObj>
              </mc:Choice>
              <mc:Fallback>
                <p:oleObj name="Equation" r:id="rId12" imgW="1841500" imgH="292100" progId="Equation.DSMT4">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2613" y="5373688"/>
                        <a:ext cx="36830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0"/>
          <p:cNvGrpSpPr>
            <a:grpSpLocks/>
          </p:cNvGrpSpPr>
          <p:nvPr/>
        </p:nvGrpSpPr>
        <p:grpSpPr bwMode="auto">
          <a:xfrm>
            <a:off x="1835150" y="3644900"/>
            <a:ext cx="4300538" cy="1535113"/>
            <a:chOff x="1200" y="1728"/>
            <a:chExt cx="2709" cy="967"/>
          </a:xfrm>
        </p:grpSpPr>
        <p:sp>
          <p:nvSpPr>
            <p:cNvPr id="161801" name="Oval 11"/>
            <p:cNvSpPr>
              <a:spLocks noChangeArrowheads="1"/>
            </p:cNvSpPr>
            <p:nvPr/>
          </p:nvSpPr>
          <p:spPr bwMode="auto">
            <a:xfrm>
              <a:off x="1296" y="2064"/>
              <a:ext cx="68" cy="68"/>
            </a:xfrm>
            <a:prstGeom prst="ellipse">
              <a:avLst/>
            </a:prstGeom>
            <a:solidFill>
              <a:schemeClr val="accent1"/>
            </a:solidFill>
            <a:ln w="9525">
              <a:solidFill>
                <a:srgbClr val="000000"/>
              </a:solidFill>
              <a:round/>
              <a:headEnd/>
              <a:tailEnd/>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1802" name="Oval 12"/>
            <p:cNvSpPr>
              <a:spLocks noChangeArrowheads="1"/>
            </p:cNvSpPr>
            <p:nvPr/>
          </p:nvSpPr>
          <p:spPr bwMode="auto">
            <a:xfrm>
              <a:off x="2592" y="2092"/>
              <a:ext cx="68" cy="68"/>
            </a:xfrm>
            <a:prstGeom prst="ellipse">
              <a:avLst/>
            </a:prstGeom>
            <a:solidFill>
              <a:schemeClr val="accent1"/>
            </a:solidFill>
            <a:ln w="9525">
              <a:solidFill>
                <a:srgbClr val="000000"/>
              </a:solidFill>
              <a:round/>
              <a:headEnd/>
              <a:tailEnd/>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1803" name="Oval 13"/>
            <p:cNvSpPr>
              <a:spLocks noChangeArrowheads="1"/>
            </p:cNvSpPr>
            <p:nvPr/>
          </p:nvSpPr>
          <p:spPr bwMode="auto">
            <a:xfrm>
              <a:off x="3792" y="2064"/>
              <a:ext cx="68" cy="68"/>
            </a:xfrm>
            <a:prstGeom prst="ellipse">
              <a:avLst/>
            </a:prstGeom>
            <a:solidFill>
              <a:schemeClr val="accent1"/>
            </a:solidFill>
            <a:ln w="9525">
              <a:solidFill>
                <a:srgbClr val="000000"/>
              </a:solidFill>
              <a:round/>
              <a:headEnd/>
              <a:tailEnd/>
            </a:ln>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1804" name="Line 14"/>
            <p:cNvSpPr>
              <a:spLocks noChangeShapeType="1"/>
            </p:cNvSpPr>
            <p:nvPr/>
          </p:nvSpPr>
          <p:spPr bwMode="auto">
            <a:xfrm>
              <a:off x="1344" y="2112"/>
              <a:ext cx="24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1805" name="Text Box 15"/>
            <p:cNvSpPr txBox="1">
              <a:spLocks noChangeArrowheads="1"/>
            </p:cNvSpPr>
            <p:nvPr/>
          </p:nvSpPr>
          <p:spPr bwMode="auto">
            <a:xfrm>
              <a:off x="1200" y="173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1</a:t>
              </a:r>
            </a:p>
          </p:txBody>
        </p:sp>
        <p:sp>
          <p:nvSpPr>
            <p:cNvPr id="161806" name="Text Box 16"/>
            <p:cNvSpPr txBox="1">
              <a:spLocks noChangeArrowheads="1"/>
            </p:cNvSpPr>
            <p:nvPr/>
          </p:nvSpPr>
          <p:spPr bwMode="auto">
            <a:xfrm>
              <a:off x="2544" y="1728"/>
              <a:ext cx="2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1F2039"/>
                  </a:solidFill>
                  <a:latin typeface="Times New Roman" panose="02020603050405020304" pitchFamily="18" charset="0"/>
                </a:rPr>
                <a:t>b</a:t>
              </a:r>
            </a:p>
          </p:txBody>
        </p:sp>
        <p:sp>
          <p:nvSpPr>
            <p:cNvPr id="161807" name="Text Box 17"/>
            <p:cNvSpPr txBox="1">
              <a:spLocks noChangeArrowheads="1"/>
            </p:cNvSpPr>
            <p:nvPr/>
          </p:nvSpPr>
          <p:spPr bwMode="auto">
            <a:xfrm>
              <a:off x="3694" y="1737"/>
              <a:ext cx="21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i="1">
                  <a:solidFill>
                    <a:srgbClr val="1F2039"/>
                  </a:solidFill>
                  <a:latin typeface="Times New Roman" panose="02020603050405020304" pitchFamily="18" charset="0"/>
                </a:rPr>
                <a:t>e</a:t>
              </a:r>
            </a:p>
          </p:txBody>
        </p:sp>
        <p:sp>
          <p:nvSpPr>
            <p:cNvPr id="161808" name="AutoShape 18"/>
            <p:cNvSpPr>
              <a:spLocks/>
            </p:cNvSpPr>
            <p:nvPr/>
          </p:nvSpPr>
          <p:spPr bwMode="auto">
            <a:xfrm rot="-5400000">
              <a:off x="1920" y="1680"/>
              <a:ext cx="144" cy="1200"/>
            </a:xfrm>
            <a:prstGeom prst="leftBrace">
              <a:avLst>
                <a:gd name="adj1" fmla="val 6944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1809" name="AutoShape 19"/>
            <p:cNvSpPr>
              <a:spLocks/>
            </p:cNvSpPr>
            <p:nvPr/>
          </p:nvSpPr>
          <p:spPr bwMode="auto">
            <a:xfrm rot="-5400000">
              <a:off x="3168" y="1680"/>
              <a:ext cx="144" cy="1200"/>
            </a:xfrm>
            <a:prstGeom prst="leftBrace">
              <a:avLst>
                <a:gd name="adj1" fmla="val 6944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61810" name="Object 20"/>
            <p:cNvGraphicFramePr>
              <a:graphicFrameLocks noChangeAspect="1"/>
            </p:cNvGraphicFramePr>
            <p:nvPr/>
          </p:nvGraphicFramePr>
          <p:xfrm>
            <a:off x="1594" y="2408"/>
            <a:ext cx="796" cy="287"/>
          </p:xfrm>
          <a:graphic>
            <a:graphicData uri="http://schemas.openxmlformats.org/presentationml/2006/ole">
              <mc:AlternateContent xmlns:mc="http://schemas.openxmlformats.org/markup-compatibility/2006">
                <mc:Choice xmlns:v="urn:schemas-microsoft-com:vml" Requires="v">
                  <p:oleObj spid="_x0000_s161877" name="Equation" r:id="rId14" imgW="634725" imgH="228501" progId="Equation.DSMT4">
                    <p:embed/>
                  </p:oleObj>
                </mc:Choice>
                <mc:Fallback>
                  <p:oleObj name="Equation" r:id="rId14" imgW="634725" imgH="228501" progId="Equation.DSMT4">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94" y="2408"/>
                          <a:ext cx="796"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11" name="Object 21"/>
            <p:cNvGraphicFramePr>
              <a:graphicFrameLocks noChangeAspect="1"/>
            </p:cNvGraphicFramePr>
            <p:nvPr/>
          </p:nvGraphicFramePr>
          <p:xfrm>
            <a:off x="2993" y="2408"/>
            <a:ext cx="589" cy="287"/>
          </p:xfrm>
          <a:graphic>
            <a:graphicData uri="http://schemas.openxmlformats.org/presentationml/2006/ole">
              <mc:AlternateContent xmlns:mc="http://schemas.openxmlformats.org/markup-compatibility/2006">
                <mc:Choice xmlns:v="urn:schemas-microsoft-com:vml" Requires="v">
                  <p:oleObj spid="_x0000_s161878" name="Equation" r:id="rId16" imgW="469900" imgH="228600" progId="Equation.DSMT4">
                    <p:embed/>
                  </p:oleObj>
                </mc:Choice>
                <mc:Fallback>
                  <p:oleObj name="Equation" r:id="rId16" imgW="469900" imgH="228600" progId="Equation.DSMT4">
                    <p:embed/>
                    <p:pic>
                      <p:nvPicPr>
                        <p:cNvPr id="0" name="Object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93" y="2408"/>
                          <a:ext cx="589"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1812" name="Object 22"/>
            <p:cNvGraphicFramePr>
              <a:graphicFrameLocks noChangeAspect="1"/>
            </p:cNvGraphicFramePr>
            <p:nvPr/>
          </p:nvGraphicFramePr>
          <p:xfrm>
            <a:off x="2844" y="1948"/>
            <a:ext cx="72" cy="136"/>
          </p:xfrm>
          <a:graphic>
            <a:graphicData uri="http://schemas.openxmlformats.org/presentationml/2006/ole">
              <mc:AlternateContent xmlns:mc="http://schemas.openxmlformats.org/markup-compatibility/2006">
                <mc:Choice xmlns:v="urn:schemas-microsoft-com:vml" Requires="v">
                  <p:oleObj spid="_x0000_s161879" name="Equation" r:id="rId18" imgW="114151" imgH="215619" progId="Equation.3">
                    <p:embed/>
                  </p:oleObj>
                </mc:Choice>
                <mc:Fallback>
                  <p:oleObj name="Equation" r:id="rId18" imgW="114151" imgH="215619"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44" y="1948"/>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5943" name="Text Box 23"/>
          <p:cNvSpPr txBox="1">
            <a:spLocks noChangeArrowheads="1"/>
          </p:cNvSpPr>
          <p:nvPr/>
        </p:nvSpPr>
        <p:spPr bwMode="auto">
          <a:xfrm>
            <a:off x="539750" y="3016250"/>
            <a:ext cx="7775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SzPct val="80000"/>
              <a:buFontTx/>
              <a:buBlip>
                <a:blip r:embed="rId20"/>
              </a:buBlip>
            </a:pPr>
            <a:r>
              <a:rPr kumimoji="1" lang="zh-CN" altLang="en-US" sz="2800" b="1">
                <a:solidFill>
                  <a:srgbClr val="1F2039"/>
                </a:solidFill>
              </a:rPr>
              <a:t>看一看当词的数目确定为2时</a:t>
            </a:r>
            <a:endParaRPr kumimoji="1" lang="zh-CN" altLang="en-US" sz="2800" b="1">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65924"/>
                                        </p:tgtEl>
                                        <p:attrNameLst>
                                          <p:attrName>style.visibility</p:attrName>
                                        </p:attrNameLst>
                                      </p:cBhvr>
                                      <p:to>
                                        <p:strVal val="visible"/>
                                      </p:to>
                                    </p:set>
                                    <p:animEffect transition="in" filter="wipe(up)">
                                      <p:cBhvr>
                                        <p:cTn id="12" dur="500"/>
                                        <p:tgtEl>
                                          <p:spTgt spid="465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5943"/>
                                        </p:tgtEl>
                                        <p:attrNameLst>
                                          <p:attrName>style.visibility</p:attrName>
                                        </p:attrNameLst>
                                      </p:cBhvr>
                                      <p:to>
                                        <p:strVal val="visible"/>
                                      </p:to>
                                    </p:set>
                                    <p:animEffect transition="in" filter="wipe(up)">
                                      <p:cBhvr>
                                        <p:cTn id="17" dur="500"/>
                                        <p:tgtEl>
                                          <p:spTgt spid="46594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65929"/>
                                        </p:tgtEl>
                                        <p:attrNameLst>
                                          <p:attrName>style.visibility</p:attrName>
                                        </p:attrNameLst>
                                      </p:cBhvr>
                                      <p:to>
                                        <p:strVal val="visible"/>
                                      </p:to>
                                    </p:set>
                                    <p:animEffect transition="in" filter="wipe(up)">
                                      <p:cBhvr>
                                        <p:cTn id="27" dur="500"/>
                                        <p:tgtEl>
                                          <p:spTgt spid="4659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465923"/>
                                        </p:tgtEl>
                                        <p:attrNameLst>
                                          <p:attrName>style.visibility</p:attrName>
                                        </p:attrNameLst>
                                      </p:cBhvr>
                                      <p:to>
                                        <p:strVal val="visible"/>
                                      </p:to>
                                    </p:set>
                                    <p:animEffect transition="in" filter="wipe(up)">
                                      <p:cBhvr>
                                        <p:cTn id="32" dur="500"/>
                                        <p:tgtEl>
                                          <p:spTgt spid="465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67971" name="Text Box 3"/>
          <p:cNvSpPr txBox="1">
            <a:spLocks noChangeArrowheads="1"/>
          </p:cNvSpPr>
          <p:nvPr/>
        </p:nvSpPr>
        <p:spPr bwMode="auto">
          <a:xfrm>
            <a:off x="533400" y="2133600"/>
            <a:ext cx="4211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词的数目为</a:t>
            </a:r>
            <a:r>
              <a:rPr kumimoji="1" lang="en-US" altLang="zh-CN" sz="2800" b="1" i="1">
                <a:solidFill>
                  <a:srgbClr val="1F2039"/>
                </a:solidFill>
                <a:latin typeface="Times New Roman" panose="02020603050405020304" pitchFamily="18" charset="0"/>
              </a:rPr>
              <a:t>l</a:t>
            </a:r>
            <a:r>
              <a:rPr kumimoji="1" lang="zh-CN" altLang="en-US" sz="2800" b="1">
                <a:solidFill>
                  <a:srgbClr val="1F2039"/>
                </a:solidFill>
                <a:latin typeface="Times New Roman" panose="02020603050405020304" pitchFamily="18" charset="0"/>
              </a:rPr>
              <a:t>个时的递推式</a:t>
            </a:r>
          </a:p>
        </p:txBody>
      </p:sp>
      <p:graphicFrame>
        <p:nvGraphicFramePr>
          <p:cNvPr id="467972" name="Object 4"/>
          <p:cNvGraphicFramePr>
            <a:graphicFrameLocks noChangeAspect="1"/>
          </p:cNvGraphicFramePr>
          <p:nvPr/>
        </p:nvGraphicFramePr>
        <p:xfrm>
          <a:off x="1309688" y="3060700"/>
          <a:ext cx="5373687" cy="584200"/>
        </p:xfrm>
        <a:graphic>
          <a:graphicData uri="http://schemas.openxmlformats.org/presentationml/2006/ole">
            <mc:AlternateContent xmlns:mc="http://schemas.openxmlformats.org/markup-compatibility/2006">
              <mc:Choice xmlns:v="urn:schemas-microsoft-com:vml" Requires="v">
                <p:oleObj spid="_x0000_s163861" name="Equation" r:id="rId4" imgW="2692400" imgH="292100" progId="Equation.DSMT4">
                  <p:embed/>
                </p:oleObj>
              </mc:Choice>
              <mc:Fallback>
                <p:oleObj name="Equation" r:id="rId4" imgW="2692400" imgH="2921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688" y="3060700"/>
                        <a:ext cx="53736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67973" name="Text Box 5"/>
          <p:cNvSpPr txBox="1">
            <a:spLocks noChangeArrowheads="1"/>
          </p:cNvSpPr>
          <p:nvPr/>
        </p:nvSpPr>
        <p:spPr bwMode="auto">
          <a:xfrm>
            <a:off x="593725" y="4029075"/>
            <a:ext cx="9763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而</a:t>
            </a:r>
            <a:r>
              <a:rPr kumimoji="1" lang="en-US" altLang="zh-CN" sz="2800" b="1" i="1">
                <a:solidFill>
                  <a:srgbClr val="1F2039"/>
                </a:solidFill>
                <a:latin typeface="Times New Roman" panose="02020603050405020304" pitchFamily="18" charset="0"/>
              </a:rPr>
              <a:t>D</a:t>
            </a:r>
            <a:r>
              <a:rPr kumimoji="1" lang="en-US" altLang="zh-CN" sz="2800" b="1">
                <a:solidFill>
                  <a:srgbClr val="1F2039"/>
                </a:solidFill>
                <a:latin typeface="Times New Roman" panose="02020603050405020304" pitchFamily="18" charset="0"/>
              </a:rPr>
              <a:t>*</a:t>
            </a:r>
          </a:p>
        </p:txBody>
      </p:sp>
      <p:graphicFrame>
        <p:nvGraphicFramePr>
          <p:cNvPr id="467974" name="Object 6"/>
          <p:cNvGraphicFramePr>
            <a:graphicFrameLocks noChangeAspect="1"/>
          </p:cNvGraphicFramePr>
          <p:nvPr/>
        </p:nvGraphicFramePr>
        <p:xfrm>
          <a:off x="2743200" y="4495800"/>
          <a:ext cx="2346325" cy="587375"/>
        </p:xfrm>
        <a:graphic>
          <a:graphicData uri="http://schemas.openxmlformats.org/presentationml/2006/ole">
            <mc:AlternateContent xmlns:mc="http://schemas.openxmlformats.org/markup-compatibility/2006">
              <mc:Choice xmlns:v="urn:schemas-microsoft-com:vml" Requires="v">
                <p:oleObj spid="_x0000_s163862" r:id="rId6" imgW="1180588" imgH="291973" progId="Equation.3">
                  <p:embed/>
                </p:oleObj>
              </mc:Choice>
              <mc:Fallback>
                <p:oleObj r:id="rId6" imgW="1180588" imgH="29197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4495800"/>
                        <a:ext cx="23463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7971"/>
                                        </p:tgtEl>
                                        <p:attrNameLst>
                                          <p:attrName>style.visibility</p:attrName>
                                        </p:attrNameLst>
                                      </p:cBhvr>
                                      <p:to>
                                        <p:strVal val="visible"/>
                                      </p:to>
                                    </p:set>
                                    <p:animEffect transition="in" filter="wipe(up)">
                                      <p:cBhvr>
                                        <p:cTn id="7" dur="500"/>
                                        <p:tgtEl>
                                          <p:spTgt spid="4679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67972"/>
                                        </p:tgtEl>
                                        <p:attrNameLst>
                                          <p:attrName>style.visibility</p:attrName>
                                        </p:attrNameLst>
                                      </p:cBhvr>
                                      <p:to>
                                        <p:strVal val="visible"/>
                                      </p:to>
                                    </p:set>
                                    <p:animEffect transition="in" filter="wipe(up)">
                                      <p:cBhvr>
                                        <p:cTn id="12" dur="500"/>
                                        <p:tgtEl>
                                          <p:spTgt spid="4679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67973"/>
                                        </p:tgtEl>
                                        <p:attrNameLst>
                                          <p:attrName>style.visibility</p:attrName>
                                        </p:attrNameLst>
                                      </p:cBhvr>
                                      <p:to>
                                        <p:strVal val="visible"/>
                                      </p:to>
                                    </p:set>
                                    <p:animEffect transition="in" filter="wipe(up)">
                                      <p:cBhvr>
                                        <p:cTn id="17" dur="500"/>
                                        <p:tgtEl>
                                          <p:spTgt spid="4679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467974"/>
                                        </p:tgtEl>
                                        <p:attrNameLst>
                                          <p:attrName>style.visibility</p:attrName>
                                        </p:attrNameLst>
                                      </p:cBhvr>
                                      <p:to>
                                        <p:strVal val="visible"/>
                                      </p:to>
                                    </p:set>
                                    <p:animEffect transition="in" filter="wipe(up)">
                                      <p:cBhvr>
                                        <p:cTn id="22" dur="500"/>
                                        <p:tgtEl>
                                          <p:spTgt spid="467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autoUpdateAnimBg="0"/>
      <p:bldP spid="467973"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165891" name="Object 3"/>
          <p:cNvGraphicFramePr>
            <a:graphicFrameLocks noChangeAspect="1"/>
          </p:cNvGraphicFramePr>
          <p:nvPr/>
        </p:nvGraphicFramePr>
        <p:xfrm>
          <a:off x="1065213" y="1979613"/>
          <a:ext cx="7089775" cy="4810125"/>
        </p:xfrm>
        <a:graphic>
          <a:graphicData uri="http://schemas.openxmlformats.org/presentationml/2006/ole">
            <mc:AlternateContent xmlns:mc="http://schemas.openxmlformats.org/markup-compatibility/2006">
              <mc:Choice xmlns:v="urn:schemas-microsoft-com:vml" Requires="v">
                <p:oleObj spid="_x0000_s165900" name="文档" r:id="rId4" imgW="8053616" imgH="5471837" progId="Word.Document.8">
                  <p:embed/>
                </p:oleObj>
              </mc:Choice>
              <mc:Fallback>
                <p:oleObj name="文档" r:id="rId4" imgW="8053616" imgH="5471837"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213" y="1979613"/>
                        <a:ext cx="7089775"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5892" name="Text Box 4"/>
          <p:cNvSpPr txBox="1">
            <a:spLocks noChangeArrowheads="1"/>
          </p:cNvSpPr>
          <p:nvPr/>
        </p:nvSpPr>
        <p:spPr bwMode="auto">
          <a:xfrm>
            <a:off x="381000" y="1600200"/>
            <a:ext cx="2535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算法描述：</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167939" name="Object 3"/>
          <p:cNvGraphicFramePr>
            <a:graphicFrameLocks noChangeAspect="1"/>
          </p:cNvGraphicFramePr>
          <p:nvPr/>
        </p:nvGraphicFramePr>
        <p:xfrm>
          <a:off x="685800" y="1666875"/>
          <a:ext cx="8008938" cy="5191125"/>
        </p:xfrm>
        <a:graphic>
          <a:graphicData uri="http://schemas.openxmlformats.org/presentationml/2006/ole">
            <mc:AlternateContent xmlns:mc="http://schemas.openxmlformats.org/markup-compatibility/2006">
              <mc:Choice xmlns:v="urn:schemas-microsoft-com:vml" Requires="v">
                <p:oleObj spid="_x0000_s167947" name="Document" r:id="rId4" imgW="8010144" imgH="5190744" progId="Word.Document.8">
                  <p:embed/>
                </p:oleObj>
              </mc:Choice>
              <mc:Fallback>
                <p:oleObj name="Document" r:id="rId4" imgW="8010144" imgH="519074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66875"/>
                        <a:ext cx="8008938"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496643" name="Rectangle 3"/>
          <p:cNvSpPr>
            <a:spLocks noGrp="1" noChangeArrowheads="1"/>
          </p:cNvSpPr>
          <p:nvPr>
            <p:ph type="body" idx="1"/>
          </p:nvPr>
        </p:nvSpPr>
        <p:spPr>
          <a:xfrm>
            <a:off x="685800" y="1676400"/>
            <a:ext cx="7772400" cy="600075"/>
          </a:xfrm>
          <a:noFill/>
        </p:spPr>
        <p:txBody>
          <a:bodyPr/>
          <a:lstStyle/>
          <a:p>
            <a:pPr eaLnBrk="1" hangingPunct="1"/>
            <a:r>
              <a:rPr lang="zh-CN" altLang="en-US" sz="2800" b="1" smtClean="0">
                <a:solidFill>
                  <a:srgbClr val="1F2039"/>
                </a:solidFill>
                <a:latin typeface="Times New Roman" panose="02020603050405020304" pitchFamily="18" charset="0"/>
              </a:rPr>
              <a:t>基于</a:t>
            </a:r>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Times New Roman" panose="02020603050405020304" pitchFamily="18" charset="0"/>
              </a:rPr>
              <a:t>的连接词识别</a:t>
            </a:r>
            <a:r>
              <a:rPr lang="en-US" altLang="zh-CN" sz="2800" b="1" smtClean="0">
                <a:solidFill>
                  <a:srgbClr val="1F2039"/>
                </a:solidFill>
                <a:latin typeface="Times New Roman" panose="02020603050405020304" pitchFamily="18" charset="0"/>
              </a:rPr>
              <a:t> </a:t>
            </a:r>
            <a:endParaRPr lang="zh-CN" altLang="en-US" sz="2800" b="1" smtClean="0">
              <a:solidFill>
                <a:srgbClr val="1F2039"/>
              </a:solidFill>
              <a:latin typeface="Times New Roman" panose="02020603050405020304" pitchFamily="18" charset="0"/>
            </a:endParaRPr>
          </a:p>
        </p:txBody>
      </p:sp>
      <p:sp>
        <p:nvSpPr>
          <p:cNvPr id="496644" name="Text Box 4"/>
          <p:cNvSpPr txBox="1">
            <a:spLocks noChangeArrowheads="1"/>
          </p:cNvSpPr>
          <p:nvPr/>
        </p:nvSpPr>
        <p:spPr bwMode="auto">
          <a:xfrm>
            <a:off x="250825" y="2208213"/>
            <a:ext cx="39608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SzPct val="80000"/>
              <a:buFontTx/>
              <a:buNone/>
            </a:pPr>
            <a:r>
              <a:rPr kumimoji="1" lang="zh-CN" altLang="en-US" sz="2800" b="1">
                <a:solidFill>
                  <a:srgbClr val="000000"/>
                </a:solidFill>
              </a:rPr>
              <a:t>  举例  ：数字串识别</a:t>
            </a:r>
            <a:endParaRPr kumimoji="1" lang="en-US" altLang="zh-CN" sz="2800" b="1">
              <a:solidFill>
                <a:srgbClr val="000000"/>
              </a:solidFill>
            </a:endParaRPr>
          </a:p>
        </p:txBody>
      </p:sp>
      <p:sp>
        <p:nvSpPr>
          <p:cNvPr id="496645" name="Text Box 5"/>
          <p:cNvSpPr txBox="1">
            <a:spLocks noChangeArrowheads="1"/>
          </p:cNvSpPr>
          <p:nvPr/>
        </p:nvSpPr>
        <p:spPr bwMode="auto">
          <a:xfrm>
            <a:off x="827088" y="2708275"/>
            <a:ext cx="7200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 typeface="Wingdings" panose="05000000000000000000" pitchFamily="2" charset="2"/>
              <a:buChar char="n"/>
            </a:pPr>
            <a:r>
              <a:rPr kumimoji="1" lang="en-US" altLang="zh-CN" sz="2800" b="1">
                <a:solidFill>
                  <a:srgbClr val="000000"/>
                </a:solidFill>
              </a:rPr>
              <a:t>0-9</a:t>
            </a:r>
            <a:r>
              <a:rPr kumimoji="1" lang="zh-CN" altLang="en-US" sz="2800" b="1">
                <a:solidFill>
                  <a:srgbClr val="000000"/>
                </a:solidFill>
              </a:rPr>
              <a:t>共</a:t>
            </a:r>
            <a:r>
              <a:rPr kumimoji="1" lang="en-US" altLang="zh-CN" sz="2800" b="1">
                <a:solidFill>
                  <a:srgbClr val="000000"/>
                </a:solidFill>
              </a:rPr>
              <a:t>10</a:t>
            </a:r>
            <a:r>
              <a:rPr kumimoji="1" lang="zh-CN" altLang="en-US" sz="2800" b="1">
                <a:solidFill>
                  <a:srgbClr val="000000"/>
                </a:solidFill>
              </a:rPr>
              <a:t>个数字，采用</a:t>
            </a:r>
            <a:r>
              <a:rPr kumimoji="1" lang="en-US" altLang="zh-CN" sz="2800" b="1">
                <a:solidFill>
                  <a:srgbClr val="000000"/>
                </a:solidFill>
              </a:rPr>
              <a:t>3</a:t>
            </a:r>
            <a:r>
              <a:rPr kumimoji="1" lang="zh-CN" altLang="en-US" sz="2800" b="1">
                <a:solidFill>
                  <a:srgbClr val="000000"/>
                </a:solidFill>
              </a:rPr>
              <a:t>状态从左至右无跨越</a:t>
            </a:r>
            <a:r>
              <a:rPr kumimoji="1" lang="en-US" altLang="zh-CN" sz="2800" b="1">
                <a:solidFill>
                  <a:srgbClr val="000000"/>
                </a:solidFill>
              </a:rPr>
              <a:t>HMM</a:t>
            </a:r>
          </a:p>
          <a:p>
            <a:pPr eaLnBrk="1" hangingPunct="1">
              <a:lnSpc>
                <a:spcPct val="90000"/>
              </a:lnSpc>
              <a:buSzPct val="80000"/>
              <a:buFont typeface="Wingdings" panose="05000000000000000000" pitchFamily="2" charset="2"/>
              <a:buChar char="n"/>
            </a:pPr>
            <a:r>
              <a:rPr kumimoji="1" lang="zh-CN" altLang="en-US" sz="2800" b="1">
                <a:solidFill>
                  <a:srgbClr val="000000"/>
                </a:solidFill>
              </a:rPr>
              <a:t>形成一个新的</a:t>
            </a:r>
            <a:r>
              <a:rPr kumimoji="1" lang="en-US" altLang="zh-CN" sz="2800" b="1">
                <a:solidFill>
                  <a:srgbClr val="000000"/>
                </a:solidFill>
              </a:rPr>
              <a:t>HMM(</a:t>
            </a:r>
            <a:r>
              <a:rPr kumimoji="1" lang="zh-CN" altLang="en-US" sz="2800" b="1">
                <a:solidFill>
                  <a:srgbClr val="000000"/>
                </a:solidFill>
              </a:rPr>
              <a:t>识别网络</a:t>
            </a:r>
            <a:r>
              <a:rPr kumimoji="1" lang="en-US" altLang="zh-CN" sz="2800" b="1">
                <a:solidFill>
                  <a:srgbClr val="000000"/>
                </a:solidFill>
              </a:rPr>
              <a:t>)</a:t>
            </a:r>
          </a:p>
          <a:p>
            <a:pPr eaLnBrk="1" hangingPunct="1">
              <a:lnSpc>
                <a:spcPct val="90000"/>
              </a:lnSpc>
              <a:buSzPct val="80000"/>
              <a:buFont typeface="Wingdings" panose="05000000000000000000" pitchFamily="2" charset="2"/>
              <a:buChar char="n"/>
            </a:pPr>
            <a:r>
              <a:rPr kumimoji="1" lang="en-US" altLang="zh-CN" sz="2800" b="1">
                <a:solidFill>
                  <a:srgbClr val="000000"/>
                </a:solidFill>
              </a:rPr>
              <a:t>Viterbi</a:t>
            </a:r>
            <a:r>
              <a:rPr kumimoji="1" lang="zh-CN" altLang="en-US" sz="2800" b="1">
                <a:solidFill>
                  <a:srgbClr val="000000"/>
                </a:solidFill>
              </a:rPr>
              <a:t>解码</a:t>
            </a:r>
            <a:endParaRPr kumimoji="1" lang="en-US" altLang="zh-CN" sz="2800" b="1">
              <a:solidFill>
                <a:srgbClr val="000000"/>
              </a:solidFill>
            </a:endParaRPr>
          </a:p>
        </p:txBody>
      </p:sp>
      <p:grpSp>
        <p:nvGrpSpPr>
          <p:cNvPr id="2" name="Group 6"/>
          <p:cNvGrpSpPr>
            <a:grpSpLocks noChangeAspect="1"/>
          </p:cNvGrpSpPr>
          <p:nvPr/>
        </p:nvGrpSpPr>
        <p:grpSpPr bwMode="auto">
          <a:xfrm>
            <a:off x="4427538" y="4149725"/>
            <a:ext cx="4352925" cy="2430463"/>
            <a:chOff x="1903" y="2730"/>
            <a:chExt cx="1098" cy="765"/>
          </a:xfrm>
        </p:grpSpPr>
        <p:grpSp>
          <p:nvGrpSpPr>
            <p:cNvPr id="169991" name="Group 7"/>
            <p:cNvGrpSpPr>
              <a:grpSpLocks noChangeAspect="1"/>
            </p:cNvGrpSpPr>
            <p:nvPr/>
          </p:nvGrpSpPr>
          <p:grpSpPr bwMode="auto">
            <a:xfrm>
              <a:off x="2211" y="2859"/>
              <a:ext cx="478" cy="140"/>
              <a:chOff x="2217" y="2859"/>
              <a:chExt cx="478" cy="140"/>
            </a:xfrm>
          </p:grpSpPr>
          <p:sp>
            <p:nvSpPr>
              <p:cNvPr id="170028" name="Oval 8"/>
              <p:cNvSpPr>
                <a:spLocks noChangeAspect="1" noChangeArrowheads="1"/>
              </p:cNvSpPr>
              <p:nvPr/>
            </p:nvSpPr>
            <p:spPr bwMode="auto">
              <a:xfrm>
                <a:off x="2245" y="2931"/>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29" name="Freeform 9"/>
              <p:cNvSpPr>
                <a:spLocks noChangeAspect="1"/>
              </p:cNvSpPr>
              <p:nvPr/>
            </p:nvSpPr>
            <p:spPr bwMode="auto">
              <a:xfrm>
                <a:off x="2274" y="2867"/>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0" name="Freeform 10"/>
              <p:cNvSpPr>
                <a:spLocks noChangeAspect="1"/>
              </p:cNvSpPr>
              <p:nvPr/>
            </p:nvSpPr>
            <p:spPr bwMode="auto">
              <a:xfrm flipH="1">
                <a:off x="2217" y="2868"/>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1" name="Line 11"/>
              <p:cNvSpPr>
                <a:spLocks noChangeAspect="1" noChangeShapeType="1"/>
              </p:cNvSpPr>
              <p:nvPr/>
            </p:nvSpPr>
            <p:spPr bwMode="auto">
              <a:xfrm>
                <a:off x="2315" y="2964"/>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32" name="Oval 12"/>
              <p:cNvSpPr>
                <a:spLocks noChangeAspect="1" noChangeArrowheads="1"/>
              </p:cNvSpPr>
              <p:nvPr/>
            </p:nvSpPr>
            <p:spPr bwMode="auto">
              <a:xfrm>
                <a:off x="2608" y="2923"/>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33" name="Freeform 13"/>
              <p:cNvSpPr>
                <a:spLocks noChangeAspect="1"/>
              </p:cNvSpPr>
              <p:nvPr/>
            </p:nvSpPr>
            <p:spPr bwMode="auto">
              <a:xfrm>
                <a:off x="2637" y="2859"/>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4" name="Freeform 14"/>
              <p:cNvSpPr>
                <a:spLocks noChangeAspect="1"/>
              </p:cNvSpPr>
              <p:nvPr/>
            </p:nvSpPr>
            <p:spPr bwMode="auto">
              <a:xfrm flipH="1">
                <a:off x="2580" y="2860"/>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5" name="Oval 15"/>
              <p:cNvSpPr>
                <a:spLocks noChangeAspect="1" noChangeArrowheads="1"/>
              </p:cNvSpPr>
              <p:nvPr/>
            </p:nvSpPr>
            <p:spPr bwMode="auto">
              <a:xfrm>
                <a:off x="2426" y="2928"/>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36" name="Freeform 16"/>
              <p:cNvSpPr>
                <a:spLocks noChangeAspect="1"/>
              </p:cNvSpPr>
              <p:nvPr/>
            </p:nvSpPr>
            <p:spPr bwMode="auto">
              <a:xfrm>
                <a:off x="2455" y="2864"/>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7" name="Freeform 17"/>
              <p:cNvSpPr>
                <a:spLocks noChangeAspect="1"/>
              </p:cNvSpPr>
              <p:nvPr/>
            </p:nvSpPr>
            <p:spPr bwMode="auto">
              <a:xfrm flipH="1">
                <a:off x="2398" y="2865"/>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38" name="Line 18"/>
              <p:cNvSpPr>
                <a:spLocks noChangeAspect="1" noChangeShapeType="1"/>
              </p:cNvSpPr>
              <p:nvPr/>
            </p:nvSpPr>
            <p:spPr bwMode="auto">
              <a:xfrm>
                <a:off x="2496" y="2961"/>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grpSp>
          <p:nvGrpSpPr>
            <p:cNvPr id="169992" name="Group 19"/>
            <p:cNvGrpSpPr>
              <a:grpSpLocks noChangeAspect="1"/>
            </p:cNvGrpSpPr>
            <p:nvPr/>
          </p:nvGrpSpPr>
          <p:grpSpPr bwMode="auto">
            <a:xfrm>
              <a:off x="2213" y="3043"/>
              <a:ext cx="478" cy="140"/>
              <a:chOff x="2217" y="2859"/>
              <a:chExt cx="478" cy="140"/>
            </a:xfrm>
          </p:grpSpPr>
          <p:sp>
            <p:nvSpPr>
              <p:cNvPr id="170017" name="Oval 20"/>
              <p:cNvSpPr>
                <a:spLocks noChangeAspect="1" noChangeArrowheads="1"/>
              </p:cNvSpPr>
              <p:nvPr/>
            </p:nvSpPr>
            <p:spPr bwMode="auto">
              <a:xfrm>
                <a:off x="2245" y="2931"/>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18" name="Freeform 21"/>
              <p:cNvSpPr>
                <a:spLocks noChangeAspect="1"/>
              </p:cNvSpPr>
              <p:nvPr/>
            </p:nvSpPr>
            <p:spPr bwMode="auto">
              <a:xfrm>
                <a:off x="2274" y="2867"/>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9" name="Freeform 22"/>
              <p:cNvSpPr>
                <a:spLocks noChangeAspect="1"/>
              </p:cNvSpPr>
              <p:nvPr/>
            </p:nvSpPr>
            <p:spPr bwMode="auto">
              <a:xfrm flipH="1">
                <a:off x="2217" y="2868"/>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0" name="Line 23"/>
              <p:cNvSpPr>
                <a:spLocks noChangeAspect="1" noChangeShapeType="1"/>
              </p:cNvSpPr>
              <p:nvPr/>
            </p:nvSpPr>
            <p:spPr bwMode="auto">
              <a:xfrm>
                <a:off x="2315" y="2964"/>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21" name="Oval 24"/>
              <p:cNvSpPr>
                <a:spLocks noChangeAspect="1" noChangeArrowheads="1"/>
              </p:cNvSpPr>
              <p:nvPr/>
            </p:nvSpPr>
            <p:spPr bwMode="auto">
              <a:xfrm>
                <a:off x="2608" y="2923"/>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22" name="Freeform 25"/>
              <p:cNvSpPr>
                <a:spLocks noChangeAspect="1"/>
              </p:cNvSpPr>
              <p:nvPr/>
            </p:nvSpPr>
            <p:spPr bwMode="auto">
              <a:xfrm>
                <a:off x="2637" y="2859"/>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3" name="Freeform 26"/>
              <p:cNvSpPr>
                <a:spLocks noChangeAspect="1"/>
              </p:cNvSpPr>
              <p:nvPr/>
            </p:nvSpPr>
            <p:spPr bwMode="auto">
              <a:xfrm flipH="1">
                <a:off x="2580" y="2860"/>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4" name="Oval 27"/>
              <p:cNvSpPr>
                <a:spLocks noChangeAspect="1" noChangeArrowheads="1"/>
              </p:cNvSpPr>
              <p:nvPr/>
            </p:nvSpPr>
            <p:spPr bwMode="auto">
              <a:xfrm>
                <a:off x="2426" y="2928"/>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25" name="Freeform 28"/>
              <p:cNvSpPr>
                <a:spLocks noChangeAspect="1"/>
              </p:cNvSpPr>
              <p:nvPr/>
            </p:nvSpPr>
            <p:spPr bwMode="auto">
              <a:xfrm>
                <a:off x="2455" y="2864"/>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6" name="Freeform 29"/>
              <p:cNvSpPr>
                <a:spLocks noChangeAspect="1"/>
              </p:cNvSpPr>
              <p:nvPr/>
            </p:nvSpPr>
            <p:spPr bwMode="auto">
              <a:xfrm flipH="1">
                <a:off x="2398" y="2865"/>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27" name="Line 30"/>
              <p:cNvSpPr>
                <a:spLocks noChangeAspect="1" noChangeShapeType="1"/>
              </p:cNvSpPr>
              <p:nvPr/>
            </p:nvSpPr>
            <p:spPr bwMode="auto">
              <a:xfrm>
                <a:off x="2496" y="2961"/>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169993" name="Oval 31"/>
            <p:cNvSpPr>
              <a:spLocks noChangeAspect="1" noChangeArrowheads="1"/>
            </p:cNvSpPr>
            <p:nvPr/>
          </p:nvSpPr>
          <p:spPr bwMode="auto">
            <a:xfrm>
              <a:off x="2345" y="3243"/>
              <a:ext cx="23" cy="23"/>
            </a:xfrm>
            <a:prstGeom prst="ellipse">
              <a:avLst/>
            </a:prstGeom>
            <a:solidFill>
              <a:srgbClr val="000000"/>
            </a:solidFill>
            <a:ln w="222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9994" name="Oval 32"/>
            <p:cNvSpPr>
              <a:spLocks noChangeAspect="1" noChangeArrowheads="1"/>
            </p:cNvSpPr>
            <p:nvPr/>
          </p:nvSpPr>
          <p:spPr bwMode="auto">
            <a:xfrm>
              <a:off x="2441" y="3242"/>
              <a:ext cx="23" cy="23"/>
            </a:xfrm>
            <a:prstGeom prst="ellipse">
              <a:avLst/>
            </a:prstGeom>
            <a:solidFill>
              <a:srgbClr val="000000"/>
            </a:solidFill>
            <a:ln w="222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9995" name="Oval 33"/>
            <p:cNvSpPr>
              <a:spLocks noChangeAspect="1" noChangeArrowheads="1"/>
            </p:cNvSpPr>
            <p:nvPr/>
          </p:nvSpPr>
          <p:spPr bwMode="auto">
            <a:xfrm>
              <a:off x="2523" y="3239"/>
              <a:ext cx="23" cy="23"/>
            </a:xfrm>
            <a:prstGeom prst="ellipse">
              <a:avLst/>
            </a:prstGeom>
            <a:solidFill>
              <a:srgbClr val="000000"/>
            </a:solidFill>
            <a:ln w="22225">
              <a:solidFill>
                <a:srgbClr val="00000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169996" name="Group 34"/>
            <p:cNvGrpSpPr>
              <a:grpSpLocks noChangeAspect="1"/>
            </p:cNvGrpSpPr>
            <p:nvPr/>
          </p:nvGrpSpPr>
          <p:grpSpPr bwMode="auto">
            <a:xfrm>
              <a:off x="2211" y="3355"/>
              <a:ext cx="478" cy="140"/>
              <a:chOff x="2217" y="2859"/>
              <a:chExt cx="478" cy="140"/>
            </a:xfrm>
          </p:grpSpPr>
          <p:sp>
            <p:nvSpPr>
              <p:cNvPr id="170006" name="Oval 35"/>
              <p:cNvSpPr>
                <a:spLocks noChangeAspect="1" noChangeArrowheads="1"/>
              </p:cNvSpPr>
              <p:nvPr/>
            </p:nvSpPr>
            <p:spPr bwMode="auto">
              <a:xfrm>
                <a:off x="2245" y="2931"/>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07" name="Freeform 36"/>
              <p:cNvSpPr>
                <a:spLocks noChangeAspect="1"/>
              </p:cNvSpPr>
              <p:nvPr/>
            </p:nvSpPr>
            <p:spPr bwMode="auto">
              <a:xfrm>
                <a:off x="2274" y="2867"/>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08" name="Freeform 37"/>
              <p:cNvSpPr>
                <a:spLocks noChangeAspect="1"/>
              </p:cNvSpPr>
              <p:nvPr/>
            </p:nvSpPr>
            <p:spPr bwMode="auto">
              <a:xfrm flipH="1">
                <a:off x="2217" y="2868"/>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09" name="Line 38"/>
              <p:cNvSpPr>
                <a:spLocks noChangeAspect="1" noChangeShapeType="1"/>
              </p:cNvSpPr>
              <p:nvPr/>
            </p:nvSpPr>
            <p:spPr bwMode="auto">
              <a:xfrm>
                <a:off x="2315" y="2964"/>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10" name="Oval 39"/>
              <p:cNvSpPr>
                <a:spLocks noChangeAspect="1" noChangeArrowheads="1"/>
              </p:cNvSpPr>
              <p:nvPr/>
            </p:nvSpPr>
            <p:spPr bwMode="auto">
              <a:xfrm>
                <a:off x="2608" y="2923"/>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11" name="Freeform 40"/>
              <p:cNvSpPr>
                <a:spLocks noChangeAspect="1"/>
              </p:cNvSpPr>
              <p:nvPr/>
            </p:nvSpPr>
            <p:spPr bwMode="auto">
              <a:xfrm>
                <a:off x="2637" y="2859"/>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2" name="Freeform 41"/>
              <p:cNvSpPr>
                <a:spLocks noChangeAspect="1"/>
              </p:cNvSpPr>
              <p:nvPr/>
            </p:nvSpPr>
            <p:spPr bwMode="auto">
              <a:xfrm flipH="1">
                <a:off x="2580" y="2860"/>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3" name="Oval 42"/>
              <p:cNvSpPr>
                <a:spLocks noChangeAspect="1" noChangeArrowheads="1"/>
              </p:cNvSpPr>
              <p:nvPr/>
            </p:nvSpPr>
            <p:spPr bwMode="auto">
              <a:xfrm>
                <a:off x="2426" y="2928"/>
                <a:ext cx="68" cy="68"/>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14" name="Freeform 43"/>
              <p:cNvSpPr>
                <a:spLocks noChangeAspect="1"/>
              </p:cNvSpPr>
              <p:nvPr/>
            </p:nvSpPr>
            <p:spPr bwMode="auto">
              <a:xfrm>
                <a:off x="2455" y="2864"/>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5" name="Freeform 44"/>
              <p:cNvSpPr>
                <a:spLocks noChangeAspect="1"/>
              </p:cNvSpPr>
              <p:nvPr/>
            </p:nvSpPr>
            <p:spPr bwMode="auto">
              <a:xfrm flipH="1">
                <a:off x="2398" y="2865"/>
                <a:ext cx="58" cy="72"/>
              </a:xfrm>
              <a:custGeom>
                <a:avLst/>
                <a:gdLst>
                  <a:gd name="T0" fmla="*/ 33 w 58"/>
                  <a:gd name="T1" fmla="*/ 72 h 72"/>
                  <a:gd name="T2" fmla="*/ 56 w 58"/>
                  <a:gd name="T3" fmla="*/ 43 h 72"/>
                  <a:gd name="T4" fmla="*/ 48 w 58"/>
                  <a:gd name="T5" fmla="*/ 7 h 72"/>
                  <a:gd name="T6" fmla="*/ 0 w 58"/>
                  <a:gd name="T7" fmla="*/ 0 h 72"/>
                  <a:gd name="T8" fmla="*/ 0 60000 65536"/>
                  <a:gd name="T9" fmla="*/ 0 60000 65536"/>
                  <a:gd name="T10" fmla="*/ 0 60000 65536"/>
                  <a:gd name="T11" fmla="*/ 0 60000 65536"/>
                  <a:gd name="T12" fmla="*/ 0 w 58"/>
                  <a:gd name="T13" fmla="*/ 0 h 72"/>
                  <a:gd name="T14" fmla="*/ 58 w 58"/>
                  <a:gd name="T15" fmla="*/ 72 h 72"/>
                </a:gdLst>
                <a:ahLst/>
                <a:cxnLst>
                  <a:cxn ang="T8">
                    <a:pos x="T0" y="T1"/>
                  </a:cxn>
                  <a:cxn ang="T9">
                    <a:pos x="T2" y="T3"/>
                  </a:cxn>
                  <a:cxn ang="T10">
                    <a:pos x="T4" y="T5"/>
                  </a:cxn>
                  <a:cxn ang="T11">
                    <a:pos x="T6" y="T7"/>
                  </a:cxn>
                </a:cxnLst>
                <a:rect l="T12" t="T13" r="T14" b="T15"/>
                <a:pathLst>
                  <a:path w="58" h="72">
                    <a:moveTo>
                      <a:pt x="33" y="72"/>
                    </a:moveTo>
                    <a:cubicBezTo>
                      <a:pt x="43" y="63"/>
                      <a:pt x="54" y="54"/>
                      <a:pt x="56" y="43"/>
                    </a:cubicBezTo>
                    <a:cubicBezTo>
                      <a:pt x="58" y="32"/>
                      <a:pt x="57" y="14"/>
                      <a:pt x="48" y="7"/>
                    </a:cubicBezTo>
                    <a:cubicBezTo>
                      <a:pt x="39" y="0"/>
                      <a:pt x="8" y="1"/>
                      <a:pt x="0" y="0"/>
                    </a:cubicBezTo>
                  </a:path>
                </a:pathLst>
              </a:custGeom>
              <a:noFill/>
              <a:ln w="22225">
                <a:solidFill>
                  <a:srgbClr val="000000"/>
                </a:solidFill>
                <a:round/>
                <a:headEnd type="stealth" w="lg" len="lg"/>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0016" name="Line 45"/>
              <p:cNvSpPr>
                <a:spLocks noChangeAspect="1" noChangeShapeType="1"/>
              </p:cNvSpPr>
              <p:nvPr/>
            </p:nvSpPr>
            <p:spPr bwMode="auto">
              <a:xfrm>
                <a:off x="2496" y="2961"/>
                <a:ext cx="111" cy="0"/>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sp>
          <p:nvSpPr>
            <p:cNvPr id="169997" name="Oval 46"/>
            <p:cNvSpPr>
              <a:spLocks noChangeAspect="1" noChangeArrowheads="1"/>
            </p:cNvSpPr>
            <p:nvPr/>
          </p:nvSpPr>
          <p:spPr bwMode="auto">
            <a:xfrm>
              <a:off x="1916" y="3239"/>
              <a:ext cx="23" cy="23"/>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69998" name="Line 47"/>
            <p:cNvSpPr>
              <a:spLocks noChangeAspect="1" noChangeShapeType="1"/>
            </p:cNvSpPr>
            <p:nvPr/>
          </p:nvSpPr>
          <p:spPr bwMode="auto">
            <a:xfrm flipV="1">
              <a:off x="1938" y="2976"/>
              <a:ext cx="305" cy="263"/>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69999" name="Line 48"/>
            <p:cNvSpPr>
              <a:spLocks noChangeAspect="1" noChangeShapeType="1"/>
            </p:cNvSpPr>
            <p:nvPr/>
          </p:nvSpPr>
          <p:spPr bwMode="auto">
            <a:xfrm flipV="1">
              <a:off x="1941" y="3164"/>
              <a:ext cx="297" cy="88"/>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00" name="Line 49"/>
            <p:cNvSpPr>
              <a:spLocks noChangeAspect="1" noChangeShapeType="1"/>
            </p:cNvSpPr>
            <p:nvPr/>
          </p:nvSpPr>
          <p:spPr bwMode="auto">
            <a:xfrm>
              <a:off x="1937" y="3261"/>
              <a:ext cx="291" cy="203"/>
            </a:xfrm>
            <a:prstGeom prst="line">
              <a:avLst/>
            </a:prstGeom>
            <a:noFill/>
            <a:ln w="22225">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70001" name="Oval 50"/>
            <p:cNvSpPr>
              <a:spLocks noChangeAspect="1" noChangeArrowheads="1"/>
            </p:cNvSpPr>
            <p:nvPr/>
          </p:nvSpPr>
          <p:spPr bwMode="auto">
            <a:xfrm flipH="1">
              <a:off x="2967" y="3237"/>
              <a:ext cx="23" cy="23"/>
            </a:xfrm>
            <a:prstGeom prst="ellipse">
              <a:avLst/>
            </a:prstGeom>
            <a:noFill/>
            <a:ln w="222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70002" name="Line 51"/>
            <p:cNvSpPr>
              <a:spLocks noChangeAspect="1" noChangeShapeType="1"/>
            </p:cNvSpPr>
            <p:nvPr/>
          </p:nvSpPr>
          <p:spPr bwMode="auto">
            <a:xfrm flipH="1" flipV="1">
              <a:off x="2678" y="2970"/>
              <a:ext cx="305" cy="263"/>
            </a:xfrm>
            <a:prstGeom prst="line">
              <a:avLst/>
            </a:prstGeom>
            <a:noFill/>
            <a:ln w="22225">
              <a:solidFill>
                <a:srgbClr val="000000"/>
              </a:solidFill>
              <a:round/>
              <a:headEnd type="stealth" w="lg"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03" name="Line 52"/>
            <p:cNvSpPr>
              <a:spLocks noChangeAspect="1" noChangeShapeType="1"/>
            </p:cNvSpPr>
            <p:nvPr/>
          </p:nvSpPr>
          <p:spPr bwMode="auto">
            <a:xfrm flipH="1" flipV="1">
              <a:off x="2677" y="3152"/>
              <a:ext cx="297" cy="88"/>
            </a:xfrm>
            <a:prstGeom prst="line">
              <a:avLst/>
            </a:prstGeom>
            <a:noFill/>
            <a:ln w="22225">
              <a:solidFill>
                <a:srgbClr val="000000"/>
              </a:solidFill>
              <a:round/>
              <a:headEnd type="stealth" w="lg"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04" name="Line 53"/>
            <p:cNvSpPr>
              <a:spLocks noChangeAspect="1" noChangeShapeType="1"/>
            </p:cNvSpPr>
            <p:nvPr/>
          </p:nvSpPr>
          <p:spPr bwMode="auto">
            <a:xfrm flipH="1">
              <a:off x="2677" y="3251"/>
              <a:ext cx="291" cy="203"/>
            </a:xfrm>
            <a:prstGeom prst="line">
              <a:avLst/>
            </a:prstGeom>
            <a:noFill/>
            <a:ln w="22225">
              <a:solidFill>
                <a:srgbClr val="000000"/>
              </a:solidFill>
              <a:round/>
              <a:headEnd type="stealth" w="lg" len="lg"/>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70005" name="Freeform 54"/>
            <p:cNvSpPr>
              <a:spLocks noChangeAspect="1"/>
            </p:cNvSpPr>
            <p:nvPr/>
          </p:nvSpPr>
          <p:spPr bwMode="auto">
            <a:xfrm>
              <a:off x="1903" y="2730"/>
              <a:ext cx="1098" cy="510"/>
            </a:xfrm>
            <a:custGeom>
              <a:avLst/>
              <a:gdLst>
                <a:gd name="T0" fmla="*/ 1085 w 1098"/>
                <a:gd name="T1" fmla="*/ 510 h 510"/>
                <a:gd name="T2" fmla="*/ 1009 w 1098"/>
                <a:gd name="T3" fmla="*/ 234 h 510"/>
                <a:gd name="T4" fmla="*/ 551 w 1098"/>
                <a:gd name="T5" fmla="*/ 0 h 510"/>
                <a:gd name="T6" fmla="*/ 88 w 1098"/>
                <a:gd name="T7" fmla="*/ 237 h 510"/>
                <a:gd name="T8" fmla="*/ 20 w 1098"/>
                <a:gd name="T9" fmla="*/ 509 h 510"/>
                <a:gd name="T10" fmla="*/ 0 60000 65536"/>
                <a:gd name="T11" fmla="*/ 0 60000 65536"/>
                <a:gd name="T12" fmla="*/ 0 60000 65536"/>
                <a:gd name="T13" fmla="*/ 0 60000 65536"/>
                <a:gd name="T14" fmla="*/ 0 60000 65536"/>
                <a:gd name="T15" fmla="*/ 0 w 1098"/>
                <a:gd name="T16" fmla="*/ 0 h 510"/>
                <a:gd name="T17" fmla="*/ 1098 w 1098"/>
                <a:gd name="T18" fmla="*/ 510 h 510"/>
              </a:gdLst>
              <a:ahLst/>
              <a:cxnLst>
                <a:cxn ang="T10">
                  <a:pos x="T0" y="T1"/>
                </a:cxn>
                <a:cxn ang="T11">
                  <a:pos x="T2" y="T3"/>
                </a:cxn>
                <a:cxn ang="T12">
                  <a:pos x="T4" y="T5"/>
                </a:cxn>
                <a:cxn ang="T13">
                  <a:pos x="T6" y="T7"/>
                </a:cxn>
                <a:cxn ang="T14">
                  <a:pos x="T8" y="T9"/>
                </a:cxn>
              </a:cxnLst>
              <a:rect l="T15" t="T16" r="T17" b="T18"/>
              <a:pathLst>
                <a:path w="1098" h="510">
                  <a:moveTo>
                    <a:pt x="1085" y="510"/>
                  </a:moveTo>
                  <a:cubicBezTo>
                    <a:pt x="1091" y="414"/>
                    <a:pt x="1098" y="319"/>
                    <a:pt x="1009" y="234"/>
                  </a:cubicBezTo>
                  <a:cubicBezTo>
                    <a:pt x="920" y="149"/>
                    <a:pt x="704" y="0"/>
                    <a:pt x="551" y="0"/>
                  </a:cubicBezTo>
                  <a:cubicBezTo>
                    <a:pt x="398" y="0"/>
                    <a:pt x="176" y="152"/>
                    <a:pt x="88" y="237"/>
                  </a:cubicBezTo>
                  <a:cubicBezTo>
                    <a:pt x="0" y="322"/>
                    <a:pt x="30" y="464"/>
                    <a:pt x="20" y="509"/>
                  </a:cubicBezTo>
                </a:path>
              </a:pathLst>
            </a:custGeom>
            <a:noFill/>
            <a:ln w="22225">
              <a:solidFill>
                <a:srgbClr val="000000"/>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6643">
                                            <p:txEl>
                                              <p:pRg st="0" end="0"/>
                                            </p:txEl>
                                          </p:spTgt>
                                        </p:tgtEl>
                                        <p:attrNameLst>
                                          <p:attrName>style.visibility</p:attrName>
                                        </p:attrNameLst>
                                      </p:cBhvr>
                                      <p:to>
                                        <p:strVal val="visible"/>
                                      </p:to>
                                    </p:set>
                                    <p:animEffect transition="in" filter="wipe(up)">
                                      <p:cBhvr>
                                        <p:cTn id="7" dur="500"/>
                                        <p:tgtEl>
                                          <p:spTgt spid="4966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96644"/>
                                        </p:tgtEl>
                                        <p:attrNameLst>
                                          <p:attrName>style.visibility</p:attrName>
                                        </p:attrNameLst>
                                      </p:cBhvr>
                                      <p:to>
                                        <p:strVal val="visible"/>
                                      </p:to>
                                    </p:set>
                                    <p:animEffect transition="in" filter="wipe(up)">
                                      <p:cBhvr>
                                        <p:cTn id="12" dur="500"/>
                                        <p:tgtEl>
                                          <p:spTgt spid="4966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96645">
                                            <p:txEl>
                                              <p:pRg st="0" end="0"/>
                                            </p:txEl>
                                          </p:spTgt>
                                        </p:tgtEl>
                                        <p:attrNameLst>
                                          <p:attrName>style.visibility</p:attrName>
                                        </p:attrNameLst>
                                      </p:cBhvr>
                                      <p:to>
                                        <p:strVal val="visible"/>
                                      </p:to>
                                    </p:set>
                                    <p:animEffect transition="in" filter="wipe(up)">
                                      <p:cBhvr>
                                        <p:cTn id="17" dur="500"/>
                                        <p:tgtEl>
                                          <p:spTgt spid="49664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96645">
                                            <p:txEl>
                                              <p:pRg st="1" end="1"/>
                                            </p:txEl>
                                          </p:spTgt>
                                        </p:tgtEl>
                                        <p:attrNameLst>
                                          <p:attrName>style.visibility</p:attrName>
                                        </p:attrNameLst>
                                      </p:cBhvr>
                                      <p:to>
                                        <p:strVal val="visible"/>
                                      </p:to>
                                    </p:set>
                                    <p:animEffect transition="in" filter="wipe(up)">
                                      <p:cBhvr>
                                        <p:cTn id="22" dur="500"/>
                                        <p:tgtEl>
                                          <p:spTgt spid="496645">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96645">
                                            <p:txEl>
                                              <p:pRg st="2" end="2"/>
                                            </p:txEl>
                                          </p:spTgt>
                                        </p:tgtEl>
                                        <p:attrNameLst>
                                          <p:attrName>style.visibility</p:attrName>
                                        </p:attrNameLst>
                                      </p:cBhvr>
                                      <p:to>
                                        <p:strVal val="visible"/>
                                      </p:to>
                                    </p:set>
                                    <p:animEffect transition="in" filter="wipe(up)">
                                      <p:cBhvr>
                                        <p:cTn id="27" dur="500"/>
                                        <p:tgtEl>
                                          <p:spTgt spid="496645">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643" grpId="0" build="p" autoUpdateAnimBg="0"/>
      <p:bldP spid="496644" grpId="0"/>
      <p:bldP spid="496645"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00739" name="Rectangle 3"/>
          <p:cNvSpPr>
            <a:spLocks noGrp="1" noChangeArrowheads="1"/>
          </p:cNvSpPr>
          <p:nvPr>
            <p:ph type="body" idx="1"/>
          </p:nvPr>
        </p:nvSpPr>
        <p:spPr>
          <a:xfrm>
            <a:off x="685800" y="1676400"/>
            <a:ext cx="7772400" cy="4953000"/>
          </a:xfrm>
          <a:noFill/>
        </p:spPr>
        <p:txBody>
          <a:bodyPr/>
          <a:lstStyle/>
          <a:p>
            <a:pPr eaLnBrk="1" hangingPunct="1">
              <a:buClr>
                <a:srgbClr val="9900FF"/>
              </a:buClr>
              <a:buFont typeface="Wingdings" panose="05000000000000000000" pitchFamily="2" charset="2"/>
              <a:buChar char="Ø"/>
            </a:pPr>
            <a:r>
              <a:rPr lang="zh-CN" altLang="en-US" b="1" smtClean="0">
                <a:solidFill>
                  <a:schemeClr val="tx2"/>
                </a:solidFill>
                <a:latin typeface="宋体" panose="02010600030101010101" pitchFamily="2" charset="-122"/>
              </a:rPr>
              <a:t>大词汇量连续语音识别技术</a:t>
            </a:r>
          </a:p>
          <a:p>
            <a:pPr eaLnBrk="1" hangingPunct="1"/>
            <a:r>
              <a:rPr lang="zh-CN" altLang="en-US" sz="2800" b="1" smtClean="0">
                <a:solidFill>
                  <a:srgbClr val="1F2039"/>
                </a:solidFill>
                <a:latin typeface="宋体" panose="02010600030101010101" pitchFamily="2" charset="-122"/>
              </a:rPr>
              <a:t>语音识别研究中意义最重大、应用成果最丰富，同时最具有挑战性的研究课题。</a:t>
            </a:r>
          </a:p>
          <a:p>
            <a:pPr eaLnBrk="1" hangingPunct="1"/>
            <a:r>
              <a:rPr lang="zh-CN" altLang="en-US" sz="2800" b="1" smtClean="0">
                <a:solidFill>
                  <a:srgbClr val="1F2039"/>
                </a:solidFill>
                <a:latin typeface="宋体" panose="02010600030101010101" pitchFamily="2" charset="-122"/>
              </a:rPr>
              <a:t>大词汇量非特定人的连续语音识别系统的词误识率大体为小词汇量、特定人的孤立词识别系统词误识率的</a:t>
            </a:r>
            <a:r>
              <a:rPr lang="zh-CN" altLang="en-US" sz="2800" b="1" smtClean="0">
                <a:solidFill>
                  <a:srgbClr val="1F2039"/>
                </a:solidFill>
                <a:latin typeface="Times New Roman" panose="02020603050405020304" pitchFamily="18" charset="0"/>
              </a:rPr>
              <a:t>50</a:t>
            </a:r>
            <a:r>
              <a:rPr lang="zh-CN" altLang="en-US" sz="2800" b="1" smtClean="0">
                <a:solidFill>
                  <a:srgbClr val="1F2039"/>
                </a:solidFill>
                <a:latin typeface="宋体" panose="02010600030101010101" pitchFamily="2" charset="-122"/>
              </a:rPr>
              <a:t>倍左右。</a:t>
            </a:r>
          </a:p>
          <a:p>
            <a:pPr eaLnBrk="1" hangingPunct="1"/>
            <a:r>
              <a:rPr lang="zh-CN" altLang="en-US" sz="2800" b="1" smtClean="0">
                <a:solidFill>
                  <a:srgbClr val="1F2039"/>
                </a:solidFill>
                <a:latin typeface="宋体" panose="02010600030101010101" pitchFamily="2" charset="-122"/>
              </a:rPr>
              <a:t>特有的问题：</a:t>
            </a:r>
          </a:p>
          <a:p>
            <a:pPr lvl="1" eaLnBrk="1" hangingPunct="1">
              <a:buClr>
                <a:srgbClr val="1F2039"/>
              </a:buClr>
              <a:buFont typeface="Wingdings" panose="05000000000000000000" pitchFamily="2" charset="2"/>
              <a:buChar char="v"/>
            </a:pPr>
            <a:r>
              <a:rPr lang="zh-CN" altLang="en-US" sz="2400" b="1" smtClean="0">
                <a:solidFill>
                  <a:srgbClr val="1F2039"/>
                </a:solidFill>
                <a:latin typeface="宋体" panose="02010600030101010101" pitchFamily="2" charset="-122"/>
              </a:rPr>
              <a:t>词（模式）的数量太多，语料不够。</a:t>
            </a:r>
          </a:p>
          <a:p>
            <a:pPr lvl="1" eaLnBrk="1" hangingPunct="1">
              <a:buClr>
                <a:srgbClr val="1F2039"/>
              </a:buClr>
              <a:buFont typeface="Wingdings" panose="05000000000000000000" pitchFamily="2" charset="2"/>
              <a:buChar char="v"/>
            </a:pPr>
            <a:r>
              <a:rPr lang="zh-CN" altLang="en-US" sz="2400" b="1" smtClean="0">
                <a:solidFill>
                  <a:srgbClr val="1F2039"/>
                </a:solidFill>
                <a:latin typeface="宋体" panose="02010600030101010101" pitchFamily="2" charset="-122"/>
              </a:rPr>
              <a:t>发音相近的内容多，误识严重。   </a:t>
            </a:r>
          </a:p>
          <a:p>
            <a:pPr eaLnBrk="1" hangingPunct="1"/>
            <a:endParaRPr lang="zh-CN" altLang="en-US" sz="2800" b="1" smtClean="0">
              <a:solidFill>
                <a:srgbClr val="1F2039"/>
              </a:solidFill>
              <a:latin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Effect transition="in" filter="wipe(up)">
                                      <p:cBhvr>
                                        <p:cTn id="7" dur="500"/>
                                        <p:tgtEl>
                                          <p:spTgt spid="500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0739">
                                            <p:txEl>
                                              <p:pRg st="1" end="1"/>
                                            </p:txEl>
                                          </p:spTgt>
                                        </p:tgtEl>
                                        <p:attrNameLst>
                                          <p:attrName>style.visibility</p:attrName>
                                        </p:attrNameLst>
                                      </p:cBhvr>
                                      <p:to>
                                        <p:strVal val="visible"/>
                                      </p:to>
                                    </p:set>
                                    <p:animEffect transition="in" filter="wipe(up)">
                                      <p:cBhvr>
                                        <p:cTn id="12" dur="500"/>
                                        <p:tgtEl>
                                          <p:spTgt spid="5007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0739">
                                            <p:txEl>
                                              <p:pRg st="2" end="2"/>
                                            </p:txEl>
                                          </p:spTgt>
                                        </p:tgtEl>
                                        <p:attrNameLst>
                                          <p:attrName>style.visibility</p:attrName>
                                        </p:attrNameLst>
                                      </p:cBhvr>
                                      <p:to>
                                        <p:strVal val="visible"/>
                                      </p:to>
                                    </p:set>
                                    <p:animEffect transition="in" filter="wipe(up)">
                                      <p:cBhvr>
                                        <p:cTn id="17" dur="500"/>
                                        <p:tgtEl>
                                          <p:spTgt spid="5007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0739">
                                            <p:txEl>
                                              <p:pRg st="3" end="3"/>
                                            </p:txEl>
                                          </p:spTgt>
                                        </p:tgtEl>
                                        <p:attrNameLst>
                                          <p:attrName>style.visibility</p:attrName>
                                        </p:attrNameLst>
                                      </p:cBhvr>
                                      <p:to>
                                        <p:strVal val="visible"/>
                                      </p:to>
                                    </p:set>
                                    <p:animEffect transition="in" filter="wipe(up)">
                                      <p:cBhvr>
                                        <p:cTn id="22" dur="500"/>
                                        <p:tgtEl>
                                          <p:spTgt spid="500739">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500739">
                                            <p:txEl>
                                              <p:pRg st="4" end="4"/>
                                            </p:txEl>
                                          </p:spTgt>
                                        </p:tgtEl>
                                        <p:attrNameLst>
                                          <p:attrName>style.visibility</p:attrName>
                                        </p:attrNameLst>
                                      </p:cBhvr>
                                      <p:to>
                                        <p:strVal val="visible"/>
                                      </p:to>
                                    </p:set>
                                    <p:animEffect transition="in" filter="wipe(up)">
                                      <p:cBhvr>
                                        <p:cTn id="25" dur="500"/>
                                        <p:tgtEl>
                                          <p:spTgt spid="500739">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500739">
                                            <p:txEl>
                                              <p:pRg st="5" end="5"/>
                                            </p:txEl>
                                          </p:spTgt>
                                        </p:tgtEl>
                                        <p:attrNameLst>
                                          <p:attrName>style.visibility</p:attrName>
                                        </p:attrNameLst>
                                      </p:cBhvr>
                                      <p:to>
                                        <p:strVal val="visible"/>
                                      </p:to>
                                    </p:set>
                                    <p:animEffect transition="in" filter="wipe(up)">
                                      <p:cBhvr>
                                        <p:cTn id="28" dur="500"/>
                                        <p:tgtEl>
                                          <p:spTgt spid="5007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685800" y="228600"/>
            <a:ext cx="7772400" cy="1143000"/>
          </a:xfrm>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02787" name="Rectangle 3"/>
          <p:cNvSpPr>
            <a:spLocks noGrp="1" noChangeArrowheads="1"/>
          </p:cNvSpPr>
          <p:nvPr>
            <p:ph type="body" idx="1"/>
          </p:nvPr>
        </p:nvSpPr>
        <p:spPr>
          <a:xfrm>
            <a:off x="609600" y="1219200"/>
            <a:ext cx="7772400" cy="5486400"/>
          </a:xfrm>
          <a:noFill/>
        </p:spPr>
        <p:txBody>
          <a:bodyPr/>
          <a:lstStyle/>
          <a:p>
            <a:pPr eaLnBrk="1" hangingPunct="1">
              <a:lnSpc>
                <a:spcPct val="90000"/>
              </a:lnSpc>
            </a:pPr>
            <a:r>
              <a:rPr lang="zh-CN" altLang="en-US" sz="2800" b="1" smtClean="0">
                <a:solidFill>
                  <a:srgbClr val="1F2039"/>
                </a:solidFill>
                <a:latin typeface="Times New Roman" panose="02020603050405020304" pitchFamily="18" charset="0"/>
              </a:rPr>
              <a:t>虽然进行大词汇量连续语音识别面临各种困难，但在上个世纪90年代初期它已经取得了若干突破性的进展。</a:t>
            </a:r>
            <a:endParaRPr lang="en-US" altLang="zh-CN" sz="2800" b="1" smtClean="0">
              <a:solidFill>
                <a:srgbClr val="1F2039"/>
              </a:solidFill>
              <a:latin typeface="Times New Roman" panose="02020603050405020304" pitchFamily="18" charset="0"/>
            </a:endParaRPr>
          </a:p>
          <a:p>
            <a:pPr eaLnBrk="1" hangingPunct="1">
              <a:lnSpc>
                <a:spcPct val="90000"/>
              </a:lnSpc>
            </a:pPr>
            <a:r>
              <a:rPr lang="zh-CN" altLang="en-US" sz="2800" b="1" smtClean="0">
                <a:solidFill>
                  <a:srgbClr val="1F2039"/>
                </a:solidFill>
                <a:latin typeface="Times New Roman" panose="02020603050405020304" pitchFamily="18" charset="0"/>
              </a:rPr>
              <a:t>基于</a:t>
            </a:r>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Times New Roman" panose="02020603050405020304" pitchFamily="18" charset="0"/>
              </a:rPr>
              <a:t>的</a:t>
            </a:r>
            <a:r>
              <a:rPr lang="en-US" altLang="zh-CN" sz="2800" b="1" smtClean="0">
                <a:solidFill>
                  <a:srgbClr val="1F2039"/>
                </a:solidFill>
                <a:latin typeface="Times New Roman" panose="02020603050405020304" pitchFamily="18" charset="0"/>
              </a:rPr>
              <a:t>LVCSR</a:t>
            </a:r>
            <a:r>
              <a:rPr lang="zh-CN" altLang="en-US" sz="2800" b="1" smtClean="0">
                <a:solidFill>
                  <a:srgbClr val="1F2039"/>
                </a:solidFill>
                <a:latin typeface="Times New Roman" panose="02020603050405020304" pitchFamily="18" charset="0"/>
              </a:rPr>
              <a:t>系统的统一框架，将整个识别系统分为三层：声学</a:t>
            </a:r>
            <a:r>
              <a:rPr lang="zh-CN" altLang="en-US" sz="2800" b="1" smtClean="0">
                <a:solidFill>
                  <a:srgbClr val="1F2039"/>
                </a:solidFill>
              </a:rPr>
              <a:t>—</a:t>
            </a:r>
            <a:r>
              <a:rPr lang="zh-CN" altLang="en-US" sz="2800" b="1" smtClean="0">
                <a:solidFill>
                  <a:srgbClr val="1F2039"/>
                </a:solidFill>
                <a:latin typeface="Times New Roman" panose="02020603050405020304" pitchFamily="18" charset="0"/>
              </a:rPr>
              <a:t>语音层、词层和句法层。</a:t>
            </a:r>
          </a:p>
          <a:p>
            <a:pPr lvl="1" eaLnBrk="1" hangingPunct="1">
              <a:lnSpc>
                <a:spcPct val="90000"/>
              </a:lnSpc>
              <a:buClr>
                <a:srgbClr val="1F2039"/>
              </a:buClr>
              <a:buFont typeface="Wingdings" panose="05000000000000000000" pitchFamily="2" charset="2"/>
              <a:buChar char="v"/>
            </a:pPr>
            <a:r>
              <a:rPr lang="zh-CN" altLang="en-US" sz="2400" b="1" smtClean="0">
                <a:solidFill>
                  <a:srgbClr val="1F2039"/>
                </a:solidFill>
                <a:latin typeface="Times New Roman" panose="02020603050405020304" pitchFamily="18" charset="0"/>
              </a:rPr>
              <a:t>声学</a:t>
            </a:r>
            <a:r>
              <a:rPr lang="zh-CN" altLang="en-US" sz="2400" b="1" smtClean="0">
                <a:solidFill>
                  <a:srgbClr val="1F2039"/>
                </a:solidFill>
              </a:rPr>
              <a:t>—</a:t>
            </a:r>
            <a:r>
              <a:rPr lang="zh-CN" altLang="en-US" sz="2400" b="1" smtClean="0">
                <a:solidFill>
                  <a:srgbClr val="1F2039"/>
                </a:solidFill>
                <a:latin typeface="Times New Roman" panose="02020603050405020304" pitchFamily="18" charset="0"/>
              </a:rPr>
              <a:t>语音层是识别系统的底层，它接受输入语音，并以一种</a:t>
            </a:r>
            <a:r>
              <a:rPr lang="zh-CN" altLang="en-US" sz="2400" b="1" smtClean="0">
                <a:solidFill>
                  <a:srgbClr val="1F2039"/>
                </a:solidFill>
              </a:rPr>
              <a:t>“</a:t>
            </a:r>
            <a:r>
              <a:rPr lang="zh-CN" altLang="en-US" sz="2400" b="1" smtClean="0">
                <a:solidFill>
                  <a:srgbClr val="1F2039"/>
                </a:solidFill>
                <a:latin typeface="Times New Roman" panose="02020603050405020304" pitchFamily="18" charset="0"/>
              </a:rPr>
              <a:t>子词（</a:t>
            </a:r>
            <a:r>
              <a:rPr lang="en-US" altLang="zh-CN" sz="2400" b="1" smtClean="0">
                <a:solidFill>
                  <a:srgbClr val="1F2039"/>
                </a:solidFill>
                <a:latin typeface="Times New Roman" panose="02020603050405020304" pitchFamily="18" charset="0"/>
              </a:rPr>
              <a:t>Subword）</a:t>
            </a:r>
            <a:r>
              <a:rPr lang="en-US" altLang="zh-CN" sz="2400" b="1" smtClean="0">
                <a:solidFill>
                  <a:srgbClr val="1F2039"/>
                </a:solidFill>
              </a:rPr>
              <a:t>”</a:t>
            </a:r>
            <a:r>
              <a:rPr lang="zh-CN" altLang="en-US" sz="2400" b="1" smtClean="0">
                <a:solidFill>
                  <a:srgbClr val="1F2039"/>
                </a:solidFill>
                <a:latin typeface="Times New Roman" panose="02020603050405020304" pitchFamily="18" charset="0"/>
              </a:rPr>
              <a:t>单位作为其识别输出，每个子词单位对应一套</a:t>
            </a:r>
            <a:r>
              <a:rPr lang="en-US" altLang="zh-CN" sz="2400" b="1" smtClean="0">
                <a:solidFill>
                  <a:srgbClr val="1F2039"/>
                </a:solidFill>
                <a:latin typeface="Times New Roman" panose="02020603050405020304" pitchFamily="18" charset="0"/>
              </a:rPr>
              <a:t>HMM</a:t>
            </a:r>
            <a:r>
              <a:rPr lang="zh-CN" altLang="en-US" sz="2400" b="1" smtClean="0">
                <a:solidFill>
                  <a:srgbClr val="1F2039"/>
                </a:solidFill>
                <a:latin typeface="Times New Roman" panose="02020603050405020304" pitchFamily="18" charset="0"/>
              </a:rPr>
              <a:t>结构和参数。</a:t>
            </a:r>
          </a:p>
          <a:p>
            <a:pPr lvl="1" eaLnBrk="1" hangingPunct="1">
              <a:lnSpc>
                <a:spcPct val="90000"/>
              </a:lnSpc>
              <a:buClr>
                <a:srgbClr val="1F2039"/>
              </a:buClr>
              <a:buFont typeface="Wingdings" panose="05000000000000000000" pitchFamily="2" charset="2"/>
              <a:buChar char="v"/>
            </a:pPr>
            <a:r>
              <a:rPr lang="zh-CN" altLang="en-US" sz="2400" b="1" smtClean="0">
                <a:solidFill>
                  <a:srgbClr val="1F2039"/>
                </a:solidFill>
                <a:latin typeface="宋体" panose="02010600030101010101" pitchFamily="2" charset="-122"/>
              </a:rPr>
              <a:t>词层规定词汇表中每个词是由什么音素</a:t>
            </a:r>
            <a:r>
              <a:rPr lang="zh-CN" altLang="en-US" sz="2400" b="1" smtClean="0">
                <a:solidFill>
                  <a:srgbClr val="1F2039"/>
                </a:solidFill>
              </a:rPr>
              <a:t>—</a:t>
            </a:r>
            <a:r>
              <a:rPr lang="zh-CN" altLang="en-US" sz="2400" b="1" smtClean="0">
                <a:solidFill>
                  <a:srgbClr val="1F2039"/>
                </a:solidFill>
                <a:latin typeface="宋体" panose="02010600030101010101" pitchFamily="2" charset="-122"/>
              </a:rPr>
              <a:t>音子串接而成的</a:t>
            </a:r>
            <a:r>
              <a:rPr lang="zh-CN" altLang="en-US" sz="2400" b="1" smtClean="0">
                <a:solidFill>
                  <a:srgbClr val="1F2039"/>
                </a:solidFill>
                <a:latin typeface="Times New Roman" panose="02020603050405020304" pitchFamily="18" charset="0"/>
              </a:rPr>
              <a:t> </a:t>
            </a:r>
          </a:p>
          <a:p>
            <a:pPr lvl="1" eaLnBrk="1" hangingPunct="1">
              <a:lnSpc>
                <a:spcPct val="90000"/>
              </a:lnSpc>
              <a:buClr>
                <a:srgbClr val="1F2039"/>
              </a:buClr>
              <a:buFont typeface="Wingdings" panose="05000000000000000000" pitchFamily="2" charset="2"/>
              <a:buChar char="v"/>
            </a:pPr>
            <a:r>
              <a:rPr lang="zh-CN" altLang="en-US" sz="2400" b="1" smtClean="0">
                <a:solidFill>
                  <a:srgbClr val="1F2039"/>
                </a:solidFill>
                <a:latin typeface="宋体" panose="02010600030101010101" pitchFamily="2" charset="-122"/>
              </a:rPr>
              <a:t>句法层中规定词按照什么规则组合成句子。</a:t>
            </a:r>
            <a:r>
              <a:rPr lang="zh-CN" altLang="en-US" sz="2400" b="1" smtClean="0">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wipe(up)">
                                      <p:cBhvr>
                                        <p:cTn id="7" dur="500"/>
                                        <p:tgtEl>
                                          <p:spTgt spid="5027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2787">
                                            <p:txEl>
                                              <p:pRg st="1" end="1"/>
                                            </p:txEl>
                                          </p:spTgt>
                                        </p:tgtEl>
                                        <p:attrNameLst>
                                          <p:attrName>style.visibility</p:attrName>
                                        </p:attrNameLst>
                                      </p:cBhvr>
                                      <p:to>
                                        <p:strVal val="visible"/>
                                      </p:to>
                                    </p:set>
                                    <p:animEffect transition="in" filter="wipe(up)">
                                      <p:cBhvr>
                                        <p:cTn id="12" dur="500"/>
                                        <p:tgtEl>
                                          <p:spTgt spid="5027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2787">
                                            <p:txEl>
                                              <p:pRg st="2" end="2"/>
                                            </p:txEl>
                                          </p:spTgt>
                                        </p:tgtEl>
                                        <p:attrNameLst>
                                          <p:attrName>style.visibility</p:attrName>
                                        </p:attrNameLst>
                                      </p:cBhvr>
                                      <p:to>
                                        <p:strVal val="visible"/>
                                      </p:to>
                                    </p:set>
                                    <p:animEffect transition="in" filter="wipe(up)">
                                      <p:cBhvr>
                                        <p:cTn id="17" dur="500"/>
                                        <p:tgtEl>
                                          <p:spTgt spid="5027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2787">
                                            <p:txEl>
                                              <p:pRg st="3" end="3"/>
                                            </p:txEl>
                                          </p:spTgt>
                                        </p:tgtEl>
                                        <p:attrNameLst>
                                          <p:attrName>style.visibility</p:attrName>
                                        </p:attrNameLst>
                                      </p:cBhvr>
                                      <p:to>
                                        <p:strVal val="visible"/>
                                      </p:to>
                                    </p:set>
                                    <p:animEffect transition="in" filter="wipe(up)">
                                      <p:cBhvr>
                                        <p:cTn id="22" dur="500"/>
                                        <p:tgtEl>
                                          <p:spTgt spid="5027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02787">
                                            <p:txEl>
                                              <p:pRg st="4" end="4"/>
                                            </p:txEl>
                                          </p:spTgt>
                                        </p:tgtEl>
                                        <p:attrNameLst>
                                          <p:attrName>style.visibility</p:attrName>
                                        </p:attrNameLst>
                                      </p:cBhvr>
                                      <p:to>
                                        <p:strVal val="visible"/>
                                      </p:to>
                                    </p:set>
                                    <p:animEffect transition="in" filter="wipe(up)">
                                      <p:cBhvr>
                                        <p:cTn id="27" dur="500"/>
                                        <p:tgtEl>
                                          <p:spTgt spid="5027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bldLvl="2"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76131" name="Rectangle 3"/>
          <p:cNvSpPr>
            <a:spLocks noChangeArrowheads="1"/>
          </p:cNvSpPr>
          <p:nvPr/>
        </p:nvSpPr>
        <p:spPr bwMode="auto">
          <a:xfrm>
            <a:off x="2262188" y="1633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aphicFrame>
        <p:nvGraphicFramePr>
          <p:cNvPr id="176132" name="Object 4"/>
          <p:cNvGraphicFramePr>
            <a:graphicFrameLocks noChangeAspect="1"/>
          </p:cNvGraphicFramePr>
          <p:nvPr/>
        </p:nvGraphicFramePr>
        <p:xfrm>
          <a:off x="1524000" y="1905000"/>
          <a:ext cx="5780088" cy="4494213"/>
        </p:xfrm>
        <a:graphic>
          <a:graphicData uri="http://schemas.openxmlformats.org/presentationml/2006/ole">
            <mc:AlternateContent xmlns:mc="http://schemas.openxmlformats.org/markup-compatibility/2006">
              <mc:Choice xmlns:v="urn:schemas-microsoft-com:vml" Requires="v">
                <p:oleObj spid="_x0000_s176140" r:id="rId4" imgW="5647944" imgH="4981956" progId="Word.Picture.8">
                  <p:embed/>
                </p:oleObj>
              </mc:Choice>
              <mc:Fallback>
                <p:oleObj r:id="rId4" imgW="5647944" imgH="4981956"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05000"/>
                        <a:ext cx="5780088"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p>
        </p:txBody>
      </p:sp>
      <p:sp>
        <p:nvSpPr>
          <p:cNvPr id="356355" name="Rectangle 3"/>
          <p:cNvSpPr>
            <a:spLocks noGrp="1" noChangeArrowheads="1"/>
          </p:cNvSpPr>
          <p:nvPr>
            <p:ph type="body" idx="1"/>
          </p:nvPr>
        </p:nvSpPr>
        <p:spPr>
          <a:xfrm>
            <a:off x="685800" y="1981200"/>
            <a:ext cx="7848600" cy="1295400"/>
          </a:xfrm>
        </p:spPr>
        <p:txBody>
          <a:bodyPr/>
          <a:lstStyle/>
          <a:p>
            <a:pPr eaLnBrk="1" hangingPunct="1">
              <a:lnSpc>
                <a:spcPct val="90000"/>
              </a:lnSpc>
            </a:pPr>
            <a:r>
              <a:rPr lang="zh-CN" altLang="en-US" sz="2800" b="1" smtClean="0">
                <a:solidFill>
                  <a:schemeClr val="tx2"/>
                </a:solidFill>
                <a:latin typeface="Times New Roman" panose="02020603050405020304" pitchFamily="18" charset="0"/>
              </a:rPr>
              <a:t>将对准问题，或者说将求两个语音段的相似度问题，转化成了搜索代价最小的最优路径问题。</a:t>
            </a:r>
          </a:p>
          <a:p>
            <a:pPr eaLnBrk="1" hangingPunct="1">
              <a:lnSpc>
                <a:spcPct val="90000"/>
              </a:lnSpc>
            </a:pPr>
            <a:r>
              <a:rPr lang="zh-CN" altLang="en-US" sz="2800" b="1" smtClean="0">
                <a:solidFill>
                  <a:schemeClr val="tx2"/>
                </a:solidFill>
                <a:latin typeface="Times New Roman" panose="02020603050405020304" pitchFamily="18" charset="0"/>
              </a:rPr>
              <a:t>事实上，在搜索过程中，往往要进行路径的限制</a:t>
            </a:r>
          </a:p>
          <a:p>
            <a:pPr eaLnBrk="1" hangingPunct="1">
              <a:lnSpc>
                <a:spcPct val="90000"/>
              </a:lnSpc>
              <a:buFontTx/>
              <a:buNone/>
            </a:pPr>
            <a:endParaRPr lang="zh-CN" altLang="en-US" sz="2800" b="1" smtClean="0">
              <a:solidFill>
                <a:schemeClr val="tx2"/>
              </a:solidFill>
              <a:latin typeface="Times New Roman" panose="02020603050405020304" pitchFamily="18" charset="0"/>
            </a:endParaRPr>
          </a:p>
        </p:txBody>
      </p:sp>
      <p:grpSp>
        <p:nvGrpSpPr>
          <p:cNvPr id="2" name="Group 4"/>
          <p:cNvGrpSpPr>
            <a:grpSpLocks/>
          </p:cNvGrpSpPr>
          <p:nvPr/>
        </p:nvGrpSpPr>
        <p:grpSpPr bwMode="auto">
          <a:xfrm>
            <a:off x="5943600" y="3429000"/>
            <a:ext cx="2554288" cy="1676400"/>
            <a:chOff x="2112" y="2256"/>
            <a:chExt cx="1609" cy="1056"/>
          </a:xfrm>
        </p:grpSpPr>
        <p:graphicFrame>
          <p:nvGraphicFramePr>
            <p:cNvPr id="18439" name="Object 5"/>
            <p:cNvGraphicFramePr>
              <a:graphicFrameLocks noChangeAspect="1"/>
            </p:cNvGraphicFramePr>
            <p:nvPr/>
          </p:nvGraphicFramePr>
          <p:xfrm>
            <a:off x="2640" y="2400"/>
            <a:ext cx="703" cy="704"/>
          </p:xfrm>
          <a:graphic>
            <a:graphicData uri="http://schemas.openxmlformats.org/presentationml/2006/ole">
              <mc:AlternateContent xmlns:mc="http://schemas.openxmlformats.org/markup-compatibility/2006">
                <mc:Choice xmlns:v="urn:schemas-microsoft-com:vml" Requires="v">
                  <p:oleObj spid="_x0000_s18479" name="Picture2" r:id="rId4" imgW="790956" imgH="790956" progId="Word.Picture.8">
                    <p:embed/>
                  </p:oleObj>
                </mc:Choice>
                <mc:Fallback>
                  <p:oleObj name="Picture2" r:id="rId4" imgW="790956" imgH="790956"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0" y="2400"/>
                          <a:ext cx="703"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6"/>
            <p:cNvGraphicFramePr>
              <a:graphicFrameLocks noChangeAspect="1"/>
            </p:cNvGraphicFramePr>
            <p:nvPr/>
          </p:nvGraphicFramePr>
          <p:xfrm>
            <a:off x="3408" y="2256"/>
            <a:ext cx="313" cy="192"/>
          </p:xfrm>
          <a:graphic>
            <a:graphicData uri="http://schemas.openxmlformats.org/presentationml/2006/ole">
              <mc:AlternateContent xmlns:mc="http://schemas.openxmlformats.org/markup-compatibility/2006">
                <mc:Choice xmlns:v="urn:schemas-microsoft-com:vml" Requires="v">
                  <p:oleObj spid="_x0000_s18480" name="Equation" r:id="rId6" imgW="330057" imgH="203112" progId="Equation.3">
                    <p:embed/>
                  </p:oleObj>
                </mc:Choice>
                <mc:Fallback>
                  <p:oleObj name="Equation" r:id="rId6" imgW="330057" imgH="20311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8" y="2256"/>
                          <a:ext cx="313"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1" name="Object 7"/>
            <p:cNvGraphicFramePr>
              <a:graphicFrameLocks noChangeAspect="1"/>
            </p:cNvGraphicFramePr>
            <p:nvPr/>
          </p:nvGraphicFramePr>
          <p:xfrm>
            <a:off x="3120" y="3120"/>
            <a:ext cx="482" cy="192"/>
          </p:xfrm>
          <a:graphic>
            <a:graphicData uri="http://schemas.openxmlformats.org/presentationml/2006/ole">
              <mc:AlternateContent xmlns:mc="http://schemas.openxmlformats.org/markup-compatibility/2006">
                <mc:Choice xmlns:v="urn:schemas-microsoft-com:vml" Requires="v">
                  <p:oleObj spid="_x0000_s18481" name="Equation" r:id="rId8" imgW="507780" imgH="203112" progId="Equation.3">
                    <p:embed/>
                  </p:oleObj>
                </mc:Choice>
                <mc:Fallback>
                  <p:oleObj name="Equation" r:id="rId8" imgW="507780" imgH="203112"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0" y="3120"/>
                          <a:ext cx="48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2" name="Object 8"/>
            <p:cNvGraphicFramePr>
              <a:graphicFrameLocks noChangeAspect="1"/>
            </p:cNvGraphicFramePr>
            <p:nvPr/>
          </p:nvGraphicFramePr>
          <p:xfrm>
            <a:off x="2112" y="2304"/>
            <a:ext cx="481" cy="192"/>
          </p:xfrm>
          <a:graphic>
            <a:graphicData uri="http://schemas.openxmlformats.org/presentationml/2006/ole">
              <mc:AlternateContent xmlns:mc="http://schemas.openxmlformats.org/markup-compatibility/2006">
                <mc:Choice xmlns:v="urn:schemas-microsoft-com:vml" Requires="v">
                  <p:oleObj spid="_x0000_s18482" name="Equation" r:id="rId10" imgW="507780" imgH="203112" progId="Equation.3">
                    <p:embed/>
                  </p:oleObj>
                </mc:Choice>
                <mc:Fallback>
                  <p:oleObj name="Equation" r:id="rId10" imgW="507780" imgH="203112"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2" y="2304"/>
                          <a:ext cx="481"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3" name="Object 9"/>
            <p:cNvGraphicFramePr>
              <a:graphicFrameLocks noChangeAspect="1"/>
            </p:cNvGraphicFramePr>
            <p:nvPr/>
          </p:nvGraphicFramePr>
          <p:xfrm>
            <a:off x="2256" y="3120"/>
            <a:ext cx="650" cy="192"/>
          </p:xfrm>
          <a:graphic>
            <a:graphicData uri="http://schemas.openxmlformats.org/presentationml/2006/ole">
              <mc:AlternateContent xmlns:mc="http://schemas.openxmlformats.org/markup-compatibility/2006">
                <mc:Choice xmlns:v="urn:schemas-microsoft-com:vml" Requires="v">
                  <p:oleObj spid="_x0000_s18483" name="Equation" r:id="rId12" imgW="685800" imgH="203200" progId="Equation.3">
                    <p:embed/>
                  </p:oleObj>
                </mc:Choice>
                <mc:Fallback>
                  <p:oleObj name="Equation" r:id="rId12" imgW="685800" imgH="20320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6" y="3120"/>
                          <a:ext cx="65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6362" name="Rectangle 10"/>
          <p:cNvSpPr>
            <a:spLocks noChangeArrowheads="1"/>
          </p:cNvSpPr>
          <p:nvPr/>
        </p:nvSpPr>
        <p:spPr bwMode="auto">
          <a:xfrm>
            <a:off x="1219200" y="3810000"/>
            <a:ext cx="403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None/>
            </a:pPr>
            <a:r>
              <a:rPr kumimoji="1" lang="zh-CN" altLang="en-US" sz="2800" b="1">
                <a:solidFill>
                  <a:schemeClr val="tx2"/>
                </a:solidFill>
                <a:latin typeface="Times New Roman" panose="02020603050405020304" pitchFamily="18" charset="0"/>
              </a:rPr>
              <a:t>（1）起点/终点的限制</a:t>
            </a:r>
          </a:p>
          <a:p>
            <a:pPr eaLnBrk="1" hangingPunct="1">
              <a:lnSpc>
                <a:spcPct val="90000"/>
              </a:lnSpc>
              <a:buSzPct val="80000"/>
              <a:buFontTx/>
              <a:buNone/>
            </a:pPr>
            <a:r>
              <a:rPr kumimoji="1" lang="zh-CN" altLang="en-US" sz="2800" b="1">
                <a:solidFill>
                  <a:schemeClr val="tx2"/>
                </a:solidFill>
                <a:latin typeface="Times New Roman" panose="02020603050405020304" pitchFamily="18" charset="0"/>
              </a:rPr>
              <a:t>（2）连续性限制</a:t>
            </a:r>
          </a:p>
        </p:txBody>
      </p:sp>
      <p:sp>
        <p:nvSpPr>
          <p:cNvPr id="356363" name="Rectangle 11"/>
          <p:cNvSpPr>
            <a:spLocks noChangeArrowheads="1"/>
          </p:cNvSpPr>
          <p:nvPr/>
        </p:nvSpPr>
        <p:spPr bwMode="auto">
          <a:xfrm>
            <a:off x="609600" y="5181600"/>
            <a:ext cx="7848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SzPct val="80000"/>
              <a:buFontTx/>
              <a:buBlip>
                <a:blip r:embed="rId14"/>
              </a:buBlip>
            </a:pPr>
            <a:r>
              <a:rPr kumimoji="1" lang="zh-CN" altLang="en-US" sz="2800" b="1">
                <a:solidFill>
                  <a:schemeClr val="tx2"/>
                </a:solidFill>
                <a:latin typeface="Times New Roman" panose="02020603050405020304" pitchFamily="18" charset="0"/>
              </a:rPr>
              <a:t>再此限制条件下，可以将全</a:t>
            </a:r>
            <a:r>
              <a:rPr kumimoji="1" lang="zh-CN" altLang="en-US" sz="2800" b="1">
                <a:solidFill>
                  <a:schemeClr val="tx2"/>
                </a:solidFill>
                <a:latin typeface="宋体" panose="02010600030101010101" pitchFamily="2" charset="-122"/>
              </a:rPr>
              <a:t>局最优化问题转化为许多局部最优化问题一步一步地来求解，这就动态规划(</a:t>
            </a:r>
            <a:r>
              <a:rPr kumimoji="1" lang="en-US" altLang="zh-CN" sz="2800" b="1">
                <a:solidFill>
                  <a:schemeClr val="tx2"/>
                </a:solidFill>
                <a:latin typeface="宋体" panose="02010600030101010101" pitchFamily="2" charset="-122"/>
              </a:rPr>
              <a:t>Dynamic Programming，</a:t>
            </a:r>
            <a:r>
              <a:rPr kumimoji="1" lang="zh-CN" altLang="en-US" sz="2800" b="1">
                <a:solidFill>
                  <a:schemeClr val="tx2"/>
                </a:solidFill>
                <a:latin typeface="宋体" panose="02010600030101010101" pitchFamily="2" charset="-122"/>
              </a:rPr>
              <a:t>简称</a:t>
            </a:r>
            <a:r>
              <a:rPr kumimoji="1" lang="en-US" altLang="zh-CN" sz="2800" b="1">
                <a:solidFill>
                  <a:schemeClr val="tx2"/>
                </a:solidFill>
                <a:latin typeface="宋体" panose="02010600030101010101" pitchFamily="2" charset="-122"/>
              </a:rPr>
              <a:t>DP </a:t>
            </a:r>
            <a:r>
              <a:rPr kumimoji="1" lang="zh-CN" altLang="en-US" sz="2800" b="1">
                <a:solidFill>
                  <a:schemeClr val="tx2"/>
                </a:solidFill>
                <a:latin typeface="宋体" panose="02010600030101010101" pitchFamily="2" charset="-122"/>
              </a:rPr>
              <a:t>)的思想。</a:t>
            </a:r>
            <a:r>
              <a:rPr kumimoji="1" lang="zh-CN" altLang="en-US" sz="2800" b="1">
                <a:solidFill>
                  <a:schemeClr val="tx2"/>
                </a:solidFill>
                <a:latin typeface="Times New Roman" panose="02020603050405020304" pitchFamily="18" charset="0"/>
              </a:rPr>
              <a:t> </a:t>
            </a:r>
          </a:p>
          <a:p>
            <a:pPr eaLnBrk="1" hangingPunct="1">
              <a:lnSpc>
                <a:spcPct val="90000"/>
              </a:lnSpc>
              <a:buSzPct val="80000"/>
              <a:buFontTx/>
              <a:buNone/>
            </a:pPr>
            <a:endParaRPr kumimoji="1" lang="zh-CN" altLang="en-US" sz="2800" b="1">
              <a:solidFill>
                <a:schemeClr val="tx2"/>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6355">
                                            <p:txEl>
                                              <p:pRg st="0" end="0"/>
                                            </p:txEl>
                                          </p:spTgt>
                                        </p:tgtEl>
                                        <p:attrNameLst>
                                          <p:attrName>style.visibility</p:attrName>
                                        </p:attrNameLst>
                                      </p:cBhvr>
                                      <p:to>
                                        <p:strVal val="visible"/>
                                      </p:to>
                                    </p:set>
                                    <p:animEffect transition="in" filter="wipe(up)">
                                      <p:cBhvr>
                                        <p:cTn id="7" dur="500"/>
                                        <p:tgtEl>
                                          <p:spTgt spid="356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6355">
                                            <p:txEl>
                                              <p:pRg st="1" end="1"/>
                                            </p:txEl>
                                          </p:spTgt>
                                        </p:tgtEl>
                                        <p:attrNameLst>
                                          <p:attrName>style.visibility</p:attrName>
                                        </p:attrNameLst>
                                      </p:cBhvr>
                                      <p:to>
                                        <p:strVal val="visible"/>
                                      </p:to>
                                    </p:set>
                                    <p:animEffect transition="in" filter="wipe(up)">
                                      <p:cBhvr>
                                        <p:cTn id="12" dur="500"/>
                                        <p:tgtEl>
                                          <p:spTgt spid="3563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6362">
                                            <p:txEl>
                                              <p:pRg st="0" end="0"/>
                                            </p:txEl>
                                          </p:spTgt>
                                        </p:tgtEl>
                                        <p:attrNameLst>
                                          <p:attrName>style.visibility</p:attrName>
                                        </p:attrNameLst>
                                      </p:cBhvr>
                                      <p:to>
                                        <p:strVal val="visible"/>
                                      </p:to>
                                    </p:set>
                                    <p:animEffect transition="in" filter="wipe(up)">
                                      <p:cBhvr>
                                        <p:cTn id="17" dur="500"/>
                                        <p:tgtEl>
                                          <p:spTgt spid="35636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6362">
                                            <p:txEl>
                                              <p:pRg st="1" end="1"/>
                                            </p:txEl>
                                          </p:spTgt>
                                        </p:tgtEl>
                                        <p:attrNameLst>
                                          <p:attrName>style.visibility</p:attrName>
                                        </p:attrNameLst>
                                      </p:cBhvr>
                                      <p:to>
                                        <p:strVal val="visible"/>
                                      </p:to>
                                    </p:set>
                                    <p:animEffect transition="in" filter="wipe(up)">
                                      <p:cBhvr>
                                        <p:cTn id="22" dur="500"/>
                                        <p:tgtEl>
                                          <p:spTgt spid="35636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56363">
                                            <p:txEl>
                                              <p:pRg st="0" end="0"/>
                                            </p:txEl>
                                          </p:spTgt>
                                        </p:tgtEl>
                                        <p:attrNameLst>
                                          <p:attrName>style.visibility</p:attrName>
                                        </p:attrNameLst>
                                      </p:cBhvr>
                                      <p:to>
                                        <p:strVal val="visible"/>
                                      </p:to>
                                    </p:set>
                                    <p:animEffect transition="in" filter="wipe(up)">
                                      <p:cBhvr>
                                        <p:cTn id="32" dur="500"/>
                                        <p:tgtEl>
                                          <p:spTgt spid="356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5" grpId="0" build="p" autoUpdateAnimBg="0"/>
      <p:bldP spid="356362" grpId="0" build="p" autoUpdateAnimBg="0"/>
      <p:bldP spid="356363" grpId="0" build="p"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06883" name="Text Box 3"/>
          <p:cNvSpPr txBox="1">
            <a:spLocks noChangeArrowheads="1"/>
          </p:cNvSpPr>
          <p:nvPr/>
        </p:nvSpPr>
        <p:spPr bwMode="auto">
          <a:xfrm>
            <a:off x="517525" y="1939925"/>
            <a:ext cx="83216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Times New Roman" panose="02020603050405020304" pitchFamily="18" charset="0"/>
              </a:rPr>
              <a:t>       在</a:t>
            </a:r>
            <a:r>
              <a:rPr kumimoji="1" lang="zh-CN" altLang="en-US" sz="2800" b="1">
                <a:solidFill>
                  <a:srgbClr val="1F2039"/>
                </a:solidFill>
                <a:latin typeface="宋体" panose="02010600030101010101" pitchFamily="2" charset="-122"/>
              </a:rPr>
              <a:t>句法层</a:t>
            </a:r>
            <a:r>
              <a:rPr kumimoji="1" lang="zh-CN" altLang="en-US" sz="2800" b="1">
                <a:solidFill>
                  <a:srgbClr val="1F2039"/>
                </a:solidFill>
                <a:latin typeface="Times New Roman" panose="02020603050405020304" pitchFamily="18" charset="0"/>
              </a:rPr>
              <a:t> ，</a:t>
            </a:r>
            <a:r>
              <a:rPr kumimoji="1" lang="zh-CN" altLang="en-US" sz="2800" b="1">
                <a:solidFill>
                  <a:srgbClr val="1F2039"/>
                </a:solidFill>
                <a:latin typeface="宋体" panose="02010600030101010101" pitchFamily="2" charset="-122"/>
              </a:rPr>
              <a:t>每个句子由若干词条组成，每一个词条都选自词汇表。句中的一个要选择的词条以一定的概率出现，而第二个词条选择的概率与前一个词条有关，依此类推，直到句子的结束。</a:t>
            </a:r>
            <a:r>
              <a:rPr kumimoji="1" lang="zh-CN" altLang="en-US" sz="2800" b="1">
                <a:solidFill>
                  <a:srgbClr val="1F2039"/>
                </a:solidFill>
                <a:latin typeface="Times New Roman" panose="02020603050405020304" pitchFamily="18" charset="0"/>
              </a:rPr>
              <a:t> </a:t>
            </a:r>
          </a:p>
        </p:txBody>
      </p:sp>
      <p:sp>
        <p:nvSpPr>
          <p:cNvPr id="506884" name="Text Box 4"/>
          <p:cNvSpPr txBox="1">
            <a:spLocks noChangeArrowheads="1"/>
          </p:cNvSpPr>
          <p:nvPr/>
        </p:nvSpPr>
        <p:spPr bwMode="auto">
          <a:xfrm>
            <a:off x="533400" y="3702050"/>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在词层，每一个词条由若干音子串接而成，为此需要一部字典来描述这种串接关系。</a:t>
            </a:r>
            <a:r>
              <a:rPr kumimoji="1" lang="zh-CN" altLang="en-US" sz="2800" b="1">
                <a:solidFill>
                  <a:srgbClr val="1F2039"/>
                </a:solidFill>
                <a:latin typeface="Times New Roman" panose="02020603050405020304" pitchFamily="18" charset="0"/>
              </a:rPr>
              <a:t> </a:t>
            </a:r>
          </a:p>
        </p:txBody>
      </p:sp>
      <p:sp>
        <p:nvSpPr>
          <p:cNvPr id="506885" name="Text Box 5"/>
          <p:cNvSpPr txBox="1">
            <a:spLocks noChangeArrowheads="1"/>
          </p:cNvSpPr>
          <p:nvPr/>
        </p:nvSpPr>
        <p:spPr bwMode="auto">
          <a:xfrm>
            <a:off x="533400" y="4616450"/>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1F2039"/>
                </a:solidFill>
                <a:latin typeface="宋体" panose="02010600030101010101" pitchFamily="2" charset="-122"/>
              </a:rPr>
              <a:t>    在语音层，每一个音子用一个</a:t>
            </a:r>
            <a:r>
              <a:rPr kumimoji="1" lang="en-US" altLang="zh-CN" sz="2800" b="1">
                <a:solidFill>
                  <a:srgbClr val="1F2039"/>
                </a:solidFill>
                <a:latin typeface="宋体" panose="02010600030101010101" pitchFamily="2" charset="-122"/>
              </a:rPr>
              <a:t>HMM</a:t>
            </a:r>
            <a:r>
              <a:rPr kumimoji="1" lang="zh-CN" altLang="en-US" sz="2800" b="1">
                <a:solidFill>
                  <a:srgbClr val="1F2039"/>
                </a:solidFill>
                <a:latin typeface="宋体" panose="02010600030101010101" pitchFamily="2" charset="-122"/>
              </a:rPr>
              <a:t>模型及一套参数来表示。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6883"/>
                                        </p:tgtEl>
                                        <p:attrNameLst>
                                          <p:attrName>style.visibility</p:attrName>
                                        </p:attrNameLst>
                                      </p:cBhvr>
                                      <p:to>
                                        <p:strVal val="visible"/>
                                      </p:to>
                                    </p:set>
                                    <p:animEffect transition="in" filter="wipe(up)">
                                      <p:cBhvr>
                                        <p:cTn id="7" dur="500"/>
                                        <p:tgtEl>
                                          <p:spTgt spid="5068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6884"/>
                                        </p:tgtEl>
                                        <p:attrNameLst>
                                          <p:attrName>style.visibility</p:attrName>
                                        </p:attrNameLst>
                                      </p:cBhvr>
                                      <p:to>
                                        <p:strVal val="visible"/>
                                      </p:to>
                                    </p:set>
                                    <p:animEffect transition="in" filter="wipe(up)">
                                      <p:cBhvr>
                                        <p:cTn id="12" dur="500"/>
                                        <p:tgtEl>
                                          <p:spTgt spid="5068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6885"/>
                                        </p:tgtEl>
                                        <p:attrNameLst>
                                          <p:attrName>style.visibility</p:attrName>
                                        </p:attrNameLst>
                                      </p:cBhvr>
                                      <p:to>
                                        <p:strVal val="visible"/>
                                      </p:to>
                                    </p:set>
                                    <p:animEffect transition="in" filter="wipe(up)">
                                      <p:cBhvr>
                                        <p:cTn id="17" dur="500"/>
                                        <p:tgtEl>
                                          <p:spTgt spid="506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3" grpId="0" autoUpdateAnimBg="0"/>
      <p:bldP spid="506884" grpId="0" autoUpdateAnimBg="0"/>
      <p:bldP spid="506885"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180227" name="Text Box 3"/>
          <p:cNvSpPr txBox="1">
            <a:spLocks noChangeArrowheads="1"/>
          </p:cNvSpPr>
          <p:nvPr/>
        </p:nvSpPr>
        <p:spPr bwMode="auto">
          <a:xfrm>
            <a:off x="635000" y="1905000"/>
            <a:ext cx="7059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b="1">
                <a:solidFill>
                  <a:srgbClr val="1F2039"/>
                </a:solidFill>
                <a:latin typeface="Times New Roman" panose="02020603050405020304" pitchFamily="18" charset="0"/>
              </a:rPr>
              <a:t>基于子词单元的连续语音识别系统总体框图 </a:t>
            </a:r>
          </a:p>
        </p:txBody>
      </p:sp>
      <p:graphicFrame>
        <p:nvGraphicFramePr>
          <p:cNvPr id="180228" name="Object 4"/>
          <p:cNvGraphicFramePr>
            <a:graphicFrameLocks noChangeAspect="1"/>
          </p:cNvGraphicFramePr>
          <p:nvPr/>
        </p:nvGraphicFramePr>
        <p:xfrm>
          <a:off x="762000" y="2819400"/>
          <a:ext cx="7132638" cy="3206750"/>
        </p:xfrm>
        <a:graphic>
          <a:graphicData uri="http://schemas.openxmlformats.org/presentationml/2006/ole">
            <mc:AlternateContent xmlns:mc="http://schemas.openxmlformats.org/markup-compatibility/2006">
              <mc:Choice xmlns:v="urn:schemas-microsoft-com:vml" Requires="v">
                <p:oleObj spid="_x0000_s180236" r:id="rId4" imgW="5483352" imgH="2468880" progId="Word.Picture.8">
                  <p:embed/>
                </p:oleObj>
              </mc:Choice>
              <mc:Fallback>
                <p:oleObj r:id="rId4" imgW="5483352" imgH="246888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819400"/>
                        <a:ext cx="7132638" cy="320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graphicFrame>
        <p:nvGraphicFramePr>
          <p:cNvPr id="3" name="对象 2"/>
          <p:cNvGraphicFramePr>
            <a:graphicFrameLocks noChangeAspect="1"/>
          </p:cNvGraphicFramePr>
          <p:nvPr/>
        </p:nvGraphicFramePr>
        <p:xfrm>
          <a:off x="3059113" y="1981200"/>
          <a:ext cx="2582862" cy="571500"/>
        </p:xfrm>
        <a:graphic>
          <a:graphicData uri="http://schemas.openxmlformats.org/presentationml/2006/ole">
            <mc:AlternateContent xmlns:mc="http://schemas.openxmlformats.org/markup-compatibility/2006">
              <mc:Choice xmlns:v="urn:schemas-microsoft-com:vml" Requires="v">
                <p:oleObj spid="_x0000_s182303" name="公式" r:id="rId4" imgW="1434477" imgH="317362" progId="Equation.3">
                  <p:embed/>
                </p:oleObj>
              </mc:Choice>
              <mc:Fallback>
                <p:oleObj name="公式" r:id="rId4" imgW="1434477" imgH="317362" progId="Equation.3">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1981200"/>
                        <a:ext cx="25828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2933700" y="2852738"/>
          <a:ext cx="2833688" cy="754062"/>
        </p:xfrm>
        <a:graphic>
          <a:graphicData uri="http://schemas.openxmlformats.org/presentationml/2006/ole">
            <mc:AlternateContent xmlns:mc="http://schemas.openxmlformats.org/markup-compatibility/2006">
              <mc:Choice xmlns:v="urn:schemas-microsoft-com:vml" Requires="v">
                <p:oleObj spid="_x0000_s182304" name="公式" r:id="rId6" imgW="1574800" imgH="419100" progId="Equation.3">
                  <p:embed/>
                </p:oleObj>
              </mc:Choice>
              <mc:Fallback>
                <p:oleObj name="公式" r:id="rId6" imgW="1574800" imgH="419100" progId="Equation.3">
                  <p:embed/>
                  <p:pic>
                    <p:nvPicPr>
                      <p:cNvPr id="0" name="对象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700" y="2852738"/>
                        <a:ext cx="2833688"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081338" y="3892550"/>
          <a:ext cx="2787650" cy="547688"/>
        </p:xfrm>
        <a:graphic>
          <a:graphicData uri="http://schemas.openxmlformats.org/presentationml/2006/ole">
            <mc:AlternateContent xmlns:mc="http://schemas.openxmlformats.org/markup-compatibility/2006">
              <mc:Choice xmlns:v="urn:schemas-microsoft-com:vml" Requires="v">
                <p:oleObj spid="_x0000_s182305" name="公式" r:id="rId8" imgW="1548728" imgH="304668" progId="Equation.3">
                  <p:embed/>
                </p:oleObj>
              </mc:Choice>
              <mc:Fallback>
                <p:oleObj name="公式" r:id="rId8" imgW="1548728" imgH="304668" progId="Equation.3">
                  <p:embed/>
                  <p:pic>
                    <p:nvPicPr>
                      <p:cNvPr id="0" name="对象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1338" y="3892550"/>
                        <a:ext cx="278765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圆角矩形标注 3"/>
          <p:cNvSpPr>
            <a:spLocks noChangeArrowheads="1"/>
          </p:cNvSpPr>
          <p:nvPr/>
        </p:nvSpPr>
        <p:spPr bwMode="auto">
          <a:xfrm>
            <a:off x="4248150" y="3779838"/>
            <a:ext cx="936625" cy="650875"/>
          </a:xfrm>
          <a:prstGeom prst="wedgeRoundRectCallout">
            <a:avLst>
              <a:gd name="adj1" fmla="val -72986"/>
              <a:gd name="adj2" fmla="val 115157"/>
              <a:gd name="adj3" fmla="val 16667"/>
            </a:avLst>
          </a:prstGeom>
          <a:noFill/>
          <a:ln w="158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9" name="圆角矩形标注 8"/>
          <p:cNvSpPr>
            <a:spLocks noChangeArrowheads="1"/>
          </p:cNvSpPr>
          <p:nvPr/>
        </p:nvSpPr>
        <p:spPr bwMode="auto">
          <a:xfrm>
            <a:off x="5219700" y="3789363"/>
            <a:ext cx="720725" cy="650875"/>
          </a:xfrm>
          <a:prstGeom prst="wedgeRoundRectCallout">
            <a:avLst>
              <a:gd name="adj1" fmla="val 81963"/>
              <a:gd name="adj2" fmla="val -125894"/>
              <a:gd name="adj3" fmla="val 16667"/>
            </a:avLst>
          </a:prstGeom>
          <a:noFill/>
          <a:ln w="158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 name="文本框 4"/>
          <p:cNvSpPr txBox="1">
            <a:spLocks noChangeArrowheads="1"/>
          </p:cNvSpPr>
          <p:nvPr/>
        </p:nvSpPr>
        <p:spPr bwMode="auto">
          <a:xfrm>
            <a:off x="6227763" y="2997200"/>
            <a:ext cx="1339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语言学得分</a:t>
            </a:r>
          </a:p>
        </p:txBody>
      </p:sp>
      <p:sp>
        <p:nvSpPr>
          <p:cNvPr id="11" name="文本框 10"/>
          <p:cNvSpPr txBox="1">
            <a:spLocks noChangeArrowheads="1"/>
          </p:cNvSpPr>
          <p:nvPr/>
        </p:nvSpPr>
        <p:spPr bwMode="auto">
          <a:xfrm>
            <a:off x="3492500" y="494188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solidFill>
                  <a:srgbClr val="FF0000"/>
                </a:solidFill>
              </a:rPr>
              <a:t>声学得分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08931" name="Rectangle 3"/>
          <p:cNvSpPr>
            <a:spLocks noGrp="1" noChangeArrowheads="1"/>
          </p:cNvSpPr>
          <p:nvPr>
            <p:ph type="body" idx="1"/>
          </p:nvPr>
        </p:nvSpPr>
        <p:spPr>
          <a:xfrm>
            <a:off x="685800" y="1676400"/>
            <a:ext cx="7772400" cy="4953000"/>
          </a:xfrm>
          <a:noFill/>
        </p:spPr>
        <p:txBody>
          <a:bodyPr/>
          <a:lstStyle/>
          <a:p>
            <a:pPr eaLnBrk="1" hangingPunct="1">
              <a:buFontTx/>
              <a:buNone/>
            </a:pPr>
            <a:r>
              <a:rPr lang="zh-CN" altLang="en-US" sz="2800" b="1" smtClean="0">
                <a:solidFill>
                  <a:srgbClr val="1F2039"/>
                </a:solidFill>
                <a:latin typeface="宋体" panose="02010600030101010101" pitchFamily="2" charset="-122"/>
              </a:rPr>
              <a:t>几个问题：</a:t>
            </a:r>
            <a:endParaRPr lang="en-US" altLang="zh-CN" sz="2800" b="1" smtClean="0">
              <a:solidFill>
                <a:srgbClr val="1F2039"/>
              </a:solidFill>
              <a:latin typeface="宋体" panose="02010600030101010101" pitchFamily="2" charset="-122"/>
            </a:endParaRPr>
          </a:p>
          <a:p>
            <a:pPr eaLnBrk="1" hangingPunct="1">
              <a:spcBef>
                <a:spcPts val="1800"/>
              </a:spcBef>
              <a:buFontTx/>
              <a:buNone/>
            </a:pPr>
            <a:r>
              <a:rPr lang="en-US" altLang="zh-CN" sz="2800" b="1" smtClean="0">
                <a:solidFill>
                  <a:srgbClr val="1F2039"/>
                </a:solidFill>
                <a:latin typeface="宋体" panose="02010600030101010101" pitchFamily="2" charset="-122"/>
              </a:rPr>
              <a:t>1</a:t>
            </a:r>
            <a:r>
              <a:rPr lang="zh-CN" altLang="en-US" sz="2800" b="1" smtClean="0">
                <a:solidFill>
                  <a:srgbClr val="1F2039"/>
                </a:solidFill>
                <a:latin typeface="宋体" panose="02010600030101010101" pitchFamily="2" charset="-122"/>
              </a:rPr>
              <a:t>）基本声学单元（子词）的选择</a:t>
            </a:r>
            <a:endParaRPr lang="en-US" altLang="zh-CN" sz="2800" b="1" smtClean="0">
              <a:solidFill>
                <a:srgbClr val="1F2039"/>
              </a:solidFill>
              <a:latin typeface="宋体" panose="02010600030101010101" pitchFamily="2" charset="-122"/>
            </a:endParaRPr>
          </a:p>
          <a:p>
            <a:pPr eaLnBrk="1" hangingPunct="1">
              <a:buFontTx/>
              <a:buNone/>
            </a:pPr>
            <a:r>
              <a:rPr lang="en-US" altLang="zh-CN" sz="2800" b="1" smtClean="0">
                <a:solidFill>
                  <a:srgbClr val="1F2039"/>
                </a:solidFill>
                <a:latin typeface="宋体" panose="02010600030101010101" pitchFamily="2" charset="-122"/>
              </a:rPr>
              <a:t>2</a:t>
            </a:r>
            <a:r>
              <a:rPr lang="zh-CN" altLang="en-US" sz="2800" b="1" smtClean="0">
                <a:solidFill>
                  <a:srgbClr val="1F2039"/>
                </a:solidFill>
                <a:latin typeface="宋体" panose="02010600030101010101" pitchFamily="2" charset="-122"/>
              </a:rPr>
              <a:t>）如何得到词模型</a:t>
            </a:r>
            <a:endParaRPr lang="en-US" altLang="zh-CN" sz="2800" b="1" smtClean="0">
              <a:solidFill>
                <a:srgbClr val="1F2039"/>
              </a:solidFill>
              <a:latin typeface="宋体" panose="02010600030101010101" pitchFamily="2" charset="-122"/>
            </a:endParaRPr>
          </a:p>
          <a:p>
            <a:pPr eaLnBrk="1" hangingPunct="1">
              <a:buFontTx/>
              <a:buNone/>
            </a:pPr>
            <a:r>
              <a:rPr lang="en-US" altLang="zh-CN" sz="2800" b="1" smtClean="0">
                <a:solidFill>
                  <a:srgbClr val="1F2039"/>
                </a:solidFill>
                <a:latin typeface="宋体" panose="02010600030101010101" pitchFamily="2" charset="-122"/>
              </a:rPr>
              <a:t>3</a:t>
            </a:r>
            <a:r>
              <a:rPr lang="zh-CN" altLang="en-US" sz="2800" b="1" smtClean="0">
                <a:solidFill>
                  <a:srgbClr val="1F2039"/>
                </a:solidFill>
                <a:latin typeface="宋体" panose="02010600030101010101" pitchFamily="2" charset="-122"/>
              </a:rPr>
              <a:t>）如何训练子词模型</a:t>
            </a:r>
            <a:endParaRPr lang="en-US" altLang="zh-CN" sz="2800" b="1" smtClean="0">
              <a:solidFill>
                <a:srgbClr val="1F2039"/>
              </a:solidFill>
              <a:latin typeface="宋体" panose="02010600030101010101" pitchFamily="2" charset="-122"/>
            </a:endParaRPr>
          </a:p>
          <a:p>
            <a:pPr eaLnBrk="1" hangingPunct="1">
              <a:buFontTx/>
              <a:buNone/>
            </a:pPr>
            <a:r>
              <a:rPr lang="en-US" altLang="zh-CN" sz="2800" b="1" smtClean="0">
                <a:solidFill>
                  <a:srgbClr val="1F2039"/>
                </a:solidFill>
                <a:latin typeface="宋体" panose="02010600030101010101" pitchFamily="2" charset="-122"/>
              </a:rPr>
              <a:t>4</a:t>
            </a:r>
            <a:r>
              <a:rPr lang="zh-CN" altLang="en-US" sz="2800" b="1" smtClean="0">
                <a:solidFill>
                  <a:srgbClr val="1F2039"/>
                </a:solidFill>
                <a:latin typeface="宋体" panose="02010600030101010101" pitchFamily="2" charset="-122"/>
              </a:rPr>
              <a:t>）如何利用语言学知识</a:t>
            </a:r>
            <a:endParaRPr lang="en-US" altLang="zh-CN" sz="2800" b="1" smtClean="0">
              <a:solidFill>
                <a:srgbClr val="1F2039"/>
              </a:solidFill>
              <a:latin typeface="宋体" panose="02010600030101010101" pitchFamily="2" charset="-122"/>
            </a:endParaRPr>
          </a:p>
          <a:p>
            <a:pPr eaLnBrk="1" hangingPunct="1">
              <a:buFontTx/>
              <a:buNone/>
            </a:pPr>
            <a:r>
              <a:rPr lang="en-US" altLang="zh-CN" sz="2800" b="1" smtClean="0">
                <a:solidFill>
                  <a:srgbClr val="1F2039"/>
                </a:solidFill>
                <a:latin typeface="宋体" panose="02010600030101010101" pitchFamily="2" charset="-122"/>
              </a:rPr>
              <a:t>5</a:t>
            </a:r>
            <a:r>
              <a:rPr lang="zh-CN" altLang="en-US" sz="2800" b="1" smtClean="0">
                <a:solidFill>
                  <a:srgbClr val="1F2039"/>
                </a:solidFill>
                <a:latin typeface="宋体" panose="02010600030101010101" pitchFamily="2" charset="-122"/>
              </a:rPr>
              <a:t>）如何识别</a:t>
            </a:r>
            <a:endParaRPr lang="en-US" altLang="zh-CN" sz="2800" b="1" smtClean="0">
              <a:solidFill>
                <a:srgbClr val="1F2039"/>
              </a:solidFill>
              <a:latin typeface="宋体" panose="02010600030101010101" pitchFamily="2" charset="-122"/>
            </a:endParaRPr>
          </a:p>
          <a:p>
            <a:pPr eaLnBrk="1" hangingPunct="1">
              <a:buFontTx/>
              <a:buNone/>
            </a:pPr>
            <a:endParaRPr lang="zh-CN" altLang="en-US" sz="2800" b="1" smtClean="0">
              <a:solidFill>
                <a:srgbClr val="1F2039"/>
              </a:solidFill>
              <a:latin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8931">
                                            <p:txEl>
                                              <p:pRg st="0" end="0"/>
                                            </p:txEl>
                                          </p:spTgt>
                                        </p:tgtEl>
                                        <p:attrNameLst>
                                          <p:attrName>style.visibility</p:attrName>
                                        </p:attrNameLst>
                                      </p:cBhvr>
                                      <p:to>
                                        <p:strVal val="visible"/>
                                      </p:to>
                                    </p:set>
                                    <p:animEffect transition="in" filter="wipe(up)">
                                      <p:cBhvr>
                                        <p:cTn id="7" dur="500"/>
                                        <p:tgtEl>
                                          <p:spTgt spid="508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08931">
                                            <p:txEl>
                                              <p:pRg st="1" end="1"/>
                                            </p:txEl>
                                          </p:spTgt>
                                        </p:tgtEl>
                                        <p:attrNameLst>
                                          <p:attrName>style.visibility</p:attrName>
                                        </p:attrNameLst>
                                      </p:cBhvr>
                                      <p:to>
                                        <p:strVal val="visible"/>
                                      </p:to>
                                    </p:set>
                                    <p:animEffect transition="in" filter="wipe(up)">
                                      <p:cBhvr>
                                        <p:cTn id="12" dur="500"/>
                                        <p:tgtEl>
                                          <p:spTgt spid="508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08931">
                                            <p:txEl>
                                              <p:pRg st="2" end="2"/>
                                            </p:txEl>
                                          </p:spTgt>
                                        </p:tgtEl>
                                        <p:attrNameLst>
                                          <p:attrName>style.visibility</p:attrName>
                                        </p:attrNameLst>
                                      </p:cBhvr>
                                      <p:to>
                                        <p:strVal val="visible"/>
                                      </p:to>
                                    </p:set>
                                    <p:animEffect transition="in" filter="wipe(up)">
                                      <p:cBhvr>
                                        <p:cTn id="17" dur="500"/>
                                        <p:tgtEl>
                                          <p:spTgt spid="5089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8931">
                                            <p:txEl>
                                              <p:pRg st="3" end="3"/>
                                            </p:txEl>
                                          </p:spTgt>
                                        </p:tgtEl>
                                        <p:attrNameLst>
                                          <p:attrName>style.visibility</p:attrName>
                                        </p:attrNameLst>
                                      </p:cBhvr>
                                      <p:to>
                                        <p:strVal val="visible"/>
                                      </p:to>
                                    </p:set>
                                    <p:animEffect transition="in" filter="wipe(up)">
                                      <p:cBhvr>
                                        <p:cTn id="22" dur="500"/>
                                        <p:tgtEl>
                                          <p:spTgt spid="5089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08931">
                                            <p:txEl>
                                              <p:pRg st="4" end="4"/>
                                            </p:txEl>
                                          </p:spTgt>
                                        </p:tgtEl>
                                        <p:attrNameLst>
                                          <p:attrName>style.visibility</p:attrName>
                                        </p:attrNameLst>
                                      </p:cBhvr>
                                      <p:to>
                                        <p:strVal val="visible"/>
                                      </p:to>
                                    </p:set>
                                    <p:animEffect transition="in" filter="wipe(up)">
                                      <p:cBhvr>
                                        <p:cTn id="27" dur="500"/>
                                        <p:tgtEl>
                                          <p:spTgt spid="5089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8931">
                                            <p:txEl>
                                              <p:pRg st="5" end="5"/>
                                            </p:txEl>
                                          </p:spTgt>
                                        </p:tgtEl>
                                        <p:attrNameLst>
                                          <p:attrName>style.visibility</p:attrName>
                                        </p:attrNameLst>
                                      </p:cBhvr>
                                      <p:to>
                                        <p:strVal val="visible"/>
                                      </p:to>
                                    </p:set>
                                    <p:animEffect transition="in" filter="wipe(up)">
                                      <p:cBhvr>
                                        <p:cTn id="32" dur="500"/>
                                        <p:tgtEl>
                                          <p:spTgt spid="5089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1"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13027" name="Rectangle 3"/>
          <p:cNvSpPr>
            <a:spLocks noGrp="1" noChangeArrowheads="1"/>
          </p:cNvSpPr>
          <p:nvPr>
            <p:ph type="body" idx="1"/>
          </p:nvPr>
        </p:nvSpPr>
        <p:spPr>
          <a:xfrm>
            <a:off x="685800" y="1676400"/>
            <a:ext cx="7772400" cy="4953000"/>
          </a:xfrm>
          <a:noFill/>
        </p:spPr>
        <p:txBody>
          <a:bodyPr/>
          <a:lstStyle/>
          <a:p>
            <a:pPr eaLnBrk="1" hangingPunct="1">
              <a:lnSpc>
                <a:spcPct val="90000"/>
              </a:lnSpc>
              <a:buClr>
                <a:srgbClr val="9900FF"/>
              </a:buClr>
              <a:buFont typeface="Wingdings" panose="05000000000000000000" pitchFamily="2" charset="2"/>
              <a:buChar char="Ø"/>
            </a:pPr>
            <a:r>
              <a:rPr lang="zh-CN" altLang="en-US" sz="2800" b="1" smtClean="0">
                <a:solidFill>
                  <a:srgbClr val="1F2039"/>
                </a:solidFill>
                <a:latin typeface="宋体" panose="02010600030101010101" pitchFamily="2" charset="-122"/>
              </a:rPr>
              <a:t>声学模型</a:t>
            </a:r>
            <a:r>
              <a:rPr lang="zh-CN" altLang="en-US" sz="2800" b="1" smtClean="0">
                <a:solidFill>
                  <a:srgbClr val="1F2039"/>
                </a:solidFill>
                <a:latin typeface="Times New Roman" panose="02020603050405020304" pitchFamily="18" charset="0"/>
              </a:rPr>
              <a:t>  </a:t>
            </a:r>
          </a:p>
          <a:p>
            <a:pPr eaLnBrk="1" hangingPunct="1">
              <a:lnSpc>
                <a:spcPct val="90000"/>
              </a:lnSpc>
              <a:buFontTx/>
              <a:buNone/>
            </a:pPr>
            <a:r>
              <a:rPr lang="zh-CN" altLang="en-US" sz="2800" b="1" smtClean="0">
                <a:solidFill>
                  <a:srgbClr val="1F2039"/>
                </a:solidFill>
                <a:latin typeface="宋体" panose="02010600030101010101" pitchFamily="2" charset="-122"/>
              </a:rPr>
              <a:t>(1) 基本声学单元的选择 </a:t>
            </a:r>
          </a:p>
          <a:p>
            <a:pPr eaLnBrk="1" hangingPunct="1">
              <a:lnSpc>
                <a:spcPct val="90000"/>
              </a:lnSpc>
            </a:pPr>
            <a:r>
              <a:rPr lang="zh-CN" altLang="en-US" sz="2800" b="1" smtClean="0">
                <a:solidFill>
                  <a:srgbClr val="1F2039"/>
                </a:solidFill>
                <a:latin typeface="宋体" panose="02010600030101010101" pitchFamily="2" charset="-122"/>
              </a:rPr>
              <a:t>以词作为基本单元建立模型不合理 ，造成大量不必要的冗余存储和计算。因此一般采用比词小的子词识别基元，如音节、半音节、音素等</a:t>
            </a:r>
            <a:r>
              <a:rPr lang="zh-CN" altLang="en-US" sz="2800" b="1" smtClean="0">
                <a:solidFill>
                  <a:srgbClr val="1F2039"/>
                </a:solidFill>
                <a:latin typeface="Times New Roman" panose="02020603050405020304" pitchFamily="18" charset="0"/>
              </a:rPr>
              <a:t> 。</a:t>
            </a:r>
          </a:p>
          <a:p>
            <a:pPr eaLnBrk="1" hangingPunct="1">
              <a:lnSpc>
                <a:spcPct val="90000"/>
              </a:lnSpc>
            </a:pPr>
            <a:r>
              <a:rPr lang="zh-CN" altLang="en-US" sz="2800" b="1" smtClean="0">
                <a:solidFill>
                  <a:srgbClr val="1F2039"/>
                </a:solidFill>
                <a:latin typeface="宋体" panose="02010600030101010101" pitchFamily="2" charset="-122"/>
              </a:rPr>
              <a:t>声学单元越小，其数量也就越少，训练模型的工作量也就越小；</a:t>
            </a:r>
            <a:endParaRPr lang="en-US" altLang="zh-CN" sz="2800" b="1" smtClean="0">
              <a:solidFill>
                <a:srgbClr val="1F2039"/>
              </a:solidFill>
              <a:latin typeface="宋体" panose="02010600030101010101" pitchFamily="2" charset="-122"/>
            </a:endParaRPr>
          </a:p>
          <a:p>
            <a:pPr eaLnBrk="1" hangingPunct="1">
              <a:lnSpc>
                <a:spcPct val="90000"/>
              </a:lnSpc>
            </a:pPr>
            <a:r>
              <a:rPr lang="zh-CN" altLang="en-US" sz="2800" b="1" smtClean="0">
                <a:solidFill>
                  <a:srgbClr val="1F2039"/>
                </a:solidFill>
                <a:latin typeface="宋体" panose="02010600030101010101" pitchFamily="2" charset="-122"/>
              </a:rPr>
              <a:t>但是，单元越小，对上下文的敏感性越大，越容易受到前后相邻的影响而产生变异，因此其类型设计和训练样本的采集更困难。</a:t>
            </a:r>
            <a:r>
              <a:rPr lang="zh-CN" altLang="en-US" sz="2800" b="1" smtClean="0">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3027">
                                            <p:txEl>
                                              <p:pRg st="0" end="0"/>
                                            </p:txEl>
                                          </p:spTgt>
                                        </p:tgtEl>
                                        <p:attrNameLst>
                                          <p:attrName>style.visibility</p:attrName>
                                        </p:attrNameLst>
                                      </p:cBhvr>
                                      <p:to>
                                        <p:strVal val="visible"/>
                                      </p:to>
                                    </p:set>
                                    <p:animEffect transition="in" filter="wipe(up)">
                                      <p:cBhvr>
                                        <p:cTn id="7" dur="500"/>
                                        <p:tgtEl>
                                          <p:spTgt spid="5130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3027">
                                            <p:txEl>
                                              <p:pRg st="1" end="1"/>
                                            </p:txEl>
                                          </p:spTgt>
                                        </p:tgtEl>
                                        <p:attrNameLst>
                                          <p:attrName>style.visibility</p:attrName>
                                        </p:attrNameLst>
                                      </p:cBhvr>
                                      <p:to>
                                        <p:strVal val="visible"/>
                                      </p:to>
                                    </p:set>
                                    <p:animEffect transition="in" filter="wipe(up)">
                                      <p:cBhvr>
                                        <p:cTn id="12" dur="500"/>
                                        <p:tgtEl>
                                          <p:spTgt spid="51302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3027">
                                            <p:txEl>
                                              <p:pRg st="2" end="2"/>
                                            </p:txEl>
                                          </p:spTgt>
                                        </p:tgtEl>
                                        <p:attrNameLst>
                                          <p:attrName>style.visibility</p:attrName>
                                        </p:attrNameLst>
                                      </p:cBhvr>
                                      <p:to>
                                        <p:strVal val="visible"/>
                                      </p:to>
                                    </p:set>
                                    <p:animEffect transition="in" filter="wipe(up)">
                                      <p:cBhvr>
                                        <p:cTn id="17" dur="500"/>
                                        <p:tgtEl>
                                          <p:spTgt spid="51302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3027">
                                            <p:txEl>
                                              <p:pRg st="3" end="3"/>
                                            </p:txEl>
                                          </p:spTgt>
                                        </p:tgtEl>
                                        <p:attrNameLst>
                                          <p:attrName>style.visibility</p:attrName>
                                        </p:attrNameLst>
                                      </p:cBhvr>
                                      <p:to>
                                        <p:strVal val="visible"/>
                                      </p:to>
                                    </p:set>
                                    <p:animEffect transition="in" filter="wipe(up)">
                                      <p:cBhvr>
                                        <p:cTn id="22" dur="500"/>
                                        <p:tgtEl>
                                          <p:spTgt spid="51302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13027">
                                            <p:txEl>
                                              <p:pRg st="4" end="4"/>
                                            </p:txEl>
                                          </p:spTgt>
                                        </p:tgtEl>
                                        <p:attrNameLst>
                                          <p:attrName>style.visibility</p:attrName>
                                        </p:attrNameLst>
                                      </p:cBhvr>
                                      <p:to>
                                        <p:strVal val="visible"/>
                                      </p:to>
                                    </p:set>
                                    <p:animEffect transition="in" filter="wipe(up)">
                                      <p:cBhvr>
                                        <p:cTn id="27" dur="500"/>
                                        <p:tgtEl>
                                          <p:spTgt spid="513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15075" name="Rectangle 3"/>
          <p:cNvSpPr>
            <a:spLocks noGrp="1" noChangeArrowheads="1"/>
          </p:cNvSpPr>
          <p:nvPr>
            <p:ph type="body" idx="1"/>
          </p:nvPr>
        </p:nvSpPr>
        <p:spPr>
          <a:xfrm>
            <a:off x="685800" y="1676400"/>
            <a:ext cx="7924800" cy="4953000"/>
          </a:xfrm>
          <a:noFill/>
        </p:spPr>
        <p:txBody>
          <a:bodyPr/>
          <a:lstStyle/>
          <a:p>
            <a:pPr eaLnBrk="1" hangingPunct="1">
              <a:buFontTx/>
              <a:buNone/>
            </a:pPr>
            <a:r>
              <a:rPr lang="zh-CN" altLang="en-US" sz="2800" b="1" smtClean="0">
                <a:solidFill>
                  <a:srgbClr val="1F2039"/>
                </a:solidFill>
                <a:latin typeface="宋体" panose="02010600030101010101" pitchFamily="2" charset="-122"/>
              </a:rPr>
              <a:t>(2) 如何由子词单元构成词 </a:t>
            </a:r>
          </a:p>
          <a:p>
            <a:pPr eaLnBrk="1" hangingPunct="1"/>
            <a:r>
              <a:rPr lang="zh-CN" altLang="en-US" sz="2800" b="1" smtClean="0">
                <a:solidFill>
                  <a:srgbClr val="1F2039"/>
                </a:solidFill>
                <a:latin typeface="宋体" panose="02010600030101010101" pitchFamily="2" charset="-122"/>
              </a:rPr>
              <a:t>在声学</a:t>
            </a:r>
            <a:r>
              <a:rPr lang="zh-CN" altLang="en-US" sz="2800" b="1" smtClean="0">
                <a:solidFill>
                  <a:srgbClr val="1F2039"/>
                </a:solidFill>
              </a:rPr>
              <a:t>—</a:t>
            </a:r>
            <a:r>
              <a:rPr lang="zh-CN" altLang="en-US" sz="2800" b="1" smtClean="0">
                <a:solidFill>
                  <a:srgbClr val="1F2039"/>
                </a:solidFill>
                <a:latin typeface="宋体" panose="02010600030101010101" pitchFamily="2" charset="-122"/>
              </a:rPr>
              <a:t>语音学层之间有一个词层，在词层中应有一部字典来规定词表中每一个词是用哪些子词单元以何种方式构筑而成的。最简单实用的方案是每个词用若干子词单元串接而成。</a:t>
            </a:r>
          </a:p>
          <a:p>
            <a:pPr eaLnBrk="1" hangingPunct="1"/>
            <a:r>
              <a:rPr lang="zh-CN" altLang="en-US" sz="2800" b="1" smtClean="0">
                <a:solidFill>
                  <a:srgbClr val="1F2039"/>
                </a:solidFill>
                <a:latin typeface="宋体" panose="02010600030101010101" pitchFamily="2" charset="-122"/>
              </a:rPr>
              <a:t>每个词的发音可能有多种变化方式，在子词串接时，必须有所体现。</a:t>
            </a:r>
          </a:p>
          <a:p>
            <a:pPr lvl="1" eaLnBrk="1" hangingPunct="1">
              <a:buFont typeface="Wingdings" panose="05000000000000000000" pitchFamily="2" charset="2"/>
              <a:buChar char="v"/>
            </a:pPr>
            <a:r>
              <a:rPr lang="zh-CN" altLang="en-US" sz="2400" b="1" smtClean="0">
                <a:solidFill>
                  <a:srgbClr val="1F2039"/>
                </a:solidFill>
                <a:latin typeface="宋体" panose="02010600030101010101" pitchFamily="2" charset="-122"/>
              </a:rPr>
              <a:t> </a:t>
            </a:r>
            <a:r>
              <a:rPr lang="zh-CN" altLang="en-US" sz="2400" b="1" smtClean="0">
                <a:solidFill>
                  <a:srgbClr val="1F2039"/>
                </a:solidFill>
                <a:latin typeface="Times New Roman" panose="02020603050405020304" pitchFamily="18" charset="0"/>
              </a:rPr>
              <a:t> 替换：</a:t>
            </a:r>
            <a:r>
              <a:rPr lang="zh-CN" altLang="en-US" sz="2400" b="1" smtClean="0">
                <a:solidFill>
                  <a:srgbClr val="1F2039"/>
                </a:solidFill>
                <a:latin typeface="宋体" panose="02010600030101010101" pitchFamily="2" charset="-122"/>
              </a:rPr>
              <a:t>即词中的某个音子可能被用其它相似而略有差异的子词单元所替换</a:t>
            </a:r>
            <a:r>
              <a:rPr lang="zh-CN" altLang="en-US" sz="2400" b="1" smtClean="0">
                <a:solidFill>
                  <a:srgbClr val="1F2039"/>
                </a:solidFill>
                <a:latin typeface="Times New Roman" panose="02020603050405020304" pitchFamily="18" charset="0"/>
              </a:rPr>
              <a:t> 。</a:t>
            </a:r>
          </a:p>
          <a:p>
            <a:pPr lvl="1" eaLnBrk="1" hangingPunct="1">
              <a:buFont typeface="Wingdings" panose="05000000000000000000" pitchFamily="2" charset="2"/>
              <a:buChar char="v"/>
            </a:pPr>
            <a:r>
              <a:rPr lang="zh-CN" altLang="en-US" sz="2400" b="1" smtClean="0">
                <a:solidFill>
                  <a:srgbClr val="1F2039"/>
                </a:solidFill>
                <a:latin typeface="Times New Roman" panose="02020603050405020304" pitchFamily="18" charset="0"/>
              </a:rPr>
              <a:t>   插入和删除：</a:t>
            </a:r>
            <a:r>
              <a:rPr lang="zh-CN" altLang="en-US" sz="2400" b="1" smtClean="0">
                <a:solidFill>
                  <a:srgbClr val="1F2039"/>
                </a:solidFill>
                <a:latin typeface="宋体" panose="02010600030101010101" pitchFamily="2" charset="-122"/>
              </a:rPr>
              <a:t>词中有时增加了一个不是本词成分的子词单元，有时又将本词成分中的某个子词删除</a:t>
            </a:r>
            <a:r>
              <a:rPr lang="zh-CN" altLang="en-US" sz="2400" b="1" smtClean="0">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Effect transition="in" filter="wipe(up)">
                                      <p:cBhvr>
                                        <p:cTn id="7" dur="500"/>
                                        <p:tgtEl>
                                          <p:spTgt spid="515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5075">
                                            <p:txEl>
                                              <p:pRg st="1" end="1"/>
                                            </p:txEl>
                                          </p:spTgt>
                                        </p:tgtEl>
                                        <p:attrNameLst>
                                          <p:attrName>style.visibility</p:attrName>
                                        </p:attrNameLst>
                                      </p:cBhvr>
                                      <p:to>
                                        <p:strVal val="visible"/>
                                      </p:to>
                                    </p:set>
                                    <p:animEffect transition="in" filter="wipe(up)">
                                      <p:cBhvr>
                                        <p:cTn id="12" dur="500"/>
                                        <p:tgtEl>
                                          <p:spTgt spid="515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5075">
                                            <p:txEl>
                                              <p:pRg st="2" end="2"/>
                                            </p:txEl>
                                          </p:spTgt>
                                        </p:tgtEl>
                                        <p:attrNameLst>
                                          <p:attrName>style.visibility</p:attrName>
                                        </p:attrNameLst>
                                      </p:cBhvr>
                                      <p:to>
                                        <p:strVal val="visible"/>
                                      </p:to>
                                    </p:set>
                                    <p:animEffect transition="in" filter="wipe(up)">
                                      <p:cBhvr>
                                        <p:cTn id="17" dur="500"/>
                                        <p:tgtEl>
                                          <p:spTgt spid="515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5075">
                                            <p:txEl>
                                              <p:pRg st="3" end="3"/>
                                            </p:txEl>
                                          </p:spTgt>
                                        </p:tgtEl>
                                        <p:attrNameLst>
                                          <p:attrName>style.visibility</p:attrName>
                                        </p:attrNameLst>
                                      </p:cBhvr>
                                      <p:to>
                                        <p:strVal val="visible"/>
                                      </p:to>
                                    </p:set>
                                    <p:animEffect transition="in" filter="wipe(up)">
                                      <p:cBhvr>
                                        <p:cTn id="22" dur="500"/>
                                        <p:tgtEl>
                                          <p:spTgt spid="515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15075">
                                            <p:txEl>
                                              <p:pRg st="4" end="4"/>
                                            </p:txEl>
                                          </p:spTgt>
                                        </p:tgtEl>
                                        <p:attrNameLst>
                                          <p:attrName>style.visibility</p:attrName>
                                        </p:attrNameLst>
                                      </p:cBhvr>
                                      <p:to>
                                        <p:strVal val="visible"/>
                                      </p:to>
                                    </p:set>
                                    <p:animEffect transition="in" filter="wipe(up)">
                                      <p:cBhvr>
                                        <p:cTn id="27" dur="500"/>
                                        <p:tgtEl>
                                          <p:spTgt spid="515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bldLvl="2"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17123" name="Rectangle 3"/>
          <p:cNvSpPr>
            <a:spLocks noGrp="1" noChangeArrowheads="1"/>
          </p:cNvSpPr>
          <p:nvPr>
            <p:ph type="body" idx="1"/>
          </p:nvPr>
        </p:nvSpPr>
        <p:spPr/>
        <p:txBody>
          <a:bodyPr/>
          <a:lstStyle/>
          <a:p>
            <a:pPr eaLnBrk="1" hangingPunct="1"/>
            <a:r>
              <a:rPr lang="zh-CN" altLang="en-US" sz="2800" b="1" smtClean="0">
                <a:solidFill>
                  <a:srgbClr val="1F2039"/>
                </a:solidFill>
                <a:latin typeface="Times New Roman" panose="02020603050405020304" pitchFamily="18" charset="0"/>
              </a:rPr>
              <a:t>解决方案</a:t>
            </a:r>
          </a:p>
          <a:p>
            <a:pPr lvl="1" eaLnBrk="1" hangingPunct="1">
              <a:buFont typeface="Wingdings" panose="05000000000000000000" pitchFamily="2" charset="2"/>
              <a:buChar char="v"/>
            </a:pPr>
            <a:r>
              <a:rPr lang="zh-CN" altLang="en-US" sz="2400" b="1" smtClean="0">
                <a:solidFill>
                  <a:srgbClr val="1F2039"/>
                </a:solidFill>
                <a:latin typeface="宋体" panose="02010600030101010101" pitchFamily="2" charset="-122"/>
              </a:rPr>
              <a:t>方案1：每一个词建立多套子词单元串接规则</a:t>
            </a:r>
            <a:r>
              <a:rPr lang="zh-CN" altLang="en-US" sz="2400" b="1" smtClean="0">
                <a:solidFill>
                  <a:srgbClr val="1F2039"/>
                </a:solidFill>
                <a:latin typeface="Times New Roman" panose="02020603050405020304" pitchFamily="18" charset="0"/>
              </a:rPr>
              <a:t> 。</a:t>
            </a:r>
          </a:p>
          <a:p>
            <a:pPr lvl="1" eaLnBrk="1" hangingPunct="1">
              <a:buFont typeface="Wingdings" panose="05000000000000000000" pitchFamily="2" charset="2"/>
              <a:buChar char="v"/>
            </a:pPr>
            <a:r>
              <a:rPr lang="zh-CN" altLang="en-US" sz="2400" b="1" smtClean="0">
                <a:solidFill>
                  <a:srgbClr val="1F2039"/>
                </a:solidFill>
                <a:latin typeface="Times New Roman" panose="02020603050405020304" pitchFamily="18" charset="0"/>
              </a:rPr>
              <a:t>方案2：</a:t>
            </a:r>
            <a:r>
              <a:rPr lang="zh-CN" altLang="en-US" sz="2400" b="1" smtClean="0">
                <a:solidFill>
                  <a:srgbClr val="1F2039"/>
                </a:solidFill>
                <a:latin typeface="宋体" panose="02010600030101010101" pitchFamily="2" charset="-122"/>
              </a:rPr>
              <a:t>将子词单元构成词的规则用一个网络图来描述</a:t>
            </a:r>
            <a:r>
              <a:rPr lang="zh-CN" altLang="en-US" sz="2400" b="1" smtClean="0">
                <a:solidFill>
                  <a:srgbClr val="1F2039"/>
                </a:solidFill>
                <a:latin typeface="Times New Roman" panose="02020603050405020304" pitchFamily="18" charset="0"/>
              </a:rPr>
              <a:t> 。</a:t>
            </a:r>
          </a:p>
          <a:p>
            <a:pPr lvl="1" eaLnBrk="1" hangingPunct="1">
              <a:buFont typeface="Wingdings" panose="05000000000000000000" pitchFamily="2" charset="2"/>
              <a:buChar char="v"/>
            </a:pPr>
            <a:endParaRPr lang="zh-CN" altLang="en-US" sz="2400" b="1" smtClean="0">
              <a:solidFill>
                <a:srgbClr val="1F2039"/>
              </a:solidFill>
              <a:latin typeface="Times New Roman" panose="02020603050405020304" pitchFamily="18" charset="0"/>
            </a:endParaRPr>
          </a:p>
        </p:txBody>
      </p:sp>
      <p:graphicFrame>
        <p:nvGraphicFramePr>
          <p:cNvPr id="517124" name="Object 4"/>
          <p:cNvGraphicFramePr>
            <a:graphicFrameLocks noChangeAspect="1"/>
          </p:cNvGraphicFramePr>
          <p:nvPr/>
        </p:nvGraphicFramePr>
        <p:xfrm>
          <a:off x="1524000" y="4038600"/>
          <a:ext cx="6143625" cy="1460500"/>
        </p:xfrm>
        <a:graphic>
          <a:graphicData uri="http://schemas.openxmlformats.org/presentationml/2006/ole">
            <mc:AlternateContent xmlns:mc="http://schemas.openxmlformats.org/markup-compatibility/2006">
              <mc:Choice xmlns:v="urn:schemas-microsoft-com:vml" Requires="v">
                <p:oleObj spid="_x0000_s190476" r:id="rId4" imgW="4504944" imgH="1210056" progId="Word.Picture.8">
                  <p:embed/>
                </p:oleObj>
              </mc:Choice>
              <mc:Fallback>
                <p:oleObj r:id="rId4" imgW="4504944" imgH="1210056"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038600"/>
                        <a:ext cx="61436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animEffect transition="in" filter="wipe(up)">
                                      <p:cBhvr>
                                        <p:cTn id="7" dur="500"/>
                                        <p:tgtEl>
                                          <p:spTgt spid="5171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7123">
                                            <p:txEl>
                                              <p:pRg st="1" end="1"/>
                                            </p:txEl>
                                          </p:spTgt>
                                        </p:tgtEl>
                                        <p:attrNameLst>
                                          <p:attrName>style.visibility</p:attrName>
                                        </p:attrNameLst>
                                      </p:cBhvr>
                                      <p:to>
                                        <p:strVal val="visible"/>
                                      </p:to>
                                    </p:set>
                                    <p:animEffect transition="in" filter="wipe(up)">
                                      <p:cBhvr>
                                        <p:cTn id="12" dur="500"/>
                                        <p:tgtEl>
                                          <p:spTgt spid="5171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7123">
                                            <p:txEl>
                                              <p:pRg st="2" end="2"/>
                                            </p:txEl>
                                          </p:spTgt>
                                        </p:tgtEl>
                                        <p:attrNameLst>
                                          <p:attrName>style.visibility</p:attrName>
                                        </p:attrNameLst>
                                      </p:cBhvr>
                                      <p:to>
                                        <p:strVal val="visible"/>
                                      </p:to>
                                    </p:set>
                                    <p:animEffect transition="in" filter="wipe(up)">
                                      <p:cBhvr>
                                        <p:cTn id="17" dur="500"/>
                                        <p:tgtEl>
                                          <p:spTgt spid="5171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17124"/>
                                        </p:tgtEl>
                                        <p:attrNameLst>
                                          <p:attrName>style.visibility</p:attrName>
                                        </p:attrNameLst>
                                      </p:cBhvr>
                                      <p:to>
                                        <p:strVal val="visible"/>
                                      </p:to>
                                    </p:set>
                                    <p:animEffect transition="in" filter="wipe(up)">
                                      <p:cBhvr>
                                        <p:cTn id="22" dur="500"/>
                                        <p:tgtEl>
                                          <p:spTgt spid="517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build="p" bldLvl="2"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19171" name="Rectangle 3"/>
          <p:cNvSpPr>
            <a:spLocks noGrp="1" noChangeArrowheads="1"/>
          </p:cNvSpPr>
          <p:nvPr>
            <p:ph type="body" idx="1"/>
          </p:nvPr>
        </p:nvSpPr>
        <p:spPr>
          <a:xfrm>
            <a:off x="685800" y="1828800"/>
            <a:ext cx="7772400" cy="4114800"/>
          </a:xfrm>
        </p:spPr>
        <p:txBody>
          <a:bodyPr/>
          <a:lstStyle/>
          <a:p>
            <a:pPr eaLnBrk="1" hangingPunct="1">
              <a:lnSpc>
                <a:spcPct val="90000"/>
              </a:lnSpc>
              <a:buFontTx/>
              <a:buNone/>
            </a:pPr>
            <a:r>
              <a:rPr lang="zh-CN" altLang="en-US" sz="2800" b="1" smtClean="0">
                <a:solidFill>
                  <a:srgbClr val="1F2039"/>
                </a:solidFill>
                <a:latin typeface="Times New Roman" panose="02020603050405020304" pitchFamily="18" charset="0"/>
              </a:rPr>
              <a:t>(3) 基于子词单元的</a:t>
            </a:r>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Times New Roman" panose="02020603050405020304" pitchFamily="18" charset="0"/>
              </a:rPr>
              <a:t>训练</a:t>
            </a:r>
          </a:p>
          <a:p>
            <a:pPr eaLnBrk="1" hangingPunct="1">
              <a:lnSpc>
                <a:spcPct val="90000"/>
              </a:lnSpc>
            </a:pPr>
            <a:r>
              <a:rPr lang="zh-CN" altLang="en-US" sz="2800" b="1" smtClean="0">
                <a:solidFill>
                  <a:srgbClr val="1F2039"/>
                </a:solidFill>
                <a:latin typeface="Times New Roman" panose="02020603050405020304" pitchFamily="18" charset="0"/>
              </a:rPr>
              <a:t>子词单元的</a:t>
            </a:r>
            <a:r>
              <a:rPr lang="en-US" altLang="zh-CN" sz="2800" b="1" smtClean="0">
                <a:solidFill>
                  <a:srgbClr val="1F2039"/>
                </a:solidFill>
                <a:latin typeface="Times New Roman" panose="02020603050405020304" pitchFamily="18" charset="0"/>
              </a:rPr>
              <a:t>HMM</a:t>
            </a:r>
            <a:r>
              <a:rPr lang="zh-CN" altLang="en-US" sz="2800" b="1" smtClean="0">
                <a:solidFill>
                  <a:srgbClr val="1F2039"/>
                </a:solidFill>
                <a:latin typeface="Times New Roman" panose="02020603050405020304" pitchFamily="18" charset="0"/>
              </a:rPr>
              <a:t>一般采用从左到右的结构，状态数固定为2到4个。 </a:t>
            </a:r>
          </a:p>
          <a:p>
            <a:pPr eaLnBrk="1" hangingPunct="1">
              <a:lnSpc>
                <a:spcPct val="90000"/>
              </a:lnSpc>
            </a:pPr>
            <a:r>
              <a:rPr lang="zh-CN" altLang="en-US" sz="2800" b="1" smtClean="0">
                <a:solidFill>
                  <a:srgbClr val="1F2039"/>
                </a:solidFill>
                <a:latin typeface="Times New Roman" panose="02020603050405020304" pitchFamily="18" charset="0"/>
              </a:rPr>
              <a:t>在语音段中，子词太短，无法精确标出语音的边界。</a:t>
            </a:r>
          </a:p>
          <a:p>
            <a:pPr eaLnBrk="1" hangingPunct="1">
              <a:lnSpc>
                <a:spcPct val="90000"/>
              </a:lnSpc>
            </a:pPr>
            <a:r>
              <a:rPr lang="zh-CN" altLang="en-US" sz="2800" b="1" smtClean="0">
                <a:solidFill>
                  <a:srgbClr val="1F2039"/>
                </a:solidFill>
                <a:latin typeface="宋体" panose="02010600030101010101" pitchFamily="2" charset="-122"/>
              </a:rPr>
              <a:t>训练时，用一种很粗糙的方法进行初始分段，例如等长分段，形成初始模型</a:t>
            </a:r>
            <a:r>
              <a:rPr lang="zh-CN" altLang="en-US" sz="2800" b="1" smtClean="0">
                <a:solidFill>
                  <a:srgbClr val="1F2039"/>
                </a:solidFill>
                <a:latin typeface="Times New Roman" panose="02020603050405020304" pitchFamily="18" charset="0"/>
              </a:rPr>
              <a:t> 。</a:t>
            </a:r>
          </a:p>
          <a:p>
            <a:pPr eaLnBrk="1" hangingPunct="1">
              <a:lnSpc>
                <a:spcPct val="90000"/>
              </a:lnSpc>
            </a:pPr>
            <a:r>
              <a:rPr lang="zh-CN" altLang="en-US" sz="2800" b="1" smtClean="0">
                <a:solidFill>
                  <a:srgbClr val="1F2039"/>
                </a:solidFill>
                <a:latin typeface="Times New Roman" panose="02020603050405020304" pitchFamily="18" charset="0"/>
              </a:rPr>
              <a:t>已知句子内容，因此可以将子词模型串接成句子，然后用</a:t>
            </a:r>
            <a:r>
              <a:rPr lang="zh-CN" altLang="en-US" sz="2800" b="1" smtClean="0">
                <a:solidFill>
                  <a:srgbClr val="1F2039"/>
                </a:solidFill>
                <a:latin typeface="宋体" panose="02010600030101010101" pitchFamily="2" charset="-122"/>
              </a:rPr>
              <a:t>分段</a:t>
            </a:r>
            <a:r>
              <a:rPr lang="en-US" altLang="zh-CN" sz="2800" b="1" i="1" smtClean="0">
                <a:solidFill>
                  <a:srgbClr val="1F2039"/>
                </a:solidFill>
                <a:latin typeface="Times New Roman" panose="02020603050405020304" pitchFamily="18" charset="0"/>
              </a:rPr>
              <a:t>K</a:t>
            </a:r>
            <a:r>
              <a:rPr lang="zh-CN" altLang="en-US" sz="2800" b="1" smtClean="0">
                <a:solidFill>
                  <a:srgbClr val="1F2039"/>
                </a:solidFill>
                <a:latin typeface="宋体" panose="02010600030101010101" pitchFamily="2" charset="-122"/>
              </a:rPr>
              <a:t>均值算法进行多次迭代</a:t>
            </a:r>
            <a:r>
              <a:rPr lang="zh-CN" altLang="en-US" sz="2800" b="1" smtClean="0">
                <a:solidFill>
                  <a:srgbClr val="1F2039"/>
                </a:solidFill>
                <a:latin typeface="Times New Roman" panose="02020603050405020304" pitchFamily="18" charset="0"/>
              </a:rPr>
              <a:t> ，对各子词模型进行重估。</a:t>
            </a:r>
            <a:r>
              <a:rPr lang="zh-CN" altLang="en-US" sz="2800" b="1" smtClean="0">
                <a:solidFill>
                  <a:srgbClr val="1F2039"/>
                </a:solidFill>
                <a:latin typeface="宋体" panose="02010600030101010101" pitchFamily="2" charset="-122"/>
              </a:rPr>
              <a:t>最终它会自动收敛于一个最佳模型估计，同时达到合理的子词分段</a:t>
            </a:r>
            <a:r>
              <a:rPr lang="zh-CN" altLang="en-US" sz="2800" b="1" smtClean="0">
                <a:solidFill>
                  <a:srgbClr val="1F2039"/>
                </a:solidFill>
                <a:latin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9171">
                                            <p:txEl>
                                              <p:pRg st="0" end="0"/>
                                            </p:txEl>
                                          </p:spTgt>
                                        </p:tgtEl>
                                        <p:attrNameLst>
                                          <p:attrName>style.visibility</p:attrName>
                                        </p:attrNameLst>
                                      </p:cBhvr>
                                      <p:to>
                                        <p:strVal val="visible"/>
                                      </p:to>
                                    </p:set>
                                    <p:animEffect transition="in" filter="wipe(up)">
                                      <p:cBhvr>
                                        <p:cTn id="7" dur="500"/>
                                        <p:tgtEl>
                                          <p:spTgt spid="5191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9171">
                                            <p:txEl>
                                              <p:pRg st="1" end="1"/>
                                            </p:txEl>
                                          </p:spTgt>
                                        </p:tgtEl>
                                        <p:attrNameLst>
                                          <p:attrName>style.visibility</p:attrName>
                                        </p:attrNameLst>
                                      </p:cBhvr>
                                      <p:to>
                                        <p:strVal val="visible"/>
                                      </p:to>
                                    </p:set>
                                    <p:animEffect transition="in" filter="wipe(up)">
                                      <p:cBhvr>
                                        <p:cTn id="12" dur="500"/>
                                        <p:tgtEl>
                                          <p:spTgt spid="51917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9171">
                                            <p:txEl>
                                              <p:pRg st="2" end="2"/>
                                            </p:txEl>
                                          </p:spTgt>
                                        </p:tgtEl>
                                        <p:attrNameLst>
                                          <p:attrName>style.visibility</p:attrName>
                                        </p:attrNameLst>
                                      </p:cBhvr>
                                      <p:to>
                                        <p:strVal val="visible"/>
                                      </p:to>
                                    </p:set>
                                    <p:animEffect transition="in" filter="wipe(up)">
                                      <p:cBhvr>
                                        <p:cTn id="17" dur="500"/>
                                        <p:tgtEl>
                                          <p:spTgt spid="51917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9171">
                                            <p:txEl>
                                              <p:pRg st="3" end="3"/>
                                            </p:txEl>
                                          </p:spTgt>
                                        </p:tgtEl>
                                        <p:attrNameLst>
                                          <p:attrName>style.visibility</p:attrName>
                                        </p:attrNameLst>
                                      </p:cBhvr>
                                      <p:to>
                                        <p:strVal val="visible"/>
                                      </p:to>
                                    </p:set>
                                    <p:animEffect transition="in" filter="wipe(up)">
                                      <p:cBhvr>
                                        <p:cTn id="22" dur="500"/>
                                        <p:tgtEl>
                                          <p:spTgt spid="51917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19171">
                                            <p:txEl>
                                              <p:pRg st="4" end="4"/>
                                            </p:txEl>
                                          </p:spTgt>
                                        </p:tgtEl>
                                        <p:attrNameLst>
                                          <p:attrName>style.visibility</p:attrName>
                                        </p:attrNameLst>
                                      </p:cBhvr>
                                      <p:to>
                                        <p:strVal val="visible"/>
                                      </p:to>
                                    </p:set>
                                    <p:animEffect transition="in" filter="wipe(up)">
                                      <p:cBhvr>
                                        <p:cTn id="27" dur="500"/>
                                        <p:tgtEl>
                                          <p:spTgt spid="5191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21219" name="Rectangle 3"/>
          <p:cNvSpPr>
            <a:spLocks noGrp="1" noChangeArrowheads="1"/>
          </p:cNvSpPr>
          <p:nvPr>
            <p:ph type="body" idx="1"/>
          </p:nvPr>
        </p:nvSpPr>
        <p:spPr>
          <a:xfrm>
            <a:off x="457200" y="1981200"/>
            <a:ext cx="8001000" cy="4114800"/>
          </a:xfrm>
        </p:spPr>
        <p:txBody>
          <a:bodyPr lIns="378000"/>
          <a:lstStyle/>
          <a:p>
            <a:pPr eaLnBrk="1" hangingPunct="1">
              <a:lnSpc>
                <a:spcPct val="90000"/>
              </a:lnSpc>
              <a:buFont typeface="Wingdings" panose="05000000000000000000" pitchFamily="2" charset="2"/>
              <a:buNone/>
            </a:pPr>
            <a:r>
              <a:rPr lang="zh-CN" altLang="en-US" sz="2400" b="1" smtClean="0">
                <a:solidFill>
                  <a:srgbClr val="1F2039"/>
                </a:solidFill>
                <a:latin typeface="Times New Roman" panose="02020603050405020304" pitchFamily="18" charset="0"/>
              </a:rPr>
              <a:t>分段</a:t>
            </a:r>
            <a:r>
              <a:rPr lang="en-US" altLang="zh-CN" sz="2400" b="1" i="1" smtClean="0">
                <a:solidFill>
                  <a:srgbClr val="1F2039"/>
                </a:solidFill>
                <a:latin typeface="Times New Roman" panose="02020603050405020304" pitchFamily="18" charset="0"/>
              </a:rPr>
              <a:t>K</a:t>
            </a:r>
            <a:r>
              <a:rPr lang="zh-CN" altLang="en-US" sz="2400" b="1" smtClean="0">
                <a:solidFill>
                  <a:srgbClr val="1F2039"/>
                </a:solidFill>
                <a:latin typeface="Times New Roman" panose="02020603050405020304" pitchFamily="18" charset="0"/>
              </a:rPr>
              <a:t>均值算法</a:t>
            </a:r>
          </a:p>
          <a:p>
            <a:pPr eaLnBrk="1" hangingPunct="1">
              <a:lnSpc>
                <a:spcPct val="90000"/>
              </a:lnSpc>
              <a:buFont typeface="Wingdings" panose="05000000000000000000" pitchFamily="2" charset="2"/>
              <a:buChar char="v"/>
            </a:pPr>
            <a:r>
              <a:rPr lang="zh-CN" altLang="en-US" sz="2400" b="1" smtClean="0">
                <a:solidFill>
                  <a:srgbClr val="1F2039"/>
                </a:solidFill>
              </a:rPr>
              <a:t> </a:t>
            </a:r>
            <a:r>
              <a:rPr lang="zh-CN" altLang="en-US" sz="2400" b="1" smtClean="0">
                <a:solidFill>
                  <a:srgbClr val="1F2039"/>
                </a:solidFill>
                <a:latin typeface="Times New Roman" panose="02020603050405020304" pitchFamily="18" charset="0"/>
              </a:rPr>
              <a:t> 初始化：将每个训练语句线性分割成子词单元，将每个子词单元线性分割成状态，即假定在一个语句中，子词单元及其内部的状态驻留时间是均匀的；</a:t>
            </a:r>
          </a:p>
          <a:p>
            <a:pPr eaLnBrk="1" hangingPunct="1">
              <a:lnSpc>
                <a:spcPct val="90000"/>
              </a:lnSpc>
              <a:buFont typeface="Wingdings" panose="05000000000000000000" pitchFamily="2" charset="2"/>
              <a:buChar char="v"/>
            </a:pPr>
            <a:r>
              <a:rPr lang="zh-CN" altLang="en-US" sz="2400" b="1" smtClean="0">
                <a:solidFill>
                  <a:srgbClr val="1F2039"/>
                </a:solidFill>
                <a:latin typeface="Times New Roman" panose="02020603050405020304" pitchFamily="18" charset="0"/>
              </a:rPr>
              <a:t>聚类：对每个给定子词单元的每一个状态，其在所有训练语句段中特征矢量用</a:t>
            </a:r>
            <a:r>
              <a:rPr lang="en-US" altLang="zh-CN" sz="2400" b="1" i="1" smtClean="0">
                <a:solidFill>
                  <a:srgbClr val="1F2039"/>
                </a:solidFill>
                <a:latin typeface="Times New Roman" panose="02020603050405020304" pitchFamily="18" charset="0"/>
              </a:rPr>
              <a:t>K</a:t>
            </a:r>
            <a:r>
              <a:rPr lang="zh-CN" altLang="en-US" sz="2400" b="1" smtClean="0">
                <a:solidFill>
                  <a:srgbClr val="1F2039"/>
                </a:solidFill>
                <a:latin typeface="Times New Roman" panose="02020603050405020304" pitchFamily="18" charset="0"/>
              </a:rPr>
              <a:t>均值算法聚类；</a:t>
            </a:r>
          </a:p>
          <a:p>
            <a:pPr eaLnBrk="1" hangingPunct="1">
              <a:lnSpc>
                <a:spcPct val="90000"/>
              </a:lnSpc>
              <a:buFont typeface="Wingdings" panose="05000000000000000000" pitchFamily="2" charset="2"/>
              <a:buChar char="v"/>
            </a:pPr>
            <a:r>
              <a:rPr lang="zh-CN" altLang="en-US" sz="2400" b="1" smtClean="0">
                <a:solidFill>
                  <a:srgbClr val="1F2039"/>
                </a:solidFill>
                <a:latin typeface="Times New Roman" panose="02020603050405020304" pitchFamily="18" charset="0"/>
              </a:rPr>
              <a:t>参数估计：根据聚类的结果计算均值、各维方差和混合权值系数；</a:t>
            </a:r>
          </a:p>
          <a:p>
            <a:pPr eaLnBrk="1" hangingPunct="1">
              <a:lnSpc>
                <a:spcPct val="90000"/>
              </a:lnSpc>
              <a:buFont typeface="Wingdings" panose="05000000000000000000" pitchFamily="2" charset="2"/>
              <a:buChar char="v"/>
            </a:pPr>
            <a:r>
              <a:rPr lang="zh-CN" altLang="en-US" sz="2400" b="1" smtClean="0">
                <a:solidFill>
                  <a:srgbClr val="1F2039"/>
                </a:solidFill>
                <a:latin typeface="Times New Roman" panose="02020603050405020304" pitchFamily="18" charset="0"/>
              </a:rPr>
              <a:t>分段：根据上一步得到的新的子词单元模型，通过</a:t>
            </a:r>
            <a:r>
              <a:rPr lang="en-US" altLang="zh-CN" sz="2400" b="1" smtClean="0">
                <a:solidFill>
                  <a:srgbClr val="1F2039"/>
                </a:solidFill>
                <a:latin typeface="Times New Roman" panose="02020603050405020304" pitchFamily="18" charset="0"/>
              </a:rPr>
              <a:t>Viterbi</a:t>
            </a:r>
            <a:r>
              <a:rPr lang="zh-CN" altLang="en-US" sz="2400" b="1" smtClean="0">
                <a:solidFill>
                  <a:srgbClr val="1F2039"/>
                </a:solidFill>
                <a:latin typeface="Times New Roman" panose="02020603050405020304" pitchFamily="18" charset="0"/>
              </a:rPr>
              <a:t>算法对所有训练语句再分成子词单元和状态，重新迭代聚类和参数估计，直到收敛。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Effect transition="in" filter="wipe(up)">
                                      <p:cBhvr>
                                        <p:cTn id="7" dur="500"/>
                                        <p:tgtEl>
                                          <p:spTgt spid="521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1219">
                                            <p:txEl>
                                              <p:pRg st="1" end="1"/>
                                            </p:txEl>
                                          </p:spTgt>
                                        </p:tgtEl>
                                        <p:attrNameLst>
                                          <p:attrName>style.visibility</p:attrName>
                                        </p:attrNameLst>
                                      </p:cBhvr>
                                      <p:to>
                                        <p:strVal val="visible"/>
                                      </p:to>
                                    </p:set>
                                    <p:animEffect transition="in" filter="wipe(up)">
                                      <p:cBhvr>
                                        <p:cTn id="12" dur="500"/>
                                        <p:tgtEl>
                                          <p:spTgt spid="521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1219">
                                            <p:txEl>
                                              <p:pRg st="2" end="2"/>
                                            </p:txEl>
                                          </p:spTgt>
                                        </p:tgtEl>
                                        <p:attrNameLst>
                                          <p:attrName>style.visibility</p:attrName>
                                        </p:attrNameLst>
                                      </p:cBhvr>
                                      <p:to>
                                        <p:strVal val="visible"/>
                                      </p:to>
                                    </p:set>
                                    <p:animEffect transition="in" filter="wipe(up)">
                                      <p:cBhvr>
                                        <p:cTn id="17" dur="500"/>
                                        <p:tgtEl>
                                          <p:spTgt spid="521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21219">
                                            <p:txEl>
                                              <p:pRg st="3" end="3"/>
                                            </p:txEl>
                                          </p:spTgt>
                                        </p:tgtEl>
                                        <p:attrNameLst>
                                          <p:attrName>style.visibility</p:attrName>
                                        </p:attrNameLst>
                                      </p:cBhvr>
                                      <p:to>
                                        <p:strVal val="visible"/>
                                      </p:to>
                                    </p:set>
                                    <p:animEffect transition="in" filter="wipe(up)">
                                      <p:cBhvr>
                                        <p:cTn id="22" dur="500"/>
                                        <p:tgtEl>
                                          <p:spTgt spid="5212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animEffect transition="in" filter="wipe(up)">
                                      <p:cBhvr>
                                        <p:cTn id="27" dur="500"/>
                                        <p:tgtEl>
                                          <p:spTgt spid="5212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pPr eaLnBrk="1" hangingPunct="1"/>
            <a:r>
              <a:rPr lang="zh-CN" altLang="en-US" smtClean="0">
                <a:latin typeface="华文中宋" panose="02010600040101010101" pitchFamily="2" charset="-122"/>
                <a:ea typeface="仿宋_GB2312" pitchFamily="49" charset="-122"/>
              </a:rPr>
              <a:t>语音识别算法</a:t>
            </a:r>
            <a:endParaRPr lang="zh-CN" altLang="en-US" smtClean="0">
              <a:solidFill>
                <a:schemeClr val="accent2"/>
              </a:solidFill>
            </a:endParaRPr>
          </a:p>
        </p:txBody>
      </p:sp>
      <p:sp>
        <p:nvSpPr>
          <p:cNvPr id="523267" name="Rectangle 3"/>
          <p:cNvSpPr>
            <a:spLocks noGrp="1" noChangeArrowheads="1"/>
          </p:cNvSpPr>
          <p:nvPr>
            <p:ph type="body" idx="1"/>
          </p:nvPr>
        </p:nvSpPr>
        <p:spPr/>
        <p:txBody>
          <a:bodyPr/>
          <a:lstStyle/>
          <a:p>
            <a:pPr eaLnBrk="1" hangingPunct="1">
              <a:lnSpc>
                <a:spcPct val="90000"/>
              </a:lnSpc>
              <a:buClr>
                <a:srgbClr val="9900FF"/>
              </a:buClr>
              <a:buFont typeface="Wingdings" panose="05000000000000000000" pitchFamily="2" charset="2"/>
              <a:buChar char="Ø"/>
            </a:pPr>
            <a:r>
              <a:rPr lang="zh-CN" altLang="en-US" sz="2800" b="1" smtClean="0">
                <a:solidFill>
                  <a:srgbClr val="1F2039"/>
                </a:solidFill>
                <a:latin typeface="Times New Roman" panose="02020603050405020304" pitchFamily="18" charset="0"/>
              </a:rPr>
              <a:t> 语言模型</a:t>
            </a:r>
          </a:p>
          <a:p>
            <a:pPr eaLnBrk="1" hangingPunct="1">
              <a:lnSpc>
                <a:spcPct val="90000"/>
              </a:lnSpc>
              <a:spcBef>
                <a:spcPts val="1800"/>
              </a:spcBef>
              <a:spcAft>
                <a:spcPts val="600"/>
              </a:spcAft>
            </a:pPr>
            <a:r>
              <a:rPr lang="zh-CN" altLang="en-US" sz="2800" b="1" smtClean="0">
                <a:solidFill>
                  <a:srgbClr val="1F2039"/>
                </a:solidFill>
                <a:latin typeface="宋体" panose="02010600030101010101" pitchFamily="2" charset="-122"/>
              </a:rPr>
              <a:t>从一个词表中任意选择若干词所构成的序列不一定能构成自然语言中的句子，只有合乎句法者才能算是句子。</a:t>
            </a:r>
          </a:p>
          <a:p>
            <a:pPr eaLnBrk="1" hangingPunct="1">
              <a:lnSpc>
                <a:spcPct val="90000"/>
              </a:lnSpc>
              <a:spcAft>
                <a:spcPts val="600"/>
              </a:spcAft>
            </a:pPr>
            <a:r>
              <a:rPr lang="zh-CN" altLang="en-US" sz="2800" b="1" smtClean="0">
                <a:solidFill>
                  <a:srgbClr val="1F2039"/>
                </a:solidFill>
                <a:latin typeface="宋体" panose="02010600030101010101" pitchFamily="2" charset="-122"/>
              </a:rPr>
              <a:t>语言模型分为基于文法的语言模型和基于统计的语言模型。</a:t>
            </a:r>
            <a:endParaRPr lang="en-US" altLang="zh-CN" sz="2800" b="1" smtClean="0">
              <a:solidFill>
                <a:srgbClr val="1F2039"/>
              </a:solidFill>
              <a:latin typeface="宋体" panose="02010600030101010101" pitchFamily="2" charset="-122"/>
            </a:endParaRPr>
          </a:p>
          <a:p>
            <a:pPr eaLnBrk="1" hangingPunct="1">
              <a:lnSpc>
                <a:spcPct val="90000"/>
              </a:lnSpc>
              <a:spcAft>
                <a:spcPts val="600"/>
              </a:spcAft>
            </a:pPr>
            <a:r>
              <a:rPr lang="zh-CN" altLang="en-US" sz="2800" b="1" smtClean="0">
                <a:solidFill>
                  <a:srgbClr val="1F2039"/>
                </a:solidFill>
                <a:latin typeface="宋体" panose="02010600030101010101" pitchFamily="2" charset="-122"/>
              </a:rPr>
              <a:t>在大词汇量的语音识别系统中，统计语言模型被广泛的应用。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Effect transition="in" filter="wipe(up)">
                                      <p:cBhvr>
                                        <p:cTn id="7" dur="500"/>
                                        <p:tgtEl>
                                          <p:spTgt spid="523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23267">
                                            <p:txEl>
                                              <p:pRg st="1" end="1"/>
                                            </p:txEl>
                                          </p:spTgt>
                                        </p:tgtEl>
                                        <p:attrNameLst>
                                          <p:attrName>style.visibility</p:attrName>
                                        </p:attrNameLst>
                                      </p:cBhvr>
                                      <p:to>
                                        <p:strVal val="visible"/>
                                      </p:to>
                                    </p:set>
                                    <p:animEffect transition="in" filter="wipe(up)">
                                      <p:cBhvr>
                                        <p:cTn id="12" dur="500"/>
                                        <p:tgtEl>
                                          <p:spTgt spid="523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23267">
                                            <p:txEl>
                                              <p:pRg st="2" end="2"/>
                                            </p:txEl>
                                          </p:spTgt>
                                        </p:tgtEl>
                                        <p:attrNameLst>
                                          <p:attrName>style.visibility</p:attrName>
                                        </p:attrNameLst>
                                      </p:cBhvr>
                                      <p:to>
                                        <p:strVal val="visible"/>
                                      </p:to>
                                    </p:set>
                                    <p:animEffect transition="in" filter="wipe(up)">
                                      <p:cBhvr>
                                        <p:cTn id="17" dur="500"/>
                                        <p:tgtEl>
                                          <p:spTgt spid="523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23267">
                                            <p:txEl>
                                              <p:pRg st="3" end="3"/>
                                            </p:txEl>
                                          </p:spTgt>
                                        </p:tgtEl>
                                        <p:attrNameLst>
                                          <p:attrName>style.visibility</p:attrName>
                                        </p:attrNameLst>
                                      </p:cBhvr>
                                      <p:to>
                                        <p:strVal val="visible"/>
                                      </p:to>
                                    </p:set>
                                    <p:animEffect transition="in" filter="wipe(up)">
                                      <p:cBhvr>
                                        <p:cTn id="22" dur="500"/>
                                        <p:tgtEl>
                                          <p:spTgt spid="523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autoUpdateAnimBg="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2789</TotalTime>
  <Words>6269</Words>
  <Application>Microsoft Office PowerPoint</Application>
  <PresentationFormat>全屏显示(4:3)</PresentationFormat>
  <Paragraphs>1037</Paragraphs>
  <Slides>144</Slides>
  <Notes>118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10</vt:i4>
      </vt:variant>
      <vt:variant>
        <vt:lpstr>幻灯片标题</vt:lpstr>
      </vt:variant>
      <vt:variant>
        <vt:i4>144</vt:i4>
      </vt:variant>
    </vt:vector>
  </HeadingPairs>
  <TitlesOfParts>
    <vt:vector size="168" baseType="lpstr">
      <vt:lpstr>Arial Unicode MS</vt:lpstr>
      <vt:lpstr>MingLiU</vt:lpstr>
      <vt:lpstr>仿宋_GB2312</vt:lpstr>
      <vt:lpstr>黑体</vt:lpstr>
      <vt:lpstr>华文新魏</vt:lpstr>
      <vt:lpstr>华文中宋</vt:lpstr>
      <vt:lpstr>楷体_GB2312</vt:lpstr>
      <vt:lpstr>隶书</vt:lpstr>
      <vt:lpstr>宋体</vt:lpstr>
      <vt:lpstr>Arial</vt:lpstr>
      <vt:lpstr>Symbol</vt:lpstr>
      <vt:lpstr>Times New Roman</vt:lpstr>
      <vt:lpstr>Wingdings</vt:lpstr>
      <vt:lpstr>默认设计模板</vt:lpstr>
      <vt:lpstr>Equation</vt:lpstr>
      <vt:lpstr>Microsoft 公式 3.0</vt:lpstr>
      <vt:lpstr>Picture2</vt:lpstr>
      <vt:lpstr>Equation.3</vt:lpstr>
      <vt:lpstr>公式</vt:lpstr>
      <vt:lpstr>Document</vt:lpstr>
      <vt:lpstr>Microsoft Word Picture</vt:lpstr>
      <vt:lpstr>BMP 图像</vt:lpstr>
      <vt:lpstr>MathType 6.0 Equation</vt:lpstr>
      <vt:lpstr>文档</vt:lpstr>
      <vt:lpstr>视听觉信号处理  Visual and Auditory Signal Processing</vt:lpstr>
      <vt:lpstr>语音识别技术概述</vt:lpstr>
      <vt:lpstr>语音识别示意图</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马尔可夫链</vt:lpstr>
      <vt:lpstr>马尔可夫链</vt:lpstr>
      <vt:lpstr>PowerPoint 演示文稿</vt:lpstr>
      <vt:lpstr>PowerPoint 演示文稿</vt:lpstr>
      <vt:lpstr>PowerPoint 演示文稿</vt:lpstr>
      <vt:lpstr>PowerPoint 演示文稿</vt:lpstr>
      <vt:lpstr>马尔科夫链的定义</vt:lpstr>
      <vt:lpstr>马尔科夫链的定义</vt:lpstr>
      <vt:lpstr>马尔科夫链的定义</vt:lpstr>
      <vt:lpstr>马尔科夫链的定义</vt:lpstr>
      <vt:lpstr>PowerPoint 演示文稿</vt:lpstr>
      <vt:lpstr>PowerPoint 演示文稿</vt:lpstr>
      <vt:lpstr>PowerPoint 演示文稿</vt:lpstr>
      <vt:lpstr>PowerPoint 演示文稿</vt:lpstr>
      <vt:lpstr>PowerPoint 演示文稿</vt:lpstr>
      <vt:lpstr>隐马尔可夫模型</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语音识别算法:HMM-DNN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语音识别算法:RNN</vt:lpstr>
      <vt:lpstr>语音识别算法:端到端</vt:lpstr>
      <vt:lpstr>语音识别算法:端到端</vt:lpstr>
    </vt:vector>
  </TitlesOfParts>
  <Company>雨薇在线</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Ⅱ基础知识</dc:title>
  <dc:creator>雨薇</dc:creator>
  <cp:lastModifiedBy>郑铁然</cp:lastModifiedBy>
  <cp:revision>150</cp:revision>
  <cp:lastPrinted>1601-01-01T00:00:00Z</cp:lastPrinted>
  <dcterms:created xsi:type="dcterms:W3CDTF">2004-08-18T13:12:14Z</dcterms:created>
  <dcterms:modified xsi:type="dcterms:W3CDTF">2018-10-28T11:04:59Z</dcterms:modified>
</cp:coreProperties>
</file>